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14" r:id="rId2"/>
    <p:sldId id="564" r:id="rId3"/>
    <p:sldId id="565" r:id="rId4"/>
    <p:sldId id="630" r:id="rId5"/>
    <p:sldId id="631" r:id="rId6"/>
    <p:sldId id="623" r:id="rId7"/>
    <p:sldId id="624" r:id="rId8"/>
    <p:sldId id="625" r:id="rId9"/>
    <p:sldId id="626" r:id="rId10"/>
    <p:sldId id="615" r:id="rId11"/>
    <p:sldId id="616" r:id="rId12"/>
    <p:sldId id="617" r:id="rId13"/>
    <p:sldId id="618" r:id="rId14"/>
    <p:sldId id="619" r:id="rId15"/>
    <p:sldId id="628" r:id="rId16"/>
    <p:sldId id="568" r:id="rId17"/>
    <p:sldId id="571" r:id="rId18"/>
    <p:sldId id="569" r:id="rId19"/>
    <p:sldId id="620" r:id="rId20"/>
    <p:sldId id="633" r:id="rId21"/>
    <p:sldId id="632" r:id="rId22"/>
    <p:sldId id="635" r:id="rId23"/>
    <p:sldId id="621" r:id="rId24"/>
    <p:sldId id="572" r:id="rId25"/>
    <p:sldId id="577" r:id="rId26"/>
    <p:sldId id="622" r:id="rId27"/>
  </p:sldIdLst>
  <p:sldSz cx="9144000" cy="6858000" type="screen4x3"/>
  <p:notesSz cx="6858000" cy="9296400"/>
  <p:embeddedFontLst>
    <p:embeddedFont>
      <p:font typeface="Arial Narrow" panose="020B0606020202030204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CCFF"/>
    <a:srgbClr val="0066CC"/>
    <a:srgbClr val="CC3300"/>
    <a:srgbClr val="969696"/>
    <a:srgbClr val="0000FF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737" autoAdjust="0"/>
  </p:normalViewPr>
  <p:slideViewPr>
    <p:cSldViewPr>
      <p:cViewPr varScale="1">
        <p:scale>
          <a:sx n="124" d="100"/>
          <a:sy n="124" d="100"/>
        </p:scale>
        <p:origin x="11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1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6" Type="http://schemas.openxmlformats.org/officeDocument/2006/relationships/slide" Target="slides/slide24.xml"/><Relationship Id="rId5" Type="http://schemas.openxmlformats.org/officeDocument/2006/relationships/slide" Target="slides/slide18.xml"/><Relationship Id="rId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i="1"/>
              <a:t> page </a:t>
            </a:r>
            <a:fld id="{2181ACA1-6868-43C0-928B-9899CEFD20C1}" type="slidenum">
              <a:rPr lang="en-US" i="1"/>
              <a:pPr>
                <a:defRPr/>
              </a:pPr>
              <a:t>‹#›</a:t>
            </a:fld>
            <a:endParaRPr lang="en-US" i="1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95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i="1" dirty="0"/>
              <a:t>AGEC 640 -- Agricultural Development and </a:t>
            </a:r>
            <a:r>
              <a:rPr lang="en-US" i="1" dirty="0" smtClean="0"/>
              <a:t>Policy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5426198" y="0"/>
            <a:ext cx="143180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 smtClean="0"/>
              <a:t>Fall 2010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71898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95E9C0F5-08F8-42C7-AD67-BE2167F8E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2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5C7E5-9ECE-4B91-8D00-0FC832115F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74338-7E98-4B6E-BF3A-694E3F38BA2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2224B-99F4-475C-A94C-130A70354A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29323-CE5F-41B0-AA96-96D592606F1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A051F-CD0A-4D0F-983F-4B259FA2660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1546A-AA0A-46AE-8091-F32EC0815D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1546A-AA0A-46AE-8091-F32EC0815D2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19395-89BD-4C6E-BF65-8025C84982D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68D9-D301-477E-80E0-63DE258DF15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A1FB0-9B9E-4631-BF37-493828B1435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7A91B-6A70-4835-B075-350E37B98A9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D1A0F-683B-43C5-ABA1-71E9123EAFC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7A91B-6A70-4835-B075-350E37B98A9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7030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7A91B-6A70-4835-B075-350E37B98A9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086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C4F8F-B9E5-4157-9991-DDA46F33469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FA334-4C13-4152-B1C1-E4EA0E87326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C2E86-4C5D-4511-A630-E770FFE949C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DB369-AEE5-4E1D-97CC-552452AB170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13FC2-5E0C-4C69-8E7F-FC0FFD386E8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3F97D-34AD-4125-B198-B89EE25A5D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3F97D-34AD-4125-B198-B89EE25A5D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02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DB882-E44B-4BB9-8FD5-0DA2BFCD5E4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A2F77-B250-48F9-8C47-16CAA42C06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4E086-2524-46A1-BE7D-69801A5EBDB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C9E0F-52CF-49C7-A119-4F6E7C71BAC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2BCCA6-B01E-43A7-866B-EA62B87549D5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DFDA33-CA59-427C-8D8F-D8B75705008D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700355-B6A3-49EC-9E9D-8B01D4EAA655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ED248F-33E6-4C22-B5DD-32030A33BA47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172F7C-0A83-4B82-AC38-C4A7ED1AD95F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EF9BED-CC5D-425F-87B4-6164A5002F0E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4951F6-4607-4599-AB2F-0CB95C8D86F2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618BE8-56ED-42F1-B903-9795DAAD2C79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102434-C4DB-43D3-B4C5-8F15BE24FB58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1A3E06-CDA1-4271-B1AB-4E7F510132FA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0DAE89-B997-481B-A53A-BD2756C6CBAD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600" b="1"/>
            </a:lvl1pPr>
          </a:lstStyle>
          <a:p>
            <a:pPr>
              <a:defRPr/>
            </a:pPr>
            <a:r>
              <a:rPr lang="en-US"/>
              <a:t>Slide </a:t>
            </a:r>
            <a:fld id="{5D1832E2-7F80-4166-9872-C6E760B7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A3E99-EAAE-4640-940F-E7EC325090A8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839200" cy="21336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AGEC 640 – Agricultural Policy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Social Welfare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Sept.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20, 2018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sz="2800" dirty="0"/>
              <a:t>	</a:t>
            </a:r>
            <a:r>
              <a:rPr lang="en-US" sz="3200" dirty="0"/>
              <a:t>Today: </a:t>
            </a:r>
          </a:p>
          <a:p>
            <a:pPr marL="342900" indent="-342900">
              <a:spcBef>
                <a:spcPct val="0"/>
              </a:spcBef>
            </a:pPr>
            <a:r>
              <a:rPr lang="en-US" sz="2800" dirty="0"/>
              <a:t>		</a:t>
            </a:r>
            <a:r>
              <a:rPr lang="en-US" sz="2800" dirty="0" smtClean="0"/>
              <a:t>Policy </a:t>
            </a:r>
            <a:r>
              <a:rPr lang="en-US" sz="2800" dirty="0"/>
              <a:t>incidence and social </a:t>
            </a:r>
            <a:r>
              <a:rPr lang="en-US" sz="2800" dirty="0" smtClean="0"/>
              <a:t>welfare</a:t>
            </a:r>
            <a:br>
              <a:rPr lang="en-US" sz="2800" dirty="0" smtClean="0"/>
            </a:br>
            <a:r>
              <a:rPr lang="en-US" sz="2800" dirty="0" smtClean="0"/>
              <a:t>	</a:t>
            </a:r>
          </a:p>
          <a:p>
            <a:pPr marL="342900" indent="-342900">
              <a:spcBef>
                <a:spcPct val="0"/>
              </a:spcBef>
            </a:pPr>
            <a:endParaRPr lang="en-US" sz="2800" dirty="0"/>
          </a:p>
          <a:p>
            <a:pPr marL="342900" indent="-342900">
              <a:spcBef>
                <a:spcPct val="0"/>
              </a:spcBef>
            </a:pPr>
            <a:r>
              <a:rPr lang="en-US" sz="2800" dirty="0" smtClean="0"/>
              <a:t>	Next two weeks:</a:t>
            </a:r>
          </a:p>
          <a:p>
            <a:pPr marL="342900" indent="-342900">
              <a:spcBef>
                <a:spcPct val="0"/>
              </a:spcBef>
            </a:pPr>
            <a:r>
              <a:rPr lang="en-US" sz="2800" dirty="0"/>
              <a:t>	</a:t>
            </a:r>
            <a:r>
              <a:rPr lang="en-US" sz="2800" dirty="0" smtClean="0"/>
              <a:t>	Policies, distortions, protection and impacts</a:t>
            </a:r>
            <a:br>
              <a:rPr lang="en-US" sz="2800" dirty="0" smtClean="0"/>
            </a:br>
            <a:r>
              <a:rPr lang="en-US" sz="2800" dirty="0" smtClean="0"/>
              <a:t>	</a:t>
            </a:r>
          </a:p>
          <a:p>
            <a:pPr marL="342900" indent="-342900">
              <a:spcBef>
                <a:spcPct val="0"/>
              </a:spcBef>
            </a:pPr>
            <a:r>
              <a:rPr lang="en-US" sz="2800" dirty="0"/>
              <a:t>	</a:t>
            </a:r>
            <a:r>
              <a:rPr lang="en-US" sz="2800" dirty="0" smtClean="0"/>
              <a:t>Reminder: Assignment #2 due on </a:t>
            </a:r>
            <a:r>
              <a:rPr lang="en-US" sz="2800" dirty="0" smtClean="0"/>
              <a:t>9/27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CCE36-B962-476B-B83A-10A37C172CF1}" type="slidenum">
              <a:rPr lang="en-US" sz="1400" smtClean="0"/>
              <a:pPr/>
              <a:t>10</a:t>
            </a:fld>
            <a:endParaRPr lang="en-US" sz="1400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640 is not about “public” or “welfare” econ</a:t>
            </a:r>
          </a:p>
        </p:txBody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556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The question for welfare economics is, what can one infer about “aggregate welfare” from individual choices? (Assuming individuals are optimizing an unknown utility function).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The answer is: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	not much…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	unless we make additional, quite strong assumptions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e.g. all consumers are similar in certain ways,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	or face prices that are similar in certain ways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100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“Welfare economics” is about those assumptions and their effects.  Most are not testable…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5093EB-3D04-4B3A-B522-18C84FFC6DCA}" type="slidenum">
              <a:rPr lang="en-US" sz="1400" smtClean="0"/>
              <a:pPr/>
              <a:t>11</a:t>
            </a:fld>
            <a:endParaRPr lang="en-US" sz="1400" dirty="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But to use econ surplus in a thoughtful way, we should remember…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The Pareto Principle</a:t>
            </a:r>
          </a:p>
          <a:p>
            <a:pPr lvl="1" eaLnBrk="1" hangingPunct="1"/>
            <a:r>
              <a:rPr lang="en-US" dirty="0" smtClean="0"/>
              <a:t>A “Pareto improvement” is preferred by </a:t>
            </a:r>
            <a:r>
              <a:rPr lang="en-US" i="1" dirty="0" smtClean="0"/>
              <a:t>at least one </a:t>
            </a:r>
            <a:r>
              <a:rPr lang="en-US" dirty="0" smtClean="0"/>
              <a:t>person, </a:t>
            </a:r>
            <a:br>
              <a:rPr lang="en-US" dirty="0" smtClean="0"/>
            </a:br>
            <a:r>
              <a:rPr lang="en-US" dirty="0" smtClean="0"/>
              <a:t>and “dis-preferred” by no one.</a:t>
            </a:r>
          </a:p>
          <a:p>
            <a:pPr lvl="1" eaLnBrk="1" hangingPunct="1"/>
            <a:r>
              <a:rPr lang="en-US" dirty="0" smtClean="0"/>
              <a:t>Very many situations are already “Pareto optimal”, and designing Pareto-improving policies is very difficult!</a:t>
            </a:r>
          </a:p>
          <a:p>
            <a:pPr eaLnBrk="1" hangingPunct="1"/>
            <a:r>
              <a:rPr lang="en-US" dirty="0" smtClean="0"/>
              <a:t> The “first theorem” of welfare economics</a:t>
            </a:r>
          </a:p>
          <a:p>
            <a:pPr lvl="1" eaLnBrk="1" hangingPunct="1"/>
            <a:r>
              <a:rPr lang="en-US" dirty="0" smtClean="0"/>
              <a:t>A perfectly competitive equilibrium would be Pareto optimal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(because everyone faces identical prices)</a:t>
            </a:r>
          </a:p>
          <a:p>
            <a:pPr eaLnBrk="1" hangingPunct="1"/>
            <a:r>
              <a:rPr lang="en-US" dirty="0" smtClean="0"/>
              <a:t>The “second theorem” of welfare economics</a:t>
            </a:r>
          </a:p>
          <a:p>
            <a:pPr lvl="1" eaLnBrk="1" hangingPunct="1"/>
            <a:r>
              <a:rPr lang="en-US" dirty="0" smtClean="0"/>
              <a:t>Any P. optimum can be reached by a </a:t>
            </a:r>
            <a:r>
              <a:rPr lang="en-US" dirty="0" err="1" smtClean="0"/>
              <a:t>p.c.e</a:t>
            </a:r>
            <a:r>
              <a:rPr lang="en-US" dirty="0" smtClean="0"/>
              <a:t>. with transfers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(but only if everyone can use the transfers to adjust consumption!)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C07FEB-0370-48E2-8B17-864312541A86}" type="slidenum">
              <a:rPr lang="en-US" sz="1400" smtClean="0"/>
              <a:pPr/>
              <a:t>12</a:t>
            </a:fld>
            <a:endParaRPr lang="en-US" sz="1400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…and, more practically, </a:t>
            </a:r>
            <a:br>
              <a:rPr lang="en-US" smtClean="0"/>
            </a:br>
            <a:r>
              <a:rPr lang="en-US" smtClean="0"/>
              <a:t>the Compensation Principle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Is “Pareto improvement” needed for a change to be good?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what if many gain, and only one person loses?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what if the gains are much larger than the losses?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would the gains have to be redistributed immediately for the change to be socially desirable?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Usually, we invoke the “compensation principle”: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we use the term “Pareto improvement” loosely, to mean a </a:t>
            </a:r>
            <a:r>
              <a:rPr lang="en-US" i="1" dirty="0" smtClean="0"/>
              <a:t>potentially </a:t>
            </a:r>
            <a:r>
              <a:rPr lang="en-US" dirty="0" smtClean="0"/>
              <a:t>Pareto-improving change, whose gainers </a:t>
            </a:r>
            <a:r>
              <a:rPr lang="en-US" i="1" dirty="0" smtClean="0"/>
              <a:t>could  </a:t>
            </a:r>
            <a:r>
              <a:rPr lang="en-US" dirty="0" smtClean="0"/>
              <a:t>(but don’t necessarily) compensate losers and still be better off.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Income and wealth is constantly being (re)distributed through various mechanisms; this way we separate the questions, and do not expect changes to generate gains and also redistribute them!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In real life, “reform packages” often involve some compensation, to those who could block the change.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D05E38-6F0D-47CA-9681-1B9E672CC408}" type="slidenum">
              <a:rPr lang="en-US" sz="1400" smtClean="0"/>
              <a:pPr/>
              <a:t>13</a:t>
            </a:fld>
            <a:endParaRPr lang="en-US" sz="1400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Arnold Harberger and </a:t>
            </a:r>
            <a:br>
              <a:rPr lang="en-US" smtClean="0"/>
            </a:br>
            <a:r>
              <a:rPr lang="en-US" smtClean="0"/>
              <a:t>the Triumph of Economic Surplus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Harberger’s</a:t>
            </a:r>
            <a:r>
              <a:rPr lang="en-US" dirty="0" smtClean="0"/>
              <a:t> three postulates (</a:t>
            </a:r>
            <a:r>
              <a:rPr lang="en-US" dirty="0" err="1" smtClean="0"/>
              <a:t>untestable</a:t>
            </a:r>
            <a:r>
              <a:rPr lang="en-US" dirty="0" smtClean="0"/>
              <a:t>!):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marginal willingness to pay is value in consumption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marginal supply price is cost of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economists should be impartial, and count everyone’s money equally.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Actual politics often involves “King John redistribution” (from poorer to richer people) and “vested interests” (that block pro-poor changes).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01B854-7219-4B7A-9917-C60B446C723E}" type="slidenum">
              <a:rPr lang="en-US" sz="1400" smtClean="0"/>
              <a:pPr/>
              <a:t>14</a:t>
            </a:fld>
            <a:endParaRPr lang="en-US" sz="1400" dirty="0" smtClean="0"/>
          </a:p>
        </p:txBody>
      </p:sp>
      <p:sp>
        <p:nvSpPr>
          <p:cNvPr id="1028" name="AutoShape 2" descr="80%"/>
          <p:cNvSpPr>
            <a:spLocks noChangeArrowheads="1"/>
          </p:cNvSpPr>
          <p:nvPr/>
        </p:nvSpPr>
        <p:spPr bwMode="auto">
          <a:xfrm>
            <a:off x="5105400" y="2057400"/>
            <a:ext cx="1447800" cy="2133600"/>
          </a:xfrm>
          <a:prstGeom prst="rtTriangle">
            <a:avLst/>
          </a:pr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AutoShape 3" descr="80%"/>
          <p:cNvSpPr>
            <a:spLocks noChangeArrowheads="1"/>
          </p:cNvSpPr>
          <p:nvPr/>
        </p:nvSpPr>
        <p:spPr bwMode="auto">
          <a:xfrm flipV="1">
            <a:off x="5105400" y="4191000"/>
            <a:ext cx="1447800" cy="1676400"/>
          </a:xfrm>
          <a:prstGeom prst="rtTriangle">
            <a:avLst/>
          </a:pr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 flipH="1" flipV="1">
            <a:off x="2133600" y="3048000"/>
            <a:ext cx="1676400" cy="1651000"/>
          </a:xfrm>
          <a:custGeom>
            <a:avLst/>
            <a:gdLst>
              <a:gd name="T0" fmla="*/ 0 w 1600"/>
              <a:gd name="T1" fmla="*/ 12235589 h 1888"/>
              <a:gd name="T2" fmla="*/ 263467200 w 1600"/>
              <a:gd name="T3" fmla="*/ 12235589 h 1888"/>
              <a:gd name="T4" fmla="*/ 579627958 w 1600"/>
              <a:gd name="T5" fmla="*/ 85646505 h 1888"/>
              <a:gd name="T6" fmla="*/ 1159255916 w 1600"/>
              <a:gd name="T7" fmla="*/ 342585144 h 1888"/>
              <a:gd name="T8" fmla="*/ 1633496758 w 1600"/>
              <a:gd name="T9" fmla="*/ 929873479 h 1888"/>
              <a:gd name="T10" fmla="*/ 1738883612 w 1600"/>
              <a:gd name="T11" fmla="*/ 1223517919 h 1888"/>
              <a:gd name="T12" fmla="*/ 1738883612 w 1600"/>
              <a:gd name="T13" fmla="*/ 1443750594 h 18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00"/>
              <a:gd name="T22" fmla="*/ 0 h 1888"/>
              <a:gd name="T23" fmla="*/ 1600 w 1600"/>
              <a:gd name="T24" fmla="*/ 1888 h 18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00" h="1888">
                <a:moveTo>
                  <a:pt x="0" y="16"/>
                </a:moveTo>
                <a:cubicBezTo>
                  <a:pt x="76" y="8"/>
                  <a:pt x="152" y="0"/>
                  <a:pt x="240" y="16"/>
                </a:cubicBezTo>
                <a:cubicBezTo>
                  <a:pt x="328" y="32"/>
                  <a:pt x="392" y="40"/>
                  <a:pt x="528" y="112"/>
                </a:cubicBezTo>
                <a:cubicBezTo>
                  <a:pt x="664" y="184"/>
                  <a:pt x="896" y="264"/>
                  <a:pt x="1056" y="448"/>
                </a:cubicBezTo>
                <a:cubicBezTo>
                  <a:pt x="1216" y="632"/>
                  <a:pt x="1400" y="1024"/>
                  <a:pt x="1488" y="1216"/>
                </a:cubicBezTo>
                <a:cubicBezTo>
                  <a:pt x="1576" y="1408"/>
                  <a:pt x="1568" y="1488"/>
                  <a:pt x="1584" y="1600"/>
                </a:cubicBezTo>
                <a:cubicBezTo>
                  <a:pt x="1600" y="1712"/>
                  <a:pt x="1584" y="1840"/>
                  <a:pt x="1584" y="188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5"/>
          <p:cNvSpPr>
            <a:spLocks noChangeArrowheads="1"/>
          </p:cNvSpPr>
          <p:nvPr/>
        </p:nvSpPr>
        <p:spPr bwMode="auto">
          <a:xfrm>
            <a:off x="2514600" y="4114800"/>
            <a:ext cx="179388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914400" y="2057400"/>
            <a:ext cx="1588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>
            <a:off x="914400" y="594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“a” goods</a:t>
            </a:r>
          </a:p>
        </p:txBody>
      </p:sp>
      <p:sp>
        <p:nvSpPr>
          <p:cNvPr id="1035" name="Freeform 9"/>
          <p:cNvSpPr>
            <a:spLocks/>
          </p:cNvSpPr>
          <p:nvPr/>
        </p:nvSpPr>
        <p:spPr bwMode="auto">
          <a:xfrm>
            <a:off x="914400" y="3276600"/>
            <a:ext cx="2514600" cy="2667000"/>
          </a:xfrm>
          <a:custGeom>
            <a:avLst/>
            <a:gdLst>
              <a:gd name="T0" fmla="*/ 0 w 1936"/>
              <a:gd name="T1" fmla="*/ 61651943 h 1664"/>
              <a:gd name="T2" fmla="*/ 485869857 w 1936"/>
              <a:gd name="T3" fmla="*/ 61651943 h 1664"/>
              <a:gd name="T4" fmla="*/ 1052717347 w 1936"/>
              <a:gd name="T5" fmla="*/ 308262897 h 1664"/>
              <a:gd name="T6" fmla="*/ 2147483647 w 1936"/>
              <a:gd name="T7" fmla="*/ 1911227896 h 1664"/>
              <a:gd name="T8" fmla="*/ 2147483647 w 1936"/>
              <a:gd name="T9" fmla="*/ 2147483647 h 1664"/>
              <a:gd name="T10" fmla="*/ 2147483647 w 1936"/>
              <a:gd name="T11" fmla="*/ 2147483647 h 16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36"/>
              <a:gd name="T19" fmla="*/ 0 h 1664"/>
              <a:gd name="T20" fmla="*/ 1936 w 1936"/>
              <a:gd name="T21" fmla="*/ 1664 h 16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36" h="1664">
                <a:moveTo>
                  <a:pt x="0" y="24"/>
                </a:moveTo>
                <a:cubicBezTo>
                  <a:pt x="92" y="16"/>
                  <a:pt x="184" y="8"/>
                  <a:pt x="288" y="24"/>
                </a:cubicBezTo>
                <a:cubicBezTo>
                  <a:pt x="392" y="40"/>
                  <a:pt x="432" y="0"/>
                  <a:pt x="624" y="120"/>
                </a:cubicBezTo>
                <a:cubicBezTo>
                  <a:pt x="816" y="240"/>
                  <a:pt x="1232" y="512"/>
                  <a:pt x="1440" y="744"/>
                </a:cubicBezTo>
                <a:cubicBezTo>
                  <a:pt x="1648" y="976"/>
                  <a:pt x="1808" y="1360"/>
                  <a:pt x="1872" y="1512"/>
                </a:cubicBezTo>
                <a:cubicBezTo>
                  <a:pt x="1936" y="1664"/>
                  <a:pt x="1880" y="1660"/>
                  <a:pt x="1824" y="1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76200" y="152400"/>
            <a:ext cx="9067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Economic surplus treats the market as a household</a:t>
            </a:r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482975" y="6019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 of “b”</a:t>
            </a:r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>
            <a:off x="914400" y="2209800"/>
            <a:ext cx="31242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>
            <a:off x="2590800" y="4191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>
            <a:off x="5105400" y="1752600"/>
            <a:ext cx="1588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5"/>
          <p:cNvSpPr>
            <a:spLocks noChangeShapeType="1"/>
          </p:cNvSpPr>
          <p:nvPr/>
        </p:nvSpPr>
        <p:spPr bwMode="auto">
          <a:xfrm>
            <a:off x="5105400" y="594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 flipH="1" flipV="1">
            <a:off x="6553200" y="4191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 flipV="1">
            <a:off x="5105400" y="2209800"/>
            <a:ext cx="32004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2209800" y="5943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Qb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6172200" y="5943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Qb</a:t>
            </a:r>
          </a:p>
        </p:txBody>
      </p:sp>
      <p:sp>
        <p:nvSpPr>
          <p:cNvPr id="1046" name="Text Box 20"/>
          <p:cNvSpPr txBox="1">
            <a:spLocks noChangeArrowheads="1"/>
          </p:cNvSpPr>
          <p:nvPr/>
        </p:nvSpPr>
        <p:spPr bwMode="auto">
          <a:xfrm>
            <a:off x="228600" y="3886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Qa</a:t>
            </a:r>
          </a:p>
        </p:txBody>
      </p:sp>
      <p:sp>
        <p:nvSpPr>
          <p:cNvPr id="1047" name="Line 21"/>
          <p:cNvSpPr>
            <a:spLocks noChangeShapeType="1"/>
          </p:cNvSpPr>
          <p:nvPr/>
        </p:nvSpPr>
        <p:spPr bwMode="auto">
          <a:xfrm flipH="1">
            <a:off x="914400" y="41910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Text Box 22"/>
          <p:cNvSpPr txBox="1">
            <a:spLocks noChangeArrowheads="1"/>
          </p:cNvSpPr>
          <p:nvPr/>
        </p:nvSpPr>
        <p:spPr bwMode="auto">
          <a:xfrm>
            <a:off x="3810000" y="1524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Price of “b” goods</a:t>
            </a:r>
          </a:p>
        </p:txBody>
      </p:sp>
      <p:sp>
        <p:nvSpPr>
          <p:cNvPr id="1049" name="Oval 23"/>
          <p:cNvSpPr>
            <a:spLocks noChangeArrowheads="1"/>
          </p:cNvSpPr>
          <p:nvPr/>
        </p:nvSpPr>
        <p:spPr bwMode="auto">
          <a:xfrm>
            <a:off x="6477000" y="4114800"/>
            <a:ext cx="179388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Line 24"/>
          <p:cNvSpPr>
            <a:spLocks noChangeShapeType="1"/>
          </p:cNvSpPr>
          <p:nvPr/>
        </p:nvSpPr>
        <p:spPr bwMode="auto">
          <a:xfrm>
            <a:off x="5105400" y="2057400"/>
            <a:ext cx="26670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25"/>
          <p:cNvSpPr>
            <a:spLocks noChangeShapeType="1"/>
          </p:cNvSpPr>
          <p:nvPr/>
        </p:nvSpPr>
        <p:spPr bwMode="auto">
          <a:xfrm flipH="1">
            <a:off x="5029200" y="41910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Text Box 26"/>
          <p:cNvSpPr txBox="1">
            <a:spLocks noChangeArrowheads="1"/>
          </p:cNvSpPr>
          <p:nvPr/>
        </p:nvSpPr>
        <p:spPr bwMode="auto">
          <a:xfrm>
            <a:off x="4495800" y="3962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Pb</a:t>
            </a:r>
          </a:p>
        </p:txBody>
      </p:sp>
      <p:sp>
        <p:nvSpPr>
          <p:cNvPr id="1053" name="Text Box 27"/>
          <p:cNvSpPr txBox="1">
            <a:spLocks noChangeArrowheads="1"/>
          </p:cNvSpPr>
          <p:nvPr/>
        </p:nvSpPr>
        <p:spPr bwMode="auto">
          <a:xfrm>
            <a:off x="3200400" y="4648200"/>
            <a:ext cx="1890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slope of income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   line =-</a:t>
            </a:r>
            <a:r>
              <a:rPr lang="en-US" sz="2000" dirty="0" err="1" smtClean="0"/>
              <a:t>Pb</a:t>
            </a:r>
            <a:r>
              <a:rPr lang="en-US" sz="2000" dirty="0" smtClean="0"/>
              <a:t>/Pa</a:t>
            </a:r>
            <a:endParaRPr lang="en-US" sz="2000" dirty="0"/>
          </a:p>
        </p:txBody>
      </p:sp>
      <p:sp>
        <p:nvSpPr>
          <p:cNvPr id="1054" name="Freeform 28"/>
          <p:cNvSpPr>
            <a:spLocks/>
          </p:cNvSpPr>
          <p:nvPr/>
        </p:nvSpPr>
        <p:spPr bwMode="auto">
          <a:xfrm rot="15141281" flipV="1">
            <a:off x="5818982" y="1794668"/>
            <a:ext cx="1403350" cy="1325563"/>
          </a:xfrm>
          <a:custGeom>
            <a:avLst/>
            <a:gdLst>
              <a:gd name="T0" fmla="*/ 0 w 912"/>
              <a:gd name="T1" fmla="*/ 2147483647 h 480"/>
              <a:gd name="T2" fmla="*/ 568269081 w 912"/>
              <a:gd name="T3" fmla="*/ 1830332092 h 480"/>
              <a:gd name="T4" fmla="*/ 1363843871 w 912"/>
              <a:gd name="T5" fmla="*/ 1830332092 h 480"/>
              <a:gd name="T6" fmla="*/ 2147483647 w 912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80"/>
              <a:gd name="T14" fmla="*/ 912 w 91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80">
                <a:moveTo>
                  <a:pt x="0" y="480"/>
                </a:moveTo>
                <a:cubicBezTo>
                  <a:pt x="72" y="380"/>
                  <a:pt x="144" y="280"/>
                  <a:pt x="240" y="240"/>
                </a:cubicBezTo>
                <a:cubicBezTo>
                  <a:pt x="336" y="200"/>
                  <a:pt x="464" y="280"/>
                  <a:pt x="576" y="240"/>
                </a:cubicBezTo>
                <a:cubicBezTo>
                  <a:pt x="688" y="200"/>
                  <a:pt x="856" y="40"/>
                  <a:pt x="91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Text Box 29"/>
          <p:cNvSpPr txBox="1">
            <a:spLocks noChangeArrowheads="1"/>
          </p:cNvSpPr>
          <p:nvPr/>
        </p:nvSpPr>
        <p:spPr bwMode="auto">
          <a:xfrm>
            <a:off x="838200" y="762000"/>
            <a:ext cx="3962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/>
              <a:t>highest indifference level in a household model</a:t>
            </a:r>
          </a:p>
        </p:txBody>
      </p:sp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2276475" y="3505200"/>
          <a:ext cx="19954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1346040" imgH="533160" progId="Equation.3">
                  <p:embed/>
                </p:oleObj>
              </mc:Choice>
              <mc:Fallback>
                <p:oleObj name="Equation" r:id="rId4" imgW="1346040" imgH="5331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505200"/>
                        <a:ext cx="19954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6" name="AutoShape 31"/>
          <p:cNvSpPr>
            <a:spLocks noChangeArrowheads="1"/>
          </p:cNvSpPr>
          <p:nvPr/>
        </p:nvSpPr>
        <p:spPr bwMode="auto">
          <a:xfrm>
            <a:off x="5105400" y="2057400"/>
            <a:ext cx="1447800" cy="2133600"/>
          </a:xfrm>
          <a:prstGeom prst="rtTriangle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AutoShape 32"/>
          <p:cNvSpPr>
            <a:spLocks noChangeArrowheads="1"/>
          </p:cNvSpPr>
          <p:nvPr/>
        </p:nvSpPr>
        <p:spPr bwMode="auto">
          <a:xfrm flipV="1">
            <a:off x="5257800" y="4343400"/>
            <a:ext cx="1447800" cy="1600200"/>
          </a:xfrm>
          <a:prstGeom prst="rtTriangle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Text Box 33"/>
          <p:cNvSpPr txBox="1">
            <a:spLocks noChangeArrowheads="1"/>
          </p:cNvSpPr>
          <p:nvPr/>
        </p:nvSpPr>
        <p:spPr bwMode="auto">
          <a:xfrm>
            <a:off x="5410200" y="762000"/>
            <a:ext cx="3810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/>
              <a:t>highest economic surplus in a market model</a:t>
            </a:r>
          </a:p>
        </p:txBody>
      </p:sp>
      <p:sp>
        <p:nvSpPr>
          <p:cNvPr id="1059" name="Freeform 34"/>
          <p:cNvSpPr>
            <a:spLocks/>
          </p:cNvSpPr>
          <p:nvPr/>
        </p:nvSpPr>
        <p:spPr bwMode="auto">
          <a:xfrm rot="15141281" flipV="1">
            <a:off x="1955800" y="1914526"/>
            <a:ext cx="1457325" cy="1066800"/>
          </a:xfrm>
          <a:custGeom>
            <a:avLst/>
            <a:gdLst>
              <a:gd name="T0" fmla="*/ 0 w 912"/>
              <a:gd name="T1" fmla="*/ 2147483647 h 480"/>
              <a:gd name="T2" fmla="*/ 612822776 w 912"/>
              <a:gd name="T3" fmla="*/ 1185481754 h 480"/>
              <a:gd name="T4" fmla="*/ 1470773303 w 912"/>
              <a:gd name="T5" fmla="*/ 1185481754 h 480"/>
              <a:gd name="T6" fmla="*/ 2147483647 w 912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80"/>
              <a:gd name="T14" fmla="*/ 912 w 91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80">
                <a:moveTo>
                  <a:pt x="0" y="480"/>
                </a:moveTo>
                <a:cubicBezTo>
                  <a:pt x="72" y="380"/>
                  <a:pt x="144" y="280"/>
                  <a:pt x="240" y="240"/>
                </a:cubicBezTo>
                <a:cubicBezTo>
                  <a:pt x="336" y="200"/>
                  <a:pt x="464" y="280"/>
                  <a:pt x="576" y="240"/>
                </a:cubicBezTo>
                <a:cubicBezTo>
                  <a:pt x="688" y="200"/>
                  <a:pt x="856" y="40"/>
                  <a:pt x="91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5"/>
          <p:cNvSpPr>
            <a:spLocks/>
          </p:cNvSpPr>
          <p:nvPr/>
        </p:nvSpPr>
        <p:spPr bwMode="auto">
          <a:xfrm rot="16632924" flipV="1">
            <a:off x="6956425" y="3559175"/>
            <a:ext cx="641350" cy="685800"/>
          </a:xfrm>
          <a:custGeom>
            <a:avLst/>
            <a:gdLst>
              <a:gd name="T0" fmla="*/ 0 w 912"/>
              <a:gd name="T1" fmla="*/ 979836858 h 480"/>
              <a:gd name="T2" fmla="*/ 118689143 w 912"/>
              <a:gd name="T3" fmla="*/ 489918429 h 480"/>
              <a:gd name="T4" fmla="*/ 284854348 w 912"/>
              <a:gd name="T5" fmla="*/ 489918429 h 480"/>
              <a:gd name="T6" fmla="*/ 451019597 w 912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80"/>
              <a:gd name="T14" fmla="*/ 912 w 91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80">
                <a:moveTo>
                  <a:pt x="0" y="480"/>
                </a:moveTo>
                <a:cubicBezTo>
                  <a:pt x="72" y="380"/>
                  <a:pt x="144" y="280"/>
                  <a:pt x="240" y="240"/>
                </a:cubicBezTo>
                <a:cubicBezTo>
                  <a:pt x="336" y="200"/>
                  <a:pt x="464" y="280"/>
                  <a:pt x="576" y="240"/>
                </a:cubicBezTo>
                <a:cubicBezTo>
                  <a:pt x="688" y="200"/>
                  <a:pt x="856" y="40"/>
                  <a:pt x="912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Text Box 36"/>
          <p:cNvSpPr txBox="1">
            <a:spLocks noChangeArrowheads="1"/>
          </p:cNvSpPr>
          <p:nvPr/>
        </p:nvSpPr>
        <p:spPr bwMode="auto">
          <a:xfrm>
            <a:off x="7315200" y="3124200"/>
            <a:ext cx="1676400" cy="2160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tabLst>
                <a:tab pos="8175625" algn="r"/>
              </a:tabLst>
            </a:pPr>
            <a:r>
              <a:rPr lang="en-US" dirty="0" smtClean="0"/>
              <a:t>equilibrium </a:t>
            </a:r>
            <a:r>
              <a:rPr lang="en-US" dirty="0"/>
              <a:t>among optimizing </a:t>
            </a:r>
            <a:r>
              <a:rPr lang="en-US" dirty="0" smtClean="0"/>
              <a:t>people in a perfectly competitive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1030" grpId="0" animBg="1"/>
      <p:bldP spid="1035" grpId="0" animBg="1"/>
      <p:bldP spid="1038" grpId="0" animBg="1"/>
      <p:bldP spid="1040" grpId="0" animBg="1"/>
      <p:bldP spid="1041" grpId="0" animBg="1"/>
      <p:bldP spid="1042" grpId="0" animBg="1"/>
      <p:bldP spid="1043" grpId="0" animBg="1"/>
      <p:bldP spid="1045" grpId="0"/>
      <p:bldP spid="1048" grpId="0"/>
      <p:bldP spid="1049" grpId="0" animBg="1"/>
      <p:bldP spid="1050" grpId="0" animBg="1"/>
      <p:bldP spid="1051" grpId="0" animBg="1"/>
      <p:bldP spid="1052" grpId="0"/>
      <p:bldP spid="1053" grpId="0"/>
      <p:bldP spid="1054" grpId="0" animBg="1"/>
      <p:bldP spid="1055" grpId="0"/>
      <p:bldP spid="1056" grpId="0"/>
      <p:bldP spid="1057" grpId="0"/>
      <p:bldP spid="1058" grpId="0"/>
      <p:bldP spid="1059" grpId="0" animBg="1"/>
      <p:bldP spid="1060" grpId="0" animBg="1"/>
      <p:bldP spid="10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01B854-7219-4B7A-9917-C60B446C723E}" type="slidenum">
              <a:rPr lang="en-US" sz="1400" smtClean="0"/>
              <a:pPr/>
              <a:t>15</a:t>
            </a:fld>
            <a:endParaRPr lang="en-US" sz="1400" dirty="0" smtClean="0"/>
          </a:p>
        </p:txBody>
      </p:sp>
      <p:sp>
        <p:nvSpPr>
          <p:cNvPr id="1028" name="AutoShape 2" descr="80%"/>
          <p:cNvSpPr>
            <a:spLocks noChangeArrowheads="1"/>
          </p:cNvSpPr>
          <p:nvPr/>
        </p:nvSpPr>
        <p:spPr bwMode="auto">
          <a:xfrm>
            <a:off x="5105400" y="2057400"/>
            <a:ext cx="1447800" cy="2133600"/>
          </a:xfrm>
          <a:prstGeom prst="rtTriangle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AutoShape 3" descr="80%"/>
          <p:cNvSpPr>
            <a:spLocks noChangeArrowheads="1"/>
          </p:cNvSpPr>
          <p:nvPr/>
        </p:nvSpPr>
        <p:spPr bwMode="auto">
          <a:xfrm flipV="1">
            <a:off x="5105400" y="4191000"/>
            <a:ext cx="1447800" cy="1676400"/>
          </a:xfrm>
          <a:prstGeom prst="rtTriangle">
            <a:avLst/>
          </a:pr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76200" y="152400"/>
            <a:ext cx="90678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We can divide “economic surplus” into two parts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>
            <a:off x="5105400" y="1752600"/>
            <a:ext cx="1588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5"/>
          <p:cNvSpPr>
            <a:spLocks noChangeShapeType="1"/>
          </p:cNvSpPr>
          <p:nvPr/>
        </p:nvSpPr>
        <p:spPr bwMode="auto">
          <a:xfrm>
            <a:off x="5105400" y="594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 flipH="1" flipV="1">
            <a:off x="6553200" y="4191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 flipV="1">
            <a:off x="5105400" y="2209800"/>
            <a:ext cx="32004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6172200" y="5943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Qb</a:t>
            </a:r>
          </a:p>
        </p:txBody>
      </p:sp>
      <p:sp>
        <p:nvSpPr>
          <p:cNvPr id="1048" name="Text Box 22"/>
          <p:cNvSpPr txBox="1">
            <a:spLocks noChangeArrowheads="1"/>
          </p:cNvSpPr>
          <p:nvPr/>
        </p:nvSpPr>
        <p:spPr bwMode="auto">
          <a:xfrm>
            <a:off x="3733800" y="1524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Price of “b” goods</a:t>
            </a:r>
          </a:p>
        </p:txBody>
      </p:sp>
      <p:sp>
        <p:nvSpPr>
          <p:cNvPr id="1049" name="Oval 23"/>
          <p:cNvSpPr>
            <a:spLocks noChangeArrowheads="1"/>
          </p:cNvSpPr>
          <p:nvPr/>
        </p:nvSpPr>
        <p:spPr bwMode="auto">
          <a:xfrm>
            <a:off x="6477000" y="4114800"/>
            <a:ext cx="179388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Line 24"/>
          <p:cNvSpPr>
            <a:spLocks noChangeShapeType="1"/>
          </p:cNvSpPr>
          <p:nvPr/>
        </p:nvSpPr>
        <p:spPr bwMode="auto">
          <a:xfrm>
            <a:off x="5105400" y="2057400"/>
            <a:ext cx="26670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25"/>
          <p:cNvSpPr>
            <a:spLocks noChangeShapeType="1"/>
          </p:cNvSpPr>
          <p:nvPr/>
        </p:nvSpPr>
        <p:spPr bwMode="auto">
          <a:xfrm flipH="1">
            <a:off x="5029200" y="41910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Text Box 26"/>
          <p:cNvSpPr txBox="1">
            <a:spLocks noChangeArrowheads="1"/>
          </p:cNvSpPr>
          <p:nvPr/>
        </p:nvSpPr>
        <p:spPr bwMode="auto">
          <a:xfrm>
            <a:off x="4495800" y="3962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Pb</a:t>
            </a:r>
          </a:p>
        </p:txBody>
      </p:sp>
      <p:sp>
        <p:nvSpPr>
          <p:cNvPr id="1056" name="AutoShape 31"/>
          <p:cNvSpPr>
            <a:spLocks noChangeArrowheads="1"/>
          </p:cNvSpPr>
          <p:nvPr/>
        </p:nvSpPr>
        <p:spPr bwMode="auto">
          <a:xfrm>
            <a:off x="5105400" y="2057400"/>
            <a:ext cx="1447800" cy="2133600"/>
          </a:xfrm>
          <a:prstGeom prst="rtTriangle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AutoShape 32"/>
          <p:cNvSpPr>
            <a:spLocks noChangeArrowheads="1"/>
          </p:cNvSpPr>
          <p:nvPr/>
        </p:nvSpPr>
        <p:spPr bwMode="auto">
          <a:xfrm flipV="1">
            <a:off x="5257800" y="4343400"/>
            <a:ext cx="1447800" cy="1600200"/>
          </a:xfrm>
          <a:prstGeom prst="rtTriangle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1447800" y="26670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“Consumer surplus” :</a:t>
            </a: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area between price paid</a:t>
            </a: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and the demand curve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1447800" y="44958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“Producer surplus” :</a:t>
            </a: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area between price received and the supply curve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 bwMode="auto">
          <a:xfrm>
            <a:off x="1066800" y="2667000"/>
            <a:ext cx="533400" cy="2895600"/>
          </a:xfrm>
          <a:prstGeom prst="leftBrace">
            <a:avLst>
              <a:gd name="adj1" fmla="val 6127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2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Curved Connector 43"/>
          <p:cNvCxnSpPr/>
          <p:nvPr/>
        </p:nvCxnSpPr>
        <p:spPr bwMode="auto">
          <a:xfrm>
            <a:off x="990600" y="4114800"/>
            <a:ext cx="914400" cy="914400"/>
          </a:xfrm>
          <a:prstGeom prst="curvedConnector3">
            <a:avLst>
              <a:gd name="adj1" fmla="val -5588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Curved Down Arrow 46"/>
          <p:cNvSpPr/>
          <p:nvPr/>
        </p:nvSpPr>
        <p:spPr bwMode="auto">
          <a:xfrm rot="15497615">
            <a:off x="-391242" y="4879179"/>
            <a:ext cx="2495721" cy="765585"/>
          </a:xfrm>
          <a:prstGeom prst="curvedDownArrow">
            <a:avLst>
              <a:gd name="adj1" fmla="val 14310"/>
              <a:gd name="adj2" fmla="val 36214"/>
              <a:gd name="adj3" fmla="val 345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2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1524000" y="5943600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The sum of everyone’s gains/losses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i</a:t>
            </a:r>
            <a:r>
              <a:rPr lang="en-US" sz="2000" dirty="0" smtClean="0"/>
              <a:t>s society’s total economic surplus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38" grpId="0"/>
      <p:bldP spid="39" grpId="0"/>
      <p:bldP spid="40" grpId="0" animBg="1"/>
      <p:bldP spid="47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8897D-16AD-4972-B444-E5AA9E988ABE}" type="slidenum">
              <a:rPr lang="en-US" sz="1400" smtClean="0"/>
              <a:pPr/>
              <a:t>16</a:t>
            </a:fld>
            <a:endParaRPr lang="en-US" sz="1400" dirty="0" smtClean="0"/>
          </a:p>
        </p:txBody>
      </p:sp>
      <p:sp>
        <p:nvSpPr>
          <p:cNvPr id="44035" name="Freeform 2" descr="80%"/>
          <p:cNvSpPr>
            <a:spLocks/>
          </p:cNvSpPr>
          <p:nvPr/>
        </p:nvSpPr>
        <p:spPr bwMode="auto">
          <a:xfrm flipV="1">
            <a:off x="5105400" y="4191000"/>
            <a:ext cx="2057400" cy="914400"/>
          </a:xfrm>
          <a:custGeom>
            <a:avLst/>
            <a:gdLst>
              <a:gd name="T0" fmla="*/ 0 w 1296"/>
              <a:gd name="T1" fmla="*/ 0 h 432"/>
              <a:gd name="T2" fmla="*/ 2147483647 w 1296"/>
              <a:gd name="T3" fmla="*/ 0 h 432"/>
              <a:gd name="T4" fmla="*/ 2147483647 w 1296"/>
              <a:gd name="T5" fmla="*/ 1935479982 h 432"/>
              <a:gd name="T6" fmla="*/ 0 w 1296"/>
              <a:gd name="T7" fmla="*/ 1935479982 h 432"/>
              <a:gd name="T8" fmla="*/ 0 w 1296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432"/>
              <a:gd name="T17" fmla="*/ 1296 w 1296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432">
                <a:moveTo>
                  <a:pt x="0" y="0"/>
                </a:moveTo>
                <a:lnTo>
                  <a:pt x="1296" y="0"/>
                </a:lnTo>
                <a:lnTo>
                  <a:pt x="912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pattFill prst="pct80">
            <a:fgClr>
              <a:schemeClr val="tx1">
                <a:alpha val="25098"/>
              </a:schemeClr>
            </a:fgClr>
            <a:bgClr>
              <a:schemeClr val="bg2">
                <a:alpha val="25098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Freeform 3"/>
          <p:cNvSpPr>
            <a:spLocks/>
          </p:cNvSpPr>
          <p:nvPr/>
        </p:nvSpPr>
        <p:spPr bwMode="auto">
          <a:xfrm flipH="1" flipV="1">
            <a:off x="2133600" y="3048000"/>
            <a:ext cx="1676400" cy="1651000"/>
          </a:xfrm>
          <a:custGeom>
            <a:avLst/>
            <a:gdLst>
              <a:gd name="T0" fmla="*/ 0 w 1600"/>
              <a:gd name="T1" fmla="*/ 12235589 h 1888"/>
              <a:gd name="T2" fmla="*/ 263467200 w 1600"/>
              <a:gd name="T3" fmla="*/ 12235589 h 1888"/>
              <a:gd name="T4" fmla="*/ 579627958 w 1600"/>
              <a:gd name="T5" fmla="*/ 85646505 h 1888"/>
              <a:gd name="T6" fmla="*/ 1159255916 w 1600"/>
              <a:gd name="T7" fmla="*/ 342585144 h 1888"/>
              <a:gd name="T8" fmla="*/ 1633496758 w 1600"/>
              <a:gd name="T9" fmla="*/ 929873479 h 1888"/>
              <a:gd name="T10" fmla="*/ 1738883612 w 1600"/>
              <a:gd name="T11" fmla="*/ 1223517919 h 1888"/>
              <a:gd name="T12" fmla="*/ 1738883612 w 1600"/>
              <a:gd name="T13" fmla="*/ 1443750594 h 18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00"/>
              <a:gd name="T22" fmla="*/ 0 h 1888"/>
              <a:gd name="T23" fmla="*/ 1600 w 1600"/>
              <a:gd name="T24" fmla="*/ 1888 h 18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00" h="1888">
                <a:moveTo>
                  <a:pt x="0" y="16"/>
                </a:moveTo>
                <a:cubicBezTo>
                  <a:pt x="76" y="8"/>
                  <a:pt x="152" y="0"/>
                  <a:pt x="240" y="16"/>
                </a:cubicBezTo>
                <a:cubicBezTo>
                  <a:pt x="328" y="32"/>
                  <a:pt x="392" y="40"/>
                  <a:pt x="528" y="112"/>
                </a:cubicBezTo>
                <a:cubicBezTo>
                  <a:pt x="664" y="184"/>
                  <a:pt x="896" y="264"/>
                  <a:pt x="1056" y="448"/>
                </a:cubicBezTo>
                <a:cubicBezTo>
                  <a:pt x="1216" y="632"/>
                  <a:pt x="1400" y="1024"/>
                  <a:pt x="1488" y="1216"/>
                </a:cubicBezTo>
                <a:cubicBezTo>
                  <a:pt x="1576" y="1408"/>
                  <a:pt x="1568" y="1488"/>
                  <a:pt x="1584" y="1600"/>
                </a:cubicBezTo>
                <a:cubicBezTo>
                  <a:pt x="1600" y="1712"/>
                  <a:pt x="1584" y="1840"/>
                  <a:pt x="1584" y="188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2514600" y="4114800"/>
            <a:ext cx="179388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>
            <a:off x="914400" y="2057400"/>
            <a:ext cx="1588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914400" y="594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76200" y="1371600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Qty. of “a” goods</a:t>
            </a:r>
          </a:p>
        </p:txBody>
      </p:sp>
      <p:sp>
        <p:nvSpPr>
          <p:cNvPr id="44041" name="Freeform 8"/>
          <p:cNvSpPr>
            <a:spLocks/>
          </p:cNvSpPr>
          <p:nvPr/>
        </p:nvSpPr>
        <p:spPr bwMode="auto">
          <a:xfrm>
            <a:off x="914400" y="3276600"/>
            <a:ext cx="2514600" cy="2667000"/>
          </a:xfrm>
          <a:custGeom>
            <a:avLst/>
            <a:gdLst>
              <a:gd name="T0" fmla="*/ 0 w 1936"/>
              <a:gd name="T1" fmla="*/ 61651943 h 1664"/>
              <a:gd name="T2" fmla="*/ 485869857 w 1936"/>
              <a:gd name="T3" fmla="*/ 61651943 h 1664"/>
              <a:gd name="T4" fmla="*/ 1052717347 w 1936"/>
              <a:gd name="T5" fmla="*/ 308262897 h 1664"/>
              <a:gd name="T6" fmla="*/ 2147483647 w 1936"/>
              <a:gd name="T7" fmla="*/ 1911227896 h 1664"/>
              <a:gd name="T8" fmla="*/ 2147483647 w 1936"/>
              <a:gd name="T9" fmla="*/ 2147483647 h 1664"/>
              <a:gd name="T10" fmla="*/ 2147483647 w 1936"/>
              <a:gd name="T11" fmla="*/ 2147483647 h 16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36"/>
              <a:gd name="T19" fmla="*/ 0 h 1664"/>
              <a:gd name="T20" fmla="*/ 1936 w 1936"/>
              <a:gd name="T21" fmla="*/ 1664 h 16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36" h="1664">
                <a:moveTo>
                  <a:pt x="0" y="24"/>
                </a:moveTo>
                <a:cubicBezTo>
                  <a:pt x="92" y="16"/>
                  <a:pt x="184" y="8"/>
                  <a:pt x="288" y="24"/>
                </a:cubicBezTo>
                <a:cubicBezTo>
                  <a:pt x="392" y="40"/>
                  <a:pt x="432" y="0"/>
                  <a:pt x="624" y="120"/>
                </a:cubicBezTo>
                <a:cubicBezTo>
                  <a:pt x="816" y="240"/>
                  <a:pt x="1232" y="512"/>
                  <a:pt x="1440" y="744"/>
                </a:cubicBezTo>
                <a:cubicBezTo>
                  <a:pt x="1648" y="976"/>
                  <a:pt x="1808" y="1360"/>
                  <a:pt x="1872" y="1512"/>
                </a:cubicBezTo>
                <a:cubicBezTo>
                  <a:pt x="1936" y="1664"/>
                  <a:pt x="1880" y="1660"/>
                  <a:pt x="1824" y="1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0" y="0"/>
            <a:ext cx="90678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Trade creates a distinction between production and consumption – e.g. when we start selling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482975" y="6019800"/>
            <a:ext cx="10518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Qty of “b”</a:t>
            </a:r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914400" y="2209800"/>
            <a:ext cx="31242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5105400" y="1981200"/>
            <a:ext cx="1588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5105400" y="594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 flipH="1" flipV="1">
            <a:off x="6553200" y="4191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flipV="1">
            <a:off x="5105400" y="3012140"/>
            <a:ext cx="2505635" cy="27790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Text Box 16"/>
          <p:cNvSpPr txBox="1">
            <a:spLocks noChangeArrowheads="1"/>
          </p:cNvSpPr>
          <p:nvPr/>
        </p:nvSpPr>
        <p:spPr bwMode="auto">
          <a:xfrm>
            <a:off x="3962400" y="18288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Price of “b” goods</a:t>
            </a:r>
          </a:p>
        </p:txBody>
      </p:sp>
      <p:sp>
        <p:nvSpPr>
          <p:cNvPr id="44050" name="Oval 17"/>
          <p:cNvSpPr>
            <a:spLocks noChangeArrowheads="1"/>
          </p:cNvSpPr>
          <p:nvPr/>
        </p:nvSpPr>
        <p:spPr bwMode="auto">
          <a:xfrm>
            <a:off x="6477000" y="4114800"/>
            <a:ext cx="179388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>
            <a:off x="5105400" y="2057400"/>
            <a:ext cx="26670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Line 19"/>
          <p:cNvSpPr>
            <a:spLocks noChangeShapeType="1"/>
          </p:cNvSpPr>
          <p:nvPr/>
        </p:nvSpPr>
        <p:spPr bwMode="auto">
          <a:xfrm flipH="1">
            <a:off x="5105400" y="5105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20"/>
          <p:cNvSpPr>
            <a:spLocks noChangeShapeType="1"/>
          </p:cNvSpPr>
          <p:nvPr/>
        </p:nvSpPr>
        <p:spPr bwMode="auto">
          <a:xfrm>
            <a:off x="990600" y="2971800"/>
            <a:ext cx="35052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Freeform 21"/>
          <p:cNvSpPr>
            <a:spLocks/>
          </p:cNvSpPr>
          <p:nvPr/>
        </p:nvSpPr>
        <p:spPr bwMode="auto">
          <a:xfrm flipH="1" flipV="1">
            <a:off x="2438400" y="2971800"/>
            <a:ext cx="1676400" cy="1651000"/>
          </a:xfrm>
          <a:custGeom>
            <a:avLst/>
            <a:gdLst>
              <a:gd name="T0" fmla="*/ 0 w 1600"/>
              <a:gd name="T1" fmla="*/ 12235589 h 1888"/>
              <a:gd name="T2" fmla="*/ 263467200 w 1600"/>
              <a:gd name="T3" fmla="*/ 12235589 h 1888"/>
              <a:gd name="T4" fmla="*/ 579627958 w 1600"/>
              <a:gd name="T5" fmla="*/ 85646505 h 1888"/>
              <a:gd name="T6" fmla="*/ 1159255916 w 1600"/>
              <a:gd name="T7" fmla="*/ 342585144 h 1888"/>
              <a:gd name="T8" fmla="*/ 1633496758 w 1600"/>
              <a:gd name="T9" fmla="*/ 929873479 h 1888"/>
              <a:gd name="T10" fmla="*/ 1738883612 w 1600"/>
              <a:gd name="T11" fmla="*/ 1223517919 h 1888"/>
              <a:gd name="T12" fmla="*/ 1738883612 w 1600"/>
              <a:gd name="T13" fmla="*/ 1443750594 h 18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00"/>
              <a:gd name="T22" fmla="*/ 0 h 1888"/>
              <a:gd name="T23" fmla="*/ 1600 w 1600"/>
              <a:gd name="T24" fmla="*/ 1888 h 18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00" h="1888">
                <a:moveTo>
                  <a:pt x="0" y="16"/>
                </a:moveTo>
                <a:cubicBezTo>
                  <a:pt x="76" y="8"/>
                  <a:pt x="152" y="0"/>
                  <a:pt x="240" y="16"/>
                </a:cubicBezTo>
                <a:cubicBezTo>
                  <a:pt x="328" y="32"/>
                  <a:pt x="392" y="40"/>
                  <a:pt x="528" y="112"/>
                </a:cubicBezTo>
                <a:cubicBezTo>
                  <a:pt x="664" y="184"/>
                  <a:pt x="896" y="264"/>
                  <a:pt x="1056" y="448"/>
                </a:cubicBezTo>
                <a:cubicBezTo>
                  <a:pt x="1216" y="632"/>
                  <a:pt x="1400" y="1024"/>
                  <a:pt x="1488" y="1216"/>
                </a:cubicBezTo>
                <a:cubicBezTo>
                  <a:pt x="1576" y="1408"/>
                  <a:pt x="1568" y="1488"/>
                  <a:pt x="1584" y="1600"/>
                </a:cubicBezTo>
                <a:cubicBezTo>
                  <a:pt x="1600" y="1712"/>
                  <a:pt x="1584" y="1840"/>
                  <a:pt x="1584" y="1888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Oval 22"/>
          <p:cNvSpPr>
            <a:spLocks noChangeArrowheads="1"/>
          </p:cNvSpPr>
          <p:nvPr/>
        </p:nvSpPr>
        <p:spPr bwMode="auto">
          <a:xfrm>
            <a:off x="3124200" y="4267200"/>
            <a:ext cx="179388" cy="1524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Oval 23"/>
          <p:cNvSpPr>
            <a:spLocks noChangeArrowheads="1"/>
          </p:cNvSpPr>
          <p:nvPr/>
        </p:nvSpPr>
        <p:spPr bwMode="auto">
          <a:xfrm>
            <a:off x="1447800" y="3276600"/>
            <a:ext cx="179388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4"/>
          <p:cNvSpPr>
            <a:spLocks noChangeShapeType="1"/>
          </p:cNvSpPr>
          <p:nvPr/>
        </p:nvSpPr>
        <p:spPr bwMode="auto">
          <a:xfrm flipH="1" flipV="1">
            <a:off x="7162800" y="51054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Line 25"/>
          <p:cNvSpPr>
            <a:spLocks noChangeShapeType="1"/>
          </p:cNvSpPr>
          <p:nvPr/>
        </p:nvSpPr>
        <p:spPr bwMode="auto">
          <a:xfrm flipV="1">
            <a:off x="5715000" y="51054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9" name="Line 26"/>
          <p:cNvSpPr>
            <a:spLocks noChangeShapeType="1"/>
          </p:cNvSpPr>
          <p:nvPr/>
        </p:nvSpPr>
        <p:spPr bwMode="auto">
          <a:xfrm flipH="1">
            <a:off x="5105400" y="41910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0" name="Text Box 27"/>
          <p:cNvSpPr txBox="1">
            <a:spLocks noChangeArrowheads="1"/>
          </p:cNvSpPr>
          <p:nvPr/>
        </p:nvSpPr>
        <p:spPr bwMode="auto">
          <a:xfrm>
            <a:off x="7673975" y="5943600"/>
            <a:ext cx="10518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Qty of “b”</a:t>
            </a:r>
          </a:p>
        </p:txBody>
      </p:sp>
      <p:sp>
        <p:nvSpPr>
          <p:cNvPr id="44061" name="Text Box 28"/>
          <p:cNvSpPr txBox="1">
            <a:spLocks noChangeArrowheads="1"/>
          </p:cNvSpPr>
          <p:nvPr/>
        </p:nvSpPr>
        <p:spPr bwMode="auto">
          <a:xfrm>
            <a:off x="5562600" y="4191000"/>
            <a:ext cx="457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4000" b="1" dirty="0">
                <a:latin typeface="Arial" charset="0"/>
              </a:rPr>
              <a:t>A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6324600" y="4343400"/>
            <a:ext cx="457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4000" b="1">
                <a:latin typeface="Arial" charset="0"/>
              </a:rPr>
              <a:t>B</a:t>
            </a:r>
          </a:p>
        </p:txBody>
      </p:sp>
      <p:sp>
        <p:nvSpPr>
          <p:cNvPr id="44063" name="Freeform 30"/>
          <p:cNvSpPr>
            <a:spLocks/>
          </p:cNvSpPr>
          <p:nvPr/>
        </p:nvSpPr>
        <p:spPr bwMode="auto">
          <a:xfrm flipV="1">
            <a:off x="7543800" y="838200"/>
            <a:ext cx="990600" cy="609600"/>
          </a:xfrm>
          <a:custGeom>
            <a:avLst/>
            <a:gdLst>
              <a:gd name="T0" fmla="*/ 0 w 912"/>
              <a:gd name="T1" fmla="*/ 0 h 480"/>
              <a:gd name="T2" fmla="*/ 679562551 w 912"/>
              <a:gd name="T3" fmla="*/ 0 h 480"/>
              <a:gd name="T4" fmla="*/ 1075974062 w 912"/>
              <a:gd name="T5" fmla="*/ 774192121 h 480"/>
              <a:gd name="T6" fmla="*/ 0 w 912"/>
              <a:gd name="T7" fmla="*/ 774192121 h 480"/>
              <a:gd name="T8" fmla="*/ 0 w 912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480"/>
              <a:gd name="T17" fmla="*/ 912 w 91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480">
                <a:moveTo>
                  <a:pt x="0" y="0"/>
                </a:moveTo>
                <a:lnTo>
                  <a:pt x="576" y="0"/>
                </a:lnTo>
                <a:lnTo>
                  <a:pt x="912" y="480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4" name="Text Box 31"/>
          <p:cNvSpPr txBox="1">
            <a:spLocks noChangeArrowheads="1"/>
          </p:cNvSpPr>
          <p:nvPr/>
        </p:nvSpPr>
        <p:spPr bwMode="auto">
          <a:xfrm>
            <a:off x="7696200" y="914400"/>
            <a:ext cx="4572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44065" name="Text Box 32"/>
          <p:cNvSpPr txBox="1">
            <a:spLocks noChangeArrowheads="1"/>
          </p:cNvSpPr>
          <p:nvPr/>
        </p:nvSpPr>
        <p:spPr bwMode="auto">
          <a:xfrm>
            <a:off x="3581400" y="914400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P</a:t>
            </a:r>
            <a:r>
              <a:rPr lang="en-US" sz="2000" dirty="0" smtClean="0"/>
              <a:t>roducer surplus in “b” declines by:</a:t>
            </a:r>
          </a:p>
        </p:txBody>
      </p:sp>
      <p:sp>
        <p:nvSpPr>
          <p:cNvPr id="44066" name="Freeform 33"/>
          <p:cNvSpPr>
            <a:spLocks/>
          </p:cNvSpPr>
          <p:nvPr/>
        </p:nvSpPr>
        <p:spPr bwMode="auto">
          <a:xfrm flipV="1">
            <a:off x="8153400" y="2209800"/>
            <a:ext cx="762000" cy="533400"/>
          </a:xfrm>
          <a:custGeom>
            <a:avLst/>
            <a:gdLst>
              <a:gd name="T0" fmla="*/ 0 w 720"/>
              <a:gd name="T1" fmla="*/ 0 h 480"/>
              <a:gd name="T2" fmla="*/ 806449991 w 720"/>
              <a:gd name="T3" fmla="*/ 0 h 480"/>
              <a:gd name="T4" fmla="*/ 376343338 w 720"/>
              <a:gd name="T5" fmla="*/ 592740877 h 480"/>
              <a:gd name="T6" fmla="*/ 0 w 720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480"/>
              <a:gd name="T14" fmla="*/ 720 w 720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480">
                <a:moveTo>
                  <a:pt x="0" y="0"/>
                </a:moveTo>
                <a:lnTo>
                  <a:pt x="720" y="0"/>
                </a:lnTo>
                <a:lnTo>
                  <a:pt x="336" y="48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7" name="Text Box 34"/>
          <p:cNvSpPr txBox="1">
            <a:spLocks noChangeArrowheads="1"/>
          </p:cNvSpPr>
          <p:nvPr/>
        </p:nvSpPr>
        <p:spPr bwMode="auto">
          <a:xfrm>
            <a:off x="8305800" y="2286000"/>
            <a:ext cx="4572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3200" b="1" dirty="0">
                <a:latin typeface="Arial" charset="0"/>
              </a:rPr>
              <a:t>B</a:t>
            </a:r>
          </a:p>
        </p:txBody>
      </p:sp>
      <p:sp>
        <p:nvSpPr>
          <p:cNvPr id="44068" name="Text Box 35"/>
          <p:cNvSpPr txBox="1">
            <a:spLocks noChangeArrowheads="1"/>
          </p:cNvSpPr>
          <p:nvPr/>
        </p:nvSpPr>
        <p:spPr bwMode="auto">
          <a:xfrm>
            <a:off x="4800600" y="1447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/>
              <a:t>…but consumer surplus in “b” rises by:</a:t>
            </a:r>
            <a:endParaRPr lang="en-US" sz="2000" dirty="0"/>
          </a:p>
        </p:txBody>
      </p:sp>
      <p:sp>
        <p:nvSpPr>
          <p:cNvPr id="44069" name="Freeform 36" descr="80%"/>
          <p:cNvSpPr>
            <a:spLocks/>
          </p:cNvSpPr>
          <p:nvPr/>
        </p:nvSpPr>
        <p:spPr bwMode="auto">
          <a:xfrm>
            <a:off x="7543800" y="1600200"/>
            <a:ext cx="1295400" cy="457200"/>
          </a:xfrm>
          <a:custGeom>
            <a:avLst/>
            <a:gdLst>
              <a:gd name="T0" fmla="*/ 0 w 1296"/>
              <a:gd name="T1" fmla="*/ 0 h 432"/>
              <a:gd name="T2" fmla="*/ 1294800290 w 1296"/>
              <a:gd name="T3" fmla="*/ 0 h 432"/>
              <a:gd name="T4" fmla="*/ 911155880 w 1296"/>
              <a:gd name="T5" fmla="*/ 483869996 h 432"/>
              <a:gd name="T6" fmla="*/ 0 w 1296"/>
              <a:gd name="T7" fmla="*/ 483869996 h 432"/>
              <a:gd name="T8" fmla="*/ 0 w 1296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432"/>
              <a:gd name="T17" fmla="*/ 1296 w 1296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432">
                <a:moveTo>
                  <a:pt x="0" y="0"/>
                </a:moveTo>
                <a:lnTo>
                  <a:pt x="1296" y="0"/>
                </a:lnTo>
                <a:lnTo>
                  <a:pt x="912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0" name="Text Box 37"/>
          <p:cNvSpPr txBox="1">
            <a:spLocks noChangeArrowheads="1"/>
          </p:cNvSpPr>
          <p:nvPr/>
        </p:nvSpPr>
        <p:spPr bwMode="auto">
          <a:xfrm>
            <a:off x="8153400" y="1524000"/>
            <a:ext cx="4572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44071" name="Text Box 38"/>
          <p:cNvSpPr txBox="1">
            <a:spLocks noChangeArrowheads="1"/>
          </p:cNvSpPr>
          <p:nvPr/>
        </p:nvSpPr>
        <p:spPr bwMode="auto">
          <a:xfrm>
            <a:off x="7696200" y="1524000"/>
            <a:ext cx="4572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3200" b="1" dirty="0">
                <a:latin typeface="Arial" charset="0"/>
              </a:rPr>
              <a:t>A</a:t>
            </a:r>
          </a:p>
        </p:txBody>
      </p:sp>
      <p:sp>
        <p:nvSpPr>
          <p:cNvPr id="44072" name="Text Box 39"/>
          <p:cNvSpPr txBox="1">
            <a:spLocks noChangeArrowheads="1"/>
          </p:cNvSpPr>
          <p:nvPr/>
        </p:nvSpPr>
        <p:spPr bwMode="auto">
          <a:xfrm>
            <a:off x="5638800" y="22098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==&gt; net social </a:t>
            </a:r>
            <a:r>
              <a:rPr lang="en-US" sz="2000" dirty="0" smtClean="0"/>
              <a:t>gain from trade in “b” is:</a:t>
            </a:r>
            <a:endParaRPr lang="en-US" sz="2000" dirty="0"/>
          </a:p>
        </p:txBody>
      </p:sp>
      <p:sp>
        <p:nvSpPr>
          <p:cNvPr id="44073" name="Line 40"/>
          <p:cNvSpPr>
            <a:spLocks noChangeShapeType="1"/>
          </p:cNvSpPr>
          <p:nvPr/>
        </p:nvSpPr>
        <p:spPr bwMode="auto">
          <a:xfrm>
            <a:off x="2133600" y="2895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74" name="Text Box 41"/>
          <p:cNvSpPr txBox="1">
            <a:spLocks noChangeArrowheads="1"/>
          </p:cNvSpPr>
          <p:nvPr/>
        </p:nvSpPr>
        <p:spPr bwMode="auto">
          <a:xfrm>
            <a:off x="1676400" y="2362200"/>
            <a:ext cx="2667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 sz="2000" dirty="0">
                <a:solidFill>
                  <a:schemeClr val="tx2"/>
                </a:solidFill>
              </a:rPr>
              <a:t>Net gain from trade</a:t>
            </a:r>
          </a:p>
        </p:txBody>
      </p:sp>
      <p:sp>
        <p:nvSpPr>
          <p:cNvPr id="44075" name="Oval 42"/>
          <p:cNvSpPr>
            <a:spLocks noChangeArrowheads="1"/>
          </p:cNvSpPr>
          <p:nvPr/>
        </p:nvSpPr>
        <p:spPr bwMode="auto">
          <a:xfrm>
            <a:off x="7086600" y="5029200"/>
            <a:ext cx="179388" cy="1524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Oval 43"/>
          <p:cNvSpPr>
            <a:spLocks noChangeArrowheads="1"/>
          </p:cNvSpPr>
          <p:nvPr/>
        </p:nvSpPr>
        <p:spPr bwMode="auto">
          <a:xfrm>
            <a:off x="5638800" y="5029200"/>
            <a:ext cx="179388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urved Down Arrow 44"/>
          <p:cNvSpPr/>
          <p:nvPr/>
        </p:nvSpPr>
        <p:spPr bwMode="auto">
          <a:xfrm rot="13100954">
            <a:off x="1135579" y="3912865"/>
            <a:ext cx="1485390" cy="492610"/>
          </a:xfrm>
          <a:prstGeom prst="curvedDownArrow">
            <a:avLst>
              <a:gd name="adj1" fmla="val 14310"/>
              <a:gd name="adj2" fmla="val 36214"/>
              <a:gd name="adj3" fmla="val 345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2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990600" y="4572000"/>
            <a:ext cx="20574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/>
              <a:t>Decline in </a:t>
            </a:r>
            <a:br>
              <a:rPr lang="en-US" sz="1600" dirty="0" smtClean="0"/>
            </a:br>
            <a:r>
              <a:rPr lang="en-US" sz="1600" dirty="0" smtClean="0"/>
              <a:t>production of “b”</a:t>
            </a:r>
            <a:endParaRPr lang="en-US" sz="1600" dirty="0"/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3352800" y="3581400"/>
            <a:ext cx="175260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/>
              <a:t>Increase in consumption of “b”</a:t>
            </a:r>
            <a:endParaRPr lang="en-US" sz="1600" dirty="0"/>
          </a:p>
        </p:txBody>
      </p:sp>
      <p:sp>
        <p:nvSpPr>
          <p:cNvPr id="49" name="Curved Down Arrow 48"/>
          <p:cNvSpPr/>
          <p:nvPr/>
        </p:nvSpPr>
        <p:spPr bwMode="auto">
          <a:xfrm rot="1547925">
            <a:off x="2839796" y="3851205"/>
            <a:ext cx="650491" cy="236645"/>
          </a:xfrm>
          <a:prstGeom prst="curvedDownArrow">
            <a:avLst>
              <a:gd name="adj1" fmla="val 14310"/>
              <a:gd name="adj2" fmla="val 36214"/>
              <a:gd name="adj3" fmla="val 345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2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45" grpId="0" animBg="1"/>
      <p:bldP spid="44046" grpId="0" animBg="1"/>
      <p:bldP spid="44047" grpId="0" animBg="1"/>
      <p:bldP spid="44048" grpId="0" animBg="1"/>
      <p:bldP spid="44049" grpId="0"/>
      <p:bldP spid="44050" grpId="0" animBg="1"/>
      <p:bldP spid="44051" grpId="0" animBg="1"/>
      <p:bldP spid="44052" grpId="0" animBg="1"/>
      <p:bldP spid="44053" grpId="0" animBg="1"/>
      <p:bldP spid="44054" grpId="0" animBg="1"/>
      <p:bldP spid="44054" grpId="1" animBg="1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/>
      <p:bldP spid="44061" grpId="0"/>
      <p:bldP spid="44062" grpId="0"/>
      <p:bldP spid="44063" grpId="0" animBg="1"/>
      <p:bldP spid="44064" grpId="0"/>
      <p:bldP spid="44065" grpId="0"/>
      <p:bldP spid="44066" grpId="0" animBg="1"/>
      <p:bldP spid="44067" grpId="0"/>
      <p:bldP spid="44068" grpId="0"/>
      <p:bldP spid="44069" grpId="0" animBg="1"/>
      <p:bldP spid="44070" grpId="0"/>
      <p:bldP spid="44071" grpId="0"/>
      <p:bldP spid="44072" grpId="0"/>
      <p:bldP spid="44073" grpId="0" animBg="1"/>
      <p:bldP spid="44074" grpId="0"/>
      <p:bldP spid="44075" grpId="0" animBg="1"/>
      <p:bldP spid="44076" grpId="0" animBg="1"/>
      <p:bldP spid="45" grpId="0" animBg="1"/>
      <p:bldP spid="46" grpId="0"/>
      <p:bldP spid="48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C592E-BE68-482B-91B4-B6E8665233C9}" type="slidenum">
              <a:rPr lang="en-US" sz="1400" smtClean="0"/>
              <a:pPr/>
              <a:t>17</a:t>
            </a:fld>
            <a:endParaRPr lang="en-US" sz="1400" dirty="0" smtClean="0"/>
          </a:p>
        </p:txBody>
      </p:sp>
      <p:sp>
        <p:nvSpPr>
          <p:cNvPr id="47107" name="Line 2"/>
          <p:cNvSpPr>
            <a:spLocks noChangeShapeType="1"/>
          </p:cNvSpPr>
          <p:nvPr/>
        </p:nvSpPr>
        <p:spPr bwMode="auto">
          <a:xfrm>
            <a:off x="1143000" y="2057400"/>
            <a:ext cx="1588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1143000" y="6019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V="1">
            <a:off x="1143000" y="1600200"/>
            <a:ext cx="28194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0" y="1219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Price of “b” goods</a:t>
            </a:r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2819400" y="2971800"/>
            <a:ext cx="179388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>
            <a:off x="2286000" y="2209800"/>
            <a:ext cx="2133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 flipH="1">
            <a:off x="1143000" y="30480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New technologies also have very different impacts 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on producers and consumers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V="1">
            <a:off x="1219200" y="3581400"/>
            <a:ext cx="32004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Oval 11"/>
          <p:cNvSpPr>
            <a:spLocks noChangeArrowheads="1"/>
          </p:cNvSpPr>
          <p:nvPr/>
        </p:nvSpPr>
        <p:spPr bwMode="auto">
          <a:xfrm>
            <a:off x="3581400" y="4038600"/>
            <a:ext cx="179388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 flipH="1">
            <a:off x="1219200" y="41148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 flipH="1" flipV="1">
            <a:off x="3657600" y="4114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447800" y="33528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lnSpc>
                <a:spcPct val="70000"/>
              </a:lnSpc>
              <a:spcBef>
                <a:spcPct val="50000"/>
              </a:spcBef>
            </a:pPr>
            <a:r>
              <a:rPr lang="en-US" sz="3200" dirty="0"/>
              <a:t>A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2667000" y="35052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lnSpc>
                <a:spcPct val="70000"/>
              </a:lnSpc>
              <a:spcBef>
                <a:spcPct val="50000"/>
              </a:spcBef>
            </a:pPr>
            <a:r>
              <a:rPr lang="en-US" sz="3200"/>
              <a:t>B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2133600" y="43434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lnSpc>
                <a:spcPct val="70000"/>
              </a:lnSpc>
              <a:spcBef>
                <a:spcPct val="50000"/>
              </a:spcBef>
            </a:pPr>
            <a:r>
              <a:rPr lang="en-US" sz="3200"/>
              <a:t>C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4114800" y="2895600"/>
            <a:ext cx="46482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sz="2800" dirty="0"/>
              <a:t>Net Econ. Surplus Gain = B+C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114800" y="1905000"/>
            <a:ext cx="50292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sz="2800"/>
              <a:t>Consumer Surplus Gain = A+B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4114800" y="2362200"/>
            <a:ext cx="50292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sz="2800" dirty="0"/>
              <a:t>Producer Surplus Change = C-A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4495800" y="3886200"/>
            <a:ext cx="4648200" cy="208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If demand is very inelastic, and supply is very elastic, then innovation causes producer surplus to fall.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This is “Cochran’s Treadmill”, pushing ag. producers to become ag. consumers.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3124200" y="60960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Qty of “b”</a:t>
            </a:r>
          </a:p>
        </p:txBody>
      </p:sp>
      <p:sp>
        <p:nvSpPr>
          <p:cNvPr id="23" name="Freeform 27" descr="80%"/>
          <p:cNvSpPr>
            <a:spLocks/>
          </p:cNvSpPr>
          <p:nvPr/>
        </p:nvSpPr>
        <p:spPr bwMode="auto">
          <a:xfrm>
            <a:off x="1143000" y="3092925"/>
            <a:ext cx="2537064" cy="2753268"/>
          </a:xfrm>
          <a:custGeom>
            <a:avLst/>
            <a:gdLst>
              <a:gd name="T0" fmla="*/ 50680387 w 867"/>
              <a:gd name="T1" fmla="*/ 2147483647 h 720"/>
              <a:gd name="T2" fmla="*/ 0 w 867"/>
              <a:gd name="T3" fmla="*/ 2147483647 h 720"/>
              <a:gd name="T4" fmla="*/ 2147483647 w 867"/>
              <a:gd name="T5" fmla="*/ 0 h 720"/>
              <a:gd name="T6" fmla="*/ 2147483647 w 867"/>
              <a:gd name="T7" fmla="*/ 0 h 720"/>
              <a:gd name="T8" fmla="*/ 95729622 w 867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7"/>
              <a:gd name="T16" fmla="*/ 0 h 720"/>
              <a:gd name="T17" fmla="*/ 867 w 867"/>
              <a:gd name="T18" fmla="*/ 720 h 720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083 h 12083"/>
              <a:gd name="connsiteX4" fmla="*/ 196 w 10000"/>
              <a:gd name="connsiteY4" fmla="*/ 11750 h 12083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083 h 12083"/>
              <a:gd name="connsiteX4" fmla="*/ 196 w 10000"/>
              <a:gd name="connsiteY4" fmla="*/ 11750 h 12083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500 h 12083"/>
              <a:gd name="connsiteX4" fmla="*/ 196 w 10000"/>
              <a:gd name="connsiteY4" fmla="*/ 11750 h 12083"/>
              <a:gd name="connsiteX0" fmla="*/ 104 w 9765"/>
              <a:gd name="connsiteY0" fmla="*/ 12083 h 12083"/>
              <a:gd name="connsiteX1" fmla="*/ 0 w 9765"/>
              <a:gd name="connsiteY1" fmla="*/ 11277 h 12083"/>
              <a:gd name="connsiteX2" fmla="*/ 8667 w 9765"/>
              <a:gd name="connsiteY2" fmla="*/ 0 h 12083"/>
              <a:gd name="connsiteX3" fmla="*/ 9765 w 9765"/>
              <a:gd name="connsiteY3" fmla="*/ 2132 h 12083"/>
              <a:gd name="connsiteX4" fmla="*/ 196 w 9765"/>
              <a:gd name="connsiteY4" fmla="*/ 11750 h 12083"/>
              <a:gd name="connsiteX0" fmla="*/ 107 w 10000"/>
              <a:gd name="connsiteY0" fmla="*/ 10000 h 10028"/>
              <a:gd name="connsiteX1" fmla="*/ 0 w 10000"/>
              <a:gd name="connsiteY1" fmla="*/ 9333 h 10028"/>
              <a:gd name="connsiteX2" fmla="*/ 8876 w 10000"/>
              <a:gd name="connsiteY2" fmla="*/ 0 h 10028"/>
              <a:gd name="connsiteX3" fmla="*/ 10000 w 10000"/>
              <a:gd name="connsiteY3" fmla="*/ 1764 h 10028"/>
              <a:gd name="connsiteX4" fmla="*/ 261 w 10000"/>
              <a:gd name="connsiteY4" fmla="*/ 10028 h 10028"/>
              <a:gd name="connsiteX0" fmla="*/ 167 w 10060"/>
              <a:gd name="connsiteY0" fmla="*/ 10000 h 10104"/>
              <a:gd name="connsiteX1" fmla="*/ 0 w 10060"/>
              <a:gd name="connsiteY1" fmla="*/ 9881 h 10104"/>
              <a:gd name="connsiteX2" fmla="*/ 8936 w 10060"/>
              <a:gd name="connsiteY2" fmla="*/ 0 h 10104"/>
              <a:gd name="connsiteX3" fmla="*/ 10060 w 10060"/>
              <a:gd name="connsiteY3" fmla="*/ 1764 h 10104"/>
              <a:gd name="connsiteX4" fmla="*/ 321 w 10060"/>
              <a:gd name="connsiteY4" fmla="*/ 10028 h 10104"/>
              <a:gd name="connsiteX0" fmla="*/ 167 w 10060"/>
              <a:gd name="connsiteY0" fmla="*/ 10000 h 10028"/>
              <a:gd name="connsiteX1" fmla="*/ 0 w 10060"/>
              <a:gd name="connsiteY1" fmla="*/ 9285 h 10028"/>
              <a:gd name="connsiteX2" fmla="*/ 8936 w 10060"/>
              <a:gd name="connsiteY2" fmla="*/ 0 h 10028"/>
              <a:gd name="connsiteX3" fmla="*/ 10060 w 10060"/>
              <a:gd name="connsiteY3" fmla="*/ 1764 h 10028"/>
              <a:gd name="connsiteX4" fmla="*/ 321 w 10060"/>
              <a:gd name="connsiteY4" fmla="*/ 10028 h 10028"/>
              <a:gd name="connsiteX0" fmla="*/ 167 w 10060"/>
              <a:gd name="connsiteY0" fmla="*/ 9839 h 9867"/>
              <a:gd name="connsiteX1" fmla="*/ 0 w 10060"/>
              <a:gd name="connsiteY1" fmla="*/ 9124 h 9867"/>
              <a:gd name="connsiteX2" fmla="*/ 8323 w 10060"/>
              <a:gd name="connsiteY2" fmla="*/ 0 h 9867"/>
              <a:gd name="connsiteX3" fmla="*/ 10060 w 10060"/>
              <a:gd name="connsiteY3" fmla="*/ 1603 h 9867"/>
              <a:gd name="connsiteX4" fmla="*/ 321 w 10060"/>
              <a:gd name="connsiteY4" fmla="*/ 9867 h 9867"/>
              <a:gd name="connsiteX0" fmla="*/ 166 w 11891"/>
              <a:gd name="connsiteY0" fmla="*/ 9972 h 10000"/>
              <a:gd name="connsiteX1" fmla="*/ 0 w 11891"/>
              <a:gd name="connsiteY1" fmla="*/ 9247 h 10000"/>
              <a:gd name="connsiteX2" fmla="*/ 8273 w 11891"/>
              <a:gd name="connsiteY2" fmla="*/ 0 h 10000"/>
              <a:gd name="connsiteX3" fmla="*/ 11891 w 11891"/>
              <a:gd name="connsiteY3" fmla="*/ 3676 h 10000"/>
              <a:gd name="connsiteX4" fmla="*/ 319 w 118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1" h="10000">
                <a:moveTo>
                  <a:pt x="166" y="9972"/>
                </a:moveTo>
                <a:cubicBezTo>
                  <a:pt x="130" y="9746"/>
                  <a:pt x="36" y="9473"/>
                  <a:pt x="0" y="9247"/>
                </a:cubicBezTo>
                <a:lnTo>
                  <a:pt x="8273" y="0"/>
                </a:lnTo>
                <a:lnTo>
                  <a:pt x="11891" y="3676"/>
                </a:lnTo>
                <a:lnTo>
                  <a:pt x="319" y="10000"/>
                </a:lnTo>
              </a:path>
            </a:pathLst>
          </a:cu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nimBg="1"/>
      <p:bldP spid="47116" grpId="0" animBg="1"/>
      <p:bldP spid="47117" grpId="0" animBg="1"/>
      <p:bldP spid="47118" grpId="0" animBg="1"/>
      <p:bldP spid="47119" grpId="0"/>
      <p:bldP spid="47120" grpId="0"/>
      <p:bldP spid="47121" grpId="0"/>
      <p:bldP spid="47122" grpId="0"/>
      <p:bldP spid="47123" grpId="0"/>
      <p:bldP spid="47124" grpId="0"/>
      <p:bldP spid="47125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24600"/>
            <a:ext cx="1143000" cy="304800"/>
          </a:xfrm>
          <a:noFill/>
        </p:spPr>
        <p:txBody>
          <a:bodyPr/>
          <a:lstStyle/>
          <a:p>
            <a:fld id="{11EABB34-931D-43A0-AD17-746473598366}" type="slidenum">
              <a:rPr lang="en-US" sz="1400" smtClean="0"/>
              <a:pPr/>
              <a:t>18</a:t>
            </a:fld>
            <a:endParaRPr lang="en-US" sz="1400" dirty="0" smtClean="0"/>
          </a:p>
        </p:txBody>
      </p:sp>
      <p:sp>
        <p:nvSpPr>
          <p:cNvPr id="45074" name="Text Box 17"/>
          <p:cNvSpPr txBox="1">
            <a:spLocks noChangeArrowheads="1"/>
          </p:cNvSpPr>
          <p:nvPr/>
        </p:nvSpPr>
        <p:spPr bwMode="auto">
          <a:xfrm>
            <a:off x="76200" y="228600"/>
            <a:ext cx="90678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…note that if a good </a:t>
            </a:r>
            <a:r>
              <a:rPr lang="en-US" sz="3200" dirty="0">
                <a:solidFill>
                  <a:schemeClr val="tx2"/>
                </a:solidFill>
              </a:rPr>
              <a:t>is </a:t>
            </a:r>
            <a:r>
              <a:rPr lang="en-US" sz="3200" dirty="0" smtClean="0">
                <a:solidFill>
                  <a:schemeClr val="tx2"/>
                </a:solidFill>
              </a:rPr>
              <a:t>traded at a </a:t>
            </a:r>
            <a:r>
              <a:rPr lang="en-US" sz="3200" i="1" dirty="0" smtClean="0">
                <a:solidFill>
                  <a:schemeClr val="tx2"/>
                </a:solidFill>
              </a:rPr>
              <a:t>fixed</a:t>
            </a:r>
            <a:r>
              <a:rPr lang="en-US" sz="3200" dirty="0" smtClean="0">
                <a:solidFill>
                  <a:schemeClr val="tx2"/>
                </a:solidFill>
              </a:rPr>
              <a:t> price…</a:t>
            </a:r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>
            <a:off x="914400" y="2514600"/>
            <a:ext cx="1588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914400" y="5943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V="1">
            <a:off x="2891118" y="3733799"/>
            <a:ext cx="9245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flipV="1">
            <a:off x="914400" y="3052482"/>
            <a:ext cx="2528047" cy="273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0" y="1828800"/>
            <a:ext cx="129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Price of “b” goods</a:t>
            </a:r>
          </a:p>
        </p:txBody>
      </p:sp>
      <p:sp>
        <p:nvSpPr>
          <p:cNvPr id="61" name="Oval 15"/>
          <p:cNvSpPr>
            <a:spLocks noChangeArrowheads="1"/>
          </p:cNvSpPr>
          <p:nvPr/>
        </p:nvSpPr>
        <p:spPr bwMode="auto">
          <a:xfrm>
            <a:off x="2819400" y="3581400"/>
            <a:ext cx="179388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6"/>
          <p:cNvSpPr>
            <a:spLocks noChangeShapeType="1"/>
          </p:cNvSpPr>
          <p:nvPr/>
        </p:nvSpPr>
        <p:spPr bwMode="auto">
          <a:xfrm>
            <a:off x="2171700" y="2514600"/>
            <a:ext cx="17145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914400" y="3751728"/>
            <a:ext cx="2608729" cy="211567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H="1">
            <a:off x="914400" y="36576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 flipV="1">
            <a:off x="3146612" y="4034117"/>
            <a:ext cx="4763" cy="192292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Freeform 27" descr="80%"/>
          <p:cNvSpPr>
            <a:spLocks/>
          </p:cNvSpPr>
          <p:nvPr/>
        </p:nvSpPr>
        <p:spPr bwMode="auto">
          <a:xfrm>
            <a:off x="878593" y="3639732"/>
            <a:ext cx="2245673" cy="2232720"/>
          </a:xfrm>
          <a:custGeom>
            <a:avLst/>
            <a:gdLst>
              <a:gd name="T0" fmla="*/ 50680387 w 867"/>
              <a:gd name="T1" fmla="*/ 2147483647 h 720"/>
              <a:gd name="T2" fmla="*/ 0 w 867"/>
              <a:gd name="T3" fmla="*/ 2147483647 h 720"/>
              <a:gd name="T4" fmla="*/ 2147483647 w 867"/>
              <a:gd name="T5" fmla="*/ 0 h 720"/>
              <a:gd name="T6" fmla="*/ 2147483647 w 867"/>
              <a:gd name="T7" fmla="*/ 0 h 720"/>
              <a:gd name="T8" fmla="*/ 95729622 w 867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7"/>
              <a:gd name="T16" fmla="*/ 0 h 720"/>
              <a:gd name="T17" fmla="*/ 867 w 867"/>
              <a:gd name="T18" fmla="*/ 720 h 720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083 h 12083"/>
              <a:gd name="connsiteX4" fmla="*/ 196 w 10000"/>
              <a:gd name="connsiteY4" fmla="*/ 11750 h 12083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083 h 12083"/>
              <a:gd name="connsiteX4" fmla="*/ 196 w 10000"/>
              <a:gd name="connsiteY4" fmla="*/ 11750 h 12083"/>
              <a:gd name="connsiteX0" fmla="*/ 104 w 10000"/>
              <a:gd name="connsiteY0" fmla="*/ 12083 h 12083"/>
              <a:gd name="connsiteX1" fmla="*/ 0 w 10000"/>
              <a:gd name="connsiteY1" fmla="*/ 11277 h 12083"/>
              <a:gd name="connsiteX2" fmla="*/ 8667 w 10000"/>
              <a:gd name="connsiteY2" fmla="*/ 0 h 12083"/>
              <a:gd name="connsiteX3" fmla="*/ 10000 w 10000"/>
              <a:gd name="connsiteY3" fmla="*/ 2500 h 12083"/>
              <a:gd name="connsiteX4" fmla="*/ 196 w 10000"/>
              <a:gd name="connsiteY4" fmla="*/ 11750 h 12083"/>
              <a:gd name="connsiteX0" fmla="*/ 104 w 9765"/>
              <a:gd name="connsiteY0" fmla="*/ 12083 h 12083"/>
              <a:gd name="connsiteX1" fmla="*/ 0 w 9765"/>
              <a:gd name="connsiteY1" fmla="*/ 11277 h 12083"/>
              <a:gd name="connsiteX2" fmla="*/ 8667 w 9765"/>
              <a:gd name="connsiteY2" fmla="*/ 0 h 12083"/>
              <a:gd name="connsiteX3" fmla="*/ 9765 w 9765"/>
              <a:gd name="connsiteY3" fmla="*/ 2132 h 12083"/>
              <a:gd name="connsiteX4" fmla="*/ 196 w 9765"/>
              <a:gd name="connsiteY4" fmla="*/ 11750 h 12083"/>
              <a:gd name="connsiteX0" fmla="*/ 107 w 10000"/>
              <a:gd name="connsiteY0" fmla="*/ 10000 h 10028"/>
              <a:gd name="connsiteX1" fmla="*/ 0 w 10000"/>
              <a:gd name="connsiteY1" fmla="*/ 9333 h 10028"/>
              <a:gd name="connsiteX2" fmla="*/ 8876 w 10000"/>
              <a:gd name="connsiteY2" fmla="*/ 0 h 10028"/>
              <a:gd name="connsiteX3" fmla="*/ 10000 w 10000"/>
              <a:gd name="connsiteY3" fmla="*/ 1764 h 10028"/>
              <a:gd name="connsiteX4" fmla="*/ 261 w 10000"/>
              <a:gd name="connsiteY4" fmla="*/ 10028 h 10028"/>
              <a:gd name="connsiteX0" fmla="*/ 167 w 10060"/>
              <a:gd name="connsiteY0" fmla="*/ 10000 h 10104"/>
              <a:gd name="connsiteX1" fmla="*/ 0 w 10060"/>
              <a:gd name="connsiteY1" fmla="*/ 9881 h 10104"/>
              <a:gd name="connsiteX2" fmla="*/ 8936 w 10060"/>
              <a:gd name="connsiteY2" fmla="*/ 0 h 10104"/>
              <a:gd name="connsiteX3" fmla="*/ 10060 w 10060"/>
              <a:gd name="connsiteY3" fmla="*/ 1764 h 10104"/>
              <a:gd name="connsiteX4" fmla="*/ 321 w 10060"/>
              <a:gd name="connsiteY4" fmla="*/ 10028 h 10104"/>
              <a:gd name="connsiteX0" fmla="*/ 167 w 10060"/>
              <a:gd name="connsiteY0" fmla="*/ 10000 h 10104"/>
              <a:gd name="connsiteX1" fmla="*/ 0 w 10060"/>
              <a:gd name="connsiteY1" fmla="*/ 9881 h 10104"/>
              <a:gd name="connsiteX2" fmla="*/ 8936 w 10060"/>
              <a:gd name="connsiteY2" fmla="*/ 0 h 10104"/>
              <a:gd name="connsiteX3" fmla="*/ 10060 w 10060"/>
              <a:gd name="connsiteY3" fmla="*/ 2150 h 10104"/>
              <a:gd name="connsiteX4" fmla="*/ 321 w 10060"/>
              <a:gd name="connsiteY4" fmla="*/ 10028 h 10104"/>
              <a:gd name="connsiteX0" fmla="*/ 167 w 10060"/>
              <a:gd name="connsiteY0" fmla="*/ 10000 h 10104"/>
              <a:gd name="connsiteX1" fmla="*/ 0 w 10060"/>
              <a:gd name="connsiteY1" fmla="*/ 9881 h 10104"/>
              <a:gd name="connsiteX2" fmla="*/ 8936 w 10060"/>
              <a:gd name="connsiteY2" fmla="*/ 0 h 10104"/>
              <a:gd name="connsiteX3" fmla="*/ 10060 w 10060"/>
              <a:gd name="connsiteY3" fmla="*/ 2150 h 10104"/>
              <a:gd name="connsiteX4" fmla="*/ 160 w 10060"/>
              <a:gd name="connsiteY4" fmla="*/ 10081 h 1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0" h="10104">
                <a:moveTo>
                  <a:pt x="167" y="10000"/>
                </a:moveTo>
                <a:cubicBezTo>
                  <a:pt x="131" y="9777"/>
                  <a:pt x="36" y="10104"/>
                  <a:pt x="0" y="9881"/>
                </a:cubicBezTo>
                <a:lnTo>
                  <a:pt x="8936" y="0"/>
                </a:lnTo>
                <a:lnTo>
                  <a:pt x="10060" y="2150"/>
                </a:lnTo>
                <a:lnTo>
                  <a:pt x="160" y="10081"/>
                </a:lnTo>
              </a:path>
            </a:pathLst>
          </a:cu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Oval 31"/>
          <p:cNvSpPr>
            <a:spLocks noChangeArrowheads="1"/>
          </p:cNvSpPr>
          <p:nvPr/>
        </p:nvSpPr>
        <p:spPr bwMode="auto">
          <a:xfrm>
            <a:off x="3048000" y="3962400"/>
            <a:ext cx="179388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9"/>
          <p:cNvSpPr>
            <a:spLocks noChangeShapeType="1"/>
          </p:cNvSpPr>
          <p:nvPr/>
        </p:nvSpPr>
        <p:spPr bwMode="auto">
          <a:xfrm>
            <a:off x="5257800" y="2514600"/>
            <a:ext cx="1588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0"/>
          <p:cNvSpPr>
            <a:spLocks noChangeShapeType="1"/>
          </p:cNvSpPr>
          <p:nvPr/>
        </p:nvSpPr>
        <p:spPr bwMode="auto">
          <a:xfrm>
            <a:off x="5257800" y="5943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1"/>
          <p:cNvSpPr>
            <a:spLocks noChangeShapeType="1"/>
          </p:cNvSpPr>
          <p:nvPr/>
        </p:nvSpPr>
        <p:spPr bwMode="auto">
          <a:xfrm flipV="1">
            <a:off x="6705600" y="4200525"/>
            <a:ext cx="4763" cy="1743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 flipV="1">
            <a:off x="5257800" y="3173506"/>
            <a:ext cx="2393576" cy="2617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4343400" y="1828800"/>
            <a:ext cx="129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Price of “b” goods</a:t>
            </a:r>
          </a:p>
        </p:txBody>
      </p:sp>
      <p:sp>
        <p:nvSpPr>
          <p:cNvPr id="75" name="Oval 15"/>
          <p:cNvSpPr>
            <a:spLocks noChangeArrowheads="1"/>
          </p:cNvSpPr>
          <p:nvPr/>
        </p:nvSpPr>
        <p:spPr bwMode="auto">
          <a:xfrm>
            <a:off x="6629400" y="4114800"/>
            <a:ext cx="179388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6515100" y="2514600"/>
            <a:ext cx="17145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 flipV="1">
            <a:off x="5257800" y="3778624"/>
            <a:ext cx="2541494" cy="20887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22"/>
          <p:cNvSpPr>
            <a:spLocks noChangeShapeType="1"/>
          </p:cNvSpPr>
          <p:nvPr/>
        </p:nvSpPr>
        <p:spPr bwMode="auto">
          <a:xfrm flipH="1">
            <a:off x="5257800" y="41910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23"/>
          <p:cNvSpPr>
            <a:spLocks noChangeShapeType="1"/>
          </p:cNvSpPr>
          <p:nvPr/>
        </p:nvSpPr>
        <p:spPr bwMode="auto">
          <a:xfrm flipV="1">
            <a:off x="7239000" y="4191000"/>
            <a:ext cx="4763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27" descr="80%"/>
          <p:cNvSpPr>
            <a:spLocks/>
          </p:cNvSpPr>
          <p:nvPr/>
        </p:nvSpPr>
        <p:spPr bwMode="auto">
          <a:xfrm>
            <a:off x="5257800" y="4191000"/>
            <a:ext cx="2057400" cy="1676400"/>
          </a:xfrm>
          <a:custGeom>
            <a:avLst/>
            <a:gdLst>
              <a:gd name="T0" fmla="*/ 50680387 w 867"/>
              <a:gd name="T1" fmla="*/ 2147483647 h 720"/>
              <a:gd name="T2" fmla="*/ 0 w 867"/>
              <a:gd name="T3" fmla="*/ 2147483647 h 720"/>
              <a:gd name="T4" fmla="*/ 2147483647 w 867"/>
              <a:gd name="T5" fmla="*/ 0 h 720"/>
              <a:gd name="T6" fmla="*/ 2147483647 w 867"/>
              <a:gd name="T7" fmla="*/ 0 h 720"/>
              <a:gd name="T8" fmla="*/ 95729622 w 867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7"/>
              <a:gd name="T16" fmla="*/ 0 h 720"/>
              <a:gd name="T17" fmla="*/ 867 w 867"/>
              <a:gd name="T18" fmla="*/ 720 h 720"/>
              <a:gd name="connsiteX0" fmla="*/ 104 w 10000"/>
              <a:gd name="connsiteY0" fmla="*/ 10000 h 10000"/>
              <a:gd name="connsiteX1" fmla="*/ 0 w 10000"/>
              <a:gd name="connsiteY1" fmla="*/ 9194 h 10000"/>
              <a:gd name="connsiteX2" fmla="*/ 6967 w 10000"/>
              <a:gd name="connsiteY2" fmla="*/ 0 h 10000"/>
              <a:gd name="connsiteX3" fmla="*/ 10000 w 10000"/>
              <a:gd name="connsiteY3" fmla="*/ 0 h 10000"/>
              <a:gd name="connsiteX4" fmla="*/ 37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4" y="10000"/>
                </a:moveTo>
                <a:cubicBezTo>
                  <a:pt x="69" y="9731"/>
                  <a:pt x="35" y="9463"/>
                  <a:pt x="0" y="9194"/>
                </a:cubicBezTo>
                <a:lnTo>
                  <a:pt x="6967" y="0"/>
                </a:lnTo>
                <a:lnTo>
                  <a:pt x="10000" y="0"/>
                </a:lnTo>
                <a:lnTo>
                  <a:pt x="370" y="10000"/>
                </a:lnTo>
              </a:path>
            </a:pathLst>
          </a:custGeom>
          <a:pattFill prst="pct80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Oval 31"/>
          <p:cNvSpPr>
            <a:spLocks noChangeArrowheads="1"/>
          </p:cNvSpPr>
          <p:nvPr/>
        </p:nvSpPr>
        <p:spPr bwMode="auto">
          <a:xfrm>
            <a:off x="7162800" y="4114800"/>
            <a:ext cx="179388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1295400" y="16764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 smtClean="0"/>
              <a:t>With no trade</a:t>
            </a:r>
            <a:endParaRPr lang="en-US" i="1" dirty="0"/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6019800" y="17526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 smtClean="0"/>
              <a:t>With free trade</a:t>
            </a:r>
            <a:endParaRPr lang="en-US" i="1" dirty="0"/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 flipV="1">
            <a:off x="914400" y="4038598"/>
            <a:ext cx="2209800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81000" y="609600"/>
            <a:ext cx="86106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innovation does not affect consumers;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all gains go to producers!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3276600" y="5943600"/>
            <a:ext cx="12666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Qty of “b”</a:t>
            </a:r>
          </a:p>
        </p:txBody>
      </p:sp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7239000" y="5943600"/>
            <a:ext cx="12666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Qty of “b”</a:t>
            </a:r>
          </a:p>
        </p:txBody>
      </p:sp>
      <p:sp>
        <p:nvSpPr>
          <p:cNvPr id="90" name="Line 22"/>
          <p:cNvSpPr>
            <a:spLocks noChangeShapeType="1"/>
          </p:cNvSpPr>
          <p:nvPr/>
        </p:nvSpPr>
        <p:spPr bwMode="auto">
          <a:xfrm flipH="1">
            <a:off x="6781800" y="4191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Text Box 14"/>
          <p:cNvSpPr txBox="1">
            <a:spLocks noChangeArrowheads="1"/>
          </p:cNvSpPr>
          <p:nvPr/>
        </p:nvSpPr>
        <p:spPr bwMode="auto">
          <a:xfrm>
            <a:off x="3124200" y="266700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i="1" dirty="0" smtClean="0"/>
              <a:t>No innovation</a:t>
            </a:r>
            <a:endParaRPr lang="en-US" sz="2000" i="1" dirty="0"/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3429000" y="342900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i="1" dirty="0" smtClean="0"/>
              <a:t>With innovation</a:t>
            </a:r>
            <a:endParaRPr lang="en-US" sz="2000" i="1" dirty="0"/>
          </a:p>
        </p:txBody>
      </p:sp>
      <p:sp>
        <p:nvSpPr>
          <p:cNvPr id="93" name="Text Box 14"/>
          <p:cNvSpPr txBox="1">
            <a:spLocks noChangeArrowheads="1"/>
          </p:cNvSpPr>
          <p:nvPr/>
        </p:nvSpPr>
        <p:spPr bwMode="auto">
          <a:xfrm>
            <a:off x="7315200" y="266700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i="1" dirty="0" smtClean="0"/>
              <a:t>No innovation</a:t>
            </a:r>
            <a:endParaRPr lang="en-US" sz="2000" i="1" dirty="0"/>
          </a:p>
        </p:txBody>
      </p:sp>
      <p:sp>
        <p:nvSpPr>
          <p:cNvPr id="94" name="Text Box 14"/>
          <p:cNvSpPr txBox="1">
            <a:spLocks noChangeArrowheads="1"/>
          </p:cNvSpPr>
          <p:nvPr/>
        </p:nvSpPr>
        <p:spPr bwMode="auto">
          <a:xfrm>
            <a:off x="7391400" y="342900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i="1" dirty="0" smtClean="0"/>
              <a:t>With innovation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 animBg="1"/>
      <p:bldP spid="68" grpId="0" animBg="1"/>
      <p:bldP spid="79" grpId="0" animBg="1"/>
      <p:bldP spid="81" grpId="0" animBg="1"/>
      <p:bldP spid="82" grpId="0" animBg="1"/>
      <p:bldP spid="86" grpId="0" animBg="1"/>
      <p:bldP spid="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713CF-E1A5-4CFF-A402-D7B0243EB14F}" type="slidenum">
              <a:rPr lang="en-US" sz="1800" smtClean="0"/>
              <a:pPr/>
              <a:t>19</a:t>
            </a:fld>
            <a:endParaRPr lang="en-US" sz="1800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So what do we see, and why do we see it?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i="1" dirty="0" smtClean="0"/>
              <a:t>incidence</a:t>
            </a:r>
            <a:r>
              <a:rPr lang="en-US" sz="2800" dirty="0" smtClean="0"/>
              <a:t> of each policy is price change X qty. affected, or economic surplus – a useful measure of welfare change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447800" y="57912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 sz="1800"/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533400" y="274714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Let’s take, for example, the US market for avocados.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Origin: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	</a:t>
            </a:r>
            <a:r>
              <a:rPr lang="en-US" dirty="0" smtClean="0"/>
              <a:t>1/3 of avocados </a:t>
            </a:r>
            <a:r>
              <a:rPr lang="en-US" dirty="0"/>
              <a:t>eaten </a:t>
            </a:r>
            <a:r>
              <a:rPr lang="en-US" dirty="0" smtClean="0"/>
              <a:t>in the US are </a:t>
            </a:r>
            <a:r>
              <a:rPr lang="en-US" dirty="0"/>
              <a:t>grown in the </a:t>
            </a:r>
            <a:r>
              <a:rPr lang="en-US" dirty="0" smtClean="0"/>
              <a:t>US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	2/3 are imported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Of imports, approximately: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	90% come from Mexico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	10% from Chile</a:t>
            </a:r>
            <a:r>
              <a:rPr lang="en-US" dirty="0"/>
              <a:t>, Peru and the Dominican Republic.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498EA-7E0E-47B8-BDE9-C7AEB738E83B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15240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5240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15240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17526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15240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Recall from last lecture that we have six possible</a:t>
            </a:r>
            <a:br>
              <a:rPr lang="en-US" sz="2400" dirty="0" smtClean="0"/>
            </a:br>
            <a:r>
              <a:rPr lang="en-US" sz="2400" dirty="0" smtClean="0"/>
              <a:t>policies in markets for </a:t>
            </a:r>
            <a:r>
              <a:rPr lang="en-US" sz="2400" u="sng" dirty="0" err="1" smtClean="0"/>
              <a:t>importables</a:t>
            </a:r>
            <a:endParaRPr lang="en-US" sz="2400" u="sng" dirty="0" smtClean="0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39624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39624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V="1">
            <a:off x="39624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41910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39624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64008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64008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 flipV="1">
            <a:off x="64008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66294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4008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>
            <a:off x="15240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15240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 flipV="1">
            <a:off x="15240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7526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5240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>
            <a:off x="39624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39624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39624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41910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962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>
            <a:off x="64008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 flipV="1">
            <a:off x="64008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>
            <a:off x="66294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/>
        </p:nvSpPr>
        <p:spPr bwMode="auto">
          <a:xfrm>
            <a:off x="64008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65" name="Text Box 33"/>
          <p:cNvSpPr txBox="1">
            <a:spLocks noChangeArrowheads="1"/>
          </p:cNvSpPr>
          <p:nvPr/>
        </p:nvSpPr>
        <p:spPr bwMode="auto">
          <a:xfrm>
            <a:off x="0" y="2209800"/>
            <a:ext cx="1101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taxes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restrictions</a:t>
            </a:r>
          </a:p>
        </p:txBody>
      </p:sp>
      <p:sp>
        <p:nvSpPr>
          <p:cNvPr id="1400866" name="Text Box 34"/>
          <p:cNvSpPr txBox="1">
            <a:spLocks noChangeArrowheads="1"/>
          </p:cNvSpPr>
          <p:nvPr/>
        </p:nvSpPr>
        <p:spPr bwMode="auto">
          <a:xfrm>
            <a:off x="0" y="4343400"/>
            <a:ext cx="1521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subsidies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encouragements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1752600" y="1219200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trade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3810000" y="12192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production</a:t>
            </a:r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6324600" y="1219200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consumption</a:t>
            </a:r>
          </a:p>
        </p:txBody>
      </p:sp>
      <p:sp>
        <p:nvSpPr>
          <p:cNvPr id="1400870" name="Line 38"/>
          <p:cNvSpPr>
            <a:spLocks noChangeShapeType="1"/>
          </p:cNvSpPr>
          <p:nvPr/>
        </p:nvSpPr>
        <p:spPr bwMode="auto">
          <a:xfrm>
            <a:off x="1524000" y="2514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1" name="Line 39"/>
          <p:cNvSpPr>
            <a:spLocks noChangeShapeType="1"/>
          </p:cNvSpPr>
          <p:nvPr/>
        </p:nvSpPr>
        <p:spPr bwMode="auto">
          <a:xfrm flipV="1">
            <a:off x="3962400" y="15240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2" name="Line 40"/>
          <p:cNvSpPr>
            <a:spLocks noChangeShapeType="1"/>
          </p:cNvSpPr>
          <p:nvPr/>
        </p:nvSpPr>
        <p:spPr bwMode="auto">
          <a:xfrm>
            <a:off x="6477000" y="1981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3" name="Line 41"/>
          <p:cNvSpPr>
            <a:spLocks noChangeShapeType="1"/>
          </p:cNvSpPr>
          <p:nvPr/>
        </p:nvSpPr>
        <p:spPr bwMode="auto">
          <a:xfrm>
            <a:off x="1524000" y="49530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4" name="Line 42"/>
          <p:cNvSpPr>
            <a:spLocks noChangeShapeType="1"/>
          </p:cNvSpPr>
          <p:nvPr/>
        </p:nvSpPr>
        <p:spPr bwMode="auto">
          <a:xfrm flipV="1">
            <a:off x="4114800" y="38862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5" name="Line 43"/>
          <p:cNvSpPr>
            <a:spLocks noChangeShapeType="1"/>
          </p:cNvSpPr>
          <p:nvPr/>
        </p:nvSpPr>
        <p:spPr bwMode="auto">
          <a:xfrm>
            <a:off x="6858000" y="3886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6" name="Text Box 44"/>
          <p:cNvSpPr txBox="1">
            <a:spLocks noChangeArrowheads="1"/>
          </p:cNvSpPr>
          <p:nvPr/>
        </p:nvSpPr>
        <p:spPr bwMode="auto">
          <a:xfrm>
            <a:off x="1143000" y="567055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affect both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prod. &amp; cons.</a:t>
            </a:r>
          </a:p>
        </p:txBody>
      </p:sp>
      <p:sp>
        <p:nvSpPr>
          <p:cNvPr id="1400877" name="Text Box 45"/>
          <p:cNvSpPr txBox="1">
            <a:spLocks noChangeArrowheads="1"/>
          </p:cNvSpPr>
          <p:nvPr/>
        </p:nvSpPr>
        <p:spPr bwMode="auto">
          <a:xfrm>
            <a:off x="3733800" y="5670550"/>
            <a:ext cx="150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production</a:t>
            </a:r>
          </a:p>
        </p:txBody>
      </p:sp>
      <p:sp>
        <p:nvSpPr>
          <p:cNvPr id="1400878" name="Text Box 46"/>
          <p:cNvSpPr txBox="1">
            <a:spLocks noChangeArrowheads="1"/>
          </p:cNvSpPr>
          <p:nvPr/>
        </p:nvSpPr>
        <p:spPr bwMode="auto">
          <a:xfrm>
            <a:off x="6477000" y="5638800"/>
            <a:ext cx="175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consumption</a:t>
            </a:r>
          </a:p>
        </p:txBody>
      </p:sp>
      <p:sp>
        <p:nvSpPr>
          <p:cNvPr id="1400879" name="Oval 47"/>
          <p:cNvSpPr>
            <a:spLocks noChangeArrowheads="1"/>
          </p:cNvSpPr>
          <p:nvPr/>
        </p:nvSpPr>
        <p:spPr bwMode="auto">
          <a:xfrm>
            <a:off x="4191000" y="4648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0" name="Oval 48"/>
          <p:cNvSpPr>
            <a:spLocks noChangeArrowheads="1"/>
          </p:cNvSpPr>
          <p:nvPr/>
        </p:nvSpPr>
        <p:spPr bwMode="auto">
          <a:xfrm>
            <a:off x="3962400" y="25908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1" name="Oval 49"/>
          <p:cNvSpPr>
            <a:spLocks noChangeArrowheads="1"/>
          </p:cNvSpPr>
          <p:nvPr/>
        </p:nvSpPr>
        <p:spPr bwMode="auto">
          <a:xfrm>
            <a:off x="7239000" y="25908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2" name="Oval 50"/>
          <p:cNvSpPr>
            <a:spLocks noChangeArrowheads="1"/>
          </p:cNvSpPr>
          <p:nvPr/>
        </p:nvSpPr>
        <p:spPr bwMode="auto">
          <a:xfrm>
            <a:off x="7467600" y="45720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3" name="Oval 51"/>
          <p:cNvSpPr>
            <a:spLocks noChangeArrowheads="1"/>
          </p:cNvSpPr>
          <p:nvPr/>
        </p:nvSpPr>
        <p:spPr bwMode="auto">
          <a:xfrm>
            <a:off x="2590800" y="4648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4" name="Oval 52"/>
          <p:cNvSpPr>
            <a:spLocks noChangeArrowheads="1"/>
          </p:cNvSpPr>
          <p:nvPr/>
        </p:nvSpPr>
        <p:spPr bwMode="auto">
          <a:xfrm>
            <a:off x="1600200" y="4648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5" name="Oval 53"/>
          <p:cNvSpPr>
            <a:spLocks noChangeArrowheads="1"/>
          </p:cNvSpPr>
          <p:nvPr/>
        </p:nvSpPr>
        <p:spPr bwMode="auto">
          <a:xfrm>
            <a:off x="1752600" y="2438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6" name="Oval 54"/>
          <p:cNvSpPr>
            <a:spLocks noChangeArrowheads="1"/>
          </p:cNvSpPr>
          <p:nvPr/>
        </p:nvSpPr>
        <p:spPr bwMode="auto">
          <a:xfrm>
            <a:off x="2286000" y="2438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65" grpId="0" autoUpdateAnimBg="0"/>
      <p:bldP spid="1400866" grpId="0" autoUpdateAnimBg="0"/>
      <p:bldP spid="1400870" grpId="0" animBg="1"/>
      <p:bldP spid="1400871" grpId="0" animBg="1"/>
      <p:bldP spid="1400872" grpId="0" animBg="1"/>
      <p:bldP spid="1400873" grpId="0" animBg="1"/>
      <p:bldP spid="1400874" grpId="0" animBg="1"/>
      <p:bldP spid="1400875" grpId="0" animBg="1"/>
      <p:bldP spid="1400876" grpId="0" autoUpdateAnimBg="0"/>
      <p:bldP spid="1400877" grpId="0" autoUpdateAnimBg="0"/>
      <p:bldP spid="1400878" grpId="0" autoUpdateAnimBg="0"/>
      <p:bldP spid="1400879" grpId="0" animBg="1"/>
      <p:bldP spid="1400880" grpId="0" animBg="1"/>
      <p:bldP spid="1400881" grpId="0" animBg="1"/>
      <p:bldP spid="1400882" grpId="0" animBg="1"/>
      <p:bldP spid="1400883" grpId="0" animBg="1"/>
      <p:bldP spid="1400884" grpId="0" animBg="1"/>
      <p:bldP spid="1400885" grpId="0" animBg="1"/>
      <p:bldP spid="140088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U.S. Avocado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Many countries </a:t>
            </a:r>
            <a:r>
              <a:rPr lang="en-US" sz="2400" dirty="0"/>
              <a:t>restrict </a:t>
            </a:r>
            <a:r>
              <a:rPr lang="en-US" sz="2400" dirty="0" smtClean="0"/>
              <a:t>imports when the product in question might transmit diseases or carry pests. The stated goal of these </a:t>
            </a:r>
            <a:r>
              <a:rPr lang="en-US" sz="2400" u="sng" dirty="0" smtClean="0"/>
              <a:t>phytosanitary regulations </a:t>
            </a:r>
            <a:r>
              <a:rPr lang="en-US" sz="2400" dirty="0" smtClean="0"/>
              <a:t>is </a:t>
            </a:r>
            <a:r>
              <a:rPr lang="en-US" sz="2400" dirty="0"/>
              <a:t>to keep the </a:t>
            </a:r>
            <a:r>
              <a:rPr lang="en-US" sz="2400" dirty="0" smtClean="0"/>
              <a:t>pest or disease from entering the importing country.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Protectionist?  Yes, but generally justified.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Sometimes, these regulations </a:t>
            </a:r>
            <a:r>
              <a:rPr lang="en-US" sz="2400" dirty="0"/>
              <a:t>can be </a:t>
            </a:r>
            <a:r>
              <a:rPr lang="en-US" sz="2400" dirty="0" smtClean="0"/>
              <a:t>considered unfair trade barriers if they </a:t>
            </a:r>
            <a:r>
              <a:rPr lang="en-US" sz="2400" dirty="0"/>
              <a:t>are not based </a:t>
            </a:r>
            <a:r>
              <a:rPr lang="en-US" sz="2400" dirty="0" smtClean="0"/>
              <a:t>on science.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US used phytosanitary </a:t>
            </a:r>
            <a:r>
              <a:rPr lang="en-US" sz="2400" dirty="0"/>
              <a:t>regulations </a:t>
            </a:r>
            <a:r>
              <a:rPr lang="en-US" sz="2400" dirty="0" smtClean="0"/>
              <a:t>to block </a:t>
            </a:r>
            <a:r>
              <a:rPr lang="en-US" sz="2400" dirty="0"/>
              <a:t>avocado imports from </a:t>
            </a:r>
            <a:r>
              <a:rPr lang="en-US" sz="2400" dirty="0" smtClean="0"/>
              <a:t>Mexico. These were challenged in the WTO and the </a:t>
            </a:r>
            <a:r>
              <a:rPr lang="en-US" sz="2400" dirty="0"/>
              <a:t>barrier was </a:t>
            </a:r>
            <a:r>
              <a:rPr lang="en-US" sz="2400" dirty="0" smtClean="0"/>
              <a:t>relaxed slightly in 1993, 1997 and 2002.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143000" cy="304800"/>
          </a:xfrm>
        </p:spPr>
        <p:txBody>
          <a:bodyPr/>
          <a:lstStyle/>
          <a:p>
            <a:pPr>
              <a:defRPr/>
            </a:pPr>
            <a:fld id="{48ED248F-33E6-4C22-B5DD-32030A33BA47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34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713CF-E1A5-4CFF-A402-D7B0243EB14F}" type="slidenum">
              <a:rPr lang="en-US" sz="1800" smtClean="0"/>
              <a:pPr/>
              <a:t>21</a:t>
            </a:fld>
            <a:endParaRPr lang="en-US" sz="1800" dirty="0" smtClean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447800" y="57912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741399" y="1677735"/>
            <a:ext cx="3411483" cy="3575973"/>
            <a:chOff x="2270125" y="2403475"/>
            <a:chExt cx="3444875" cy="3575973"/>
          </a:xfrm>
        </p:grpSpPr>
        <p:sp>
          <p:nvSpPr>
            <p:cNvPr id="48132" name="Line 3"/>
            <p:cNvSpPr>
              <a:spLocks noChangeShapeType="1"/>
            </p:cNvSpPr>
            <p:nvPr/>
          </p:nvSpPr>
          <p:spPr bwMode="auto">
            <a:xfrm>
              <a:off x="3200400" y="2819400"/>
              <a:ext cx="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3" name="Line 4"/>
            <p:cNvSpPr>
              <a:spLocks noChangeShapeType="1"/>
            </p:cNvSpPr>
            <p:nvPr/>
          </p:nvSpPr>
          <p:spPr bwMode="auto">
            <a:xfrm>
              <a:off x="3200400" y="4953000"/>
              <a:ext cx="251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4" name="Line 5"/>
            <p:cNvSpPr>
              <a:spLocks noChangeShapeType="1"/>
            </p:cNvSpPr>
            <p:nvPr/>
          </p:nvSpPr>
          <p:spPr bwMode="auto">
            <a:xfrm flipV="1">
              <a:off x="3200400" y="3352800"/>
              <a:ext cx="22098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5" name="Line 6"/>
            <p:cNvSpPr>
              <a:spLocks noChangeShapeType="1"/>
            </p:cNvSpPr>
            <p:nvPr/>
          </p:nvSpPr>
          <p:spPr bwMode="auto">
            <a:xfrm>
              <a:off x="3200400" y="2895599"/>
              <a:ext cx="2427636" cy="1876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6" name="Text Box 7"/>
            <p:cNvSpPr txBox="1">
              <a:spLocks noChangeArrowheads="1"/>
            </p:cNvSpPr>
            <p:nvPr/>
          </p:nvSpPr>
          <p:spPr bwMode="auto">
            <a:xfrm>
              <a:off x="2270125" y="2403475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/>
                <a:t>P($/</a:t>
              </a:r>
              <a:r>
                <a:rPr lang="en-US" sz="1800" dirty="0" err="1"/>
                <a:t>lb</a:t>
              </a:r>
              <a:r>
                <a:rPr lang="en-US" sz="1800" dirty="0"/>
                <a:t>)</a:t>
              </a:r>
            </a:p>
          </p:txBody>
        </p:sp>
        <p:sp>
          <p:nvSpPr>
            <p:cNvPr id="48137" name="Line 8"/>
            <p:cNvSpPr>
              <a:spLocks noChangeShapeType="1"/>
            </p:cNvSpPr>
            <p:nvPr/>
          </p:nvSpPr>
          <p:spPr bwMode="auto">
            <a:xfrm>
              <a:off x="4267200" y="4191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8" name="Line 9"/>
            <p:cNvSpPr>
              <a:spLocks noChangeShapeType="1"/>
            </p:cNvSpPr>
            <p:nvPr/>
          </p:nvSpPr>
          <p:spPr bwMode="auto">
            <a:xfrm>
              <a:off x="4267200" y="41910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9" name="Line 10"/>
            <p:cNvSpPr>
              <a:spLocks noChangeShapeType="1"/>
            </p:cNvSpPr>
            <p:nvPr/>
          </p:nvSpPr>
          <p:spPr bwMode="auto">
            <a:xfrm>
              <a:off x="4876800" y="41910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0" name="Text Box 11"/>
            <p:cNvSpPr txBox="1">
              <a:spLocks noChangeArrowheads="1"/>
            </p:cNvSpPr>
            <p:nvPr/>
          </p:nvSpPr>
          <p:spPr bwMode="auto">
            <a:xfrm>
              <a:off x="4038600" y="5029200"/>
              <a:ext cx="428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 err="1" smtClean="0"/>
                <a:t>Q</a:t>
              </a:r>
              <a:r>
                <a:rPr lang="en-US" sz="1800" i="1" baseline="-25000" dirty="0" err="1" smtClean="0"/>
                <a:t>p</a:t>
              </a:r>
              <a:endParaRPr lang="en-US" sz="1800" dirty="0"/>
            </a:p>
          </p:txBody>
        </p:sp>
        <p:sp>
          <p:nvSpPr>
            <p:cNvPr id="48141" name="Text Box 12"/>
            <p:cNvSpPr txBox="1">
              <a:spLocks noChangeArrowheads="1"/>
            </p:cNvSpPr>
            <p:nvPr/>
          </p:nvSpPr>
          <p:spPr bwMode="auto">
            <a:xfrm>
              <a:off x="4724400" y="5029200"/>
              <a:ext cx="4203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/>
                <a:t>Q</a:t>
              </a:r>
              <a:r>
                <a:rPr lang="en-US" sz="1800" i="1" baseline="-25000" dirty="0"/>
                <a:t>c</a:t>
              </a:r>
            </a:p>
          </p:txBody>
        </p:sp>
        <p:sp>
          <p:nvSpPr>
            <p:cNvPr id="48142" name="Line 13"/>
            <p:cNvSpPr>
              <a:spLocks noChangeShapeType="1"/>
            </p:cNvSpPr>
            <p:nvPr/>
          </p:nvSpPr>
          <p:spPr bwMode="auto">
            <a:xfrm>
              <a:off x="4343400" y="5029200"/>
              <a:ext cx="391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3" name="Text Box 14"/>
            <p:cNvSpPr txBox="1">
              <a:spLocks noChangeArrowheads="1"/>
            </p:cNvSpPr>
            <p:nvPr/>
          </p:nvSpPr>
          <p:spPr bwMode="auto">
            <a:xfrm>
              <a:off x="4344727" y="5610116"/>
              <a:ext cx="12250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/>
                <a:t>M=imports</a:t>
              </a:r>
              <a:endParaRPr lang="en-US" sz="1800" dirty="0"/>
            </a:p>
          </p:txBody>
        </p:sp>
        <p:sp>
          <p:nvSpPr>
            <p:cNvPr id="48146" name="Line 17"/>
            <p:cNvSpPr>
              <a:spLocks noChangeShapeType="1"/>
            </p:cNvSpPr>
            <p:nvPr/>
          </p:nvSpPr>
          <p:spPr bwMode="auto">
            <a:xfrm flipV="1">
              <a:off x="3215562" y="4706915"/>
              <a:ext cx="2301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7" name="Text Box 18"/>
            <p:cNvSpPr txBox="1">
              <a:spLocks noChangeArrowheads="1"/>
            </p:cNvSpPr>
            <p:nvPr/>
          </p:nvSpPr>
          <p:spPr bwMode="auto">
            <a:xfrm>
              <a:off x="2635250" y="4489983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/>
                <a:t>P</a:t>
              </a:r>
              <a:r>
                <a:rPr lang="en-US" sz="1800" baseline="-25000" dirty="0"/>
                <a:t>w</a:t>
              </a:r>
            </a:p>
          </p:txBody>
        </p:sp>
        <p:sp>
          <p:nvSpPr>
            <p:cNvPr id="48148" name="Line 19"/>
            <p:cNvSpPr>
              <a:spLocks noChangeShapeType="1"/>
            </p:cNvSpPr>
            <p:nvPr/>
          </p:nvSpPr>
          <p:spPr bwMode="auto">
            <a:xfrm flipH="1">
              <a:off x="3200400" y="4191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9" name="Text Box 20"/>
            <p:cNvSpPr txBox="1">
              <a:spLocks noChangeArrowheads="1"/>
            </p:cNvSpPr>
            <p:nvPr/>
          </p:nvSpPr>
          <p:spPr bwMode="auto">
            <a:xfrm>
              <a:off x="2590800" y="3962400"/>
              <a:ext cx="461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/>
                <a:t>P</a:t>
              </a:r>
              <a:r>
                <a:rPr lang="en-US" sz="1800" i="1" baseline="-25000" dirty="0"/>
                <a:t>us</a:t>
              </a:r>
            </a:p>
          </p:txBody>
        </p:sp>
        <p:sp>
          <p:nvSpPr>
            <p:cNvPr id="48150" name="Line 21"/>
            <p:cNvSpPr>
              <a:spLocks noChangeShapeType="1"/>
            </p:cNvSpPr>
            <p:nvPr/>
          </p:nvSpPr>
          <p:spPr bwMode="auto">
            <a:xfrm>
              <a:off x="2514600" y="4290892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1" name="Text Box 22"/>
            <p:cNvSpPr txBox="1">
              <a:spLocks noChangeArrowheads="1"/>
            </p:cNvSpPr>
            <p:nvPr/>
          </p:nvSpPr>
          <p:spPr bwMode="auto">
            <a:xfrm>
              <a:off x="3342623" y="5029200"/>
              <a:ext cx="428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err="1" smtClean="0"/>
                <a:t>Q</a:t>
              </a:r>
              <a:r>
                <a:rPr lang="en-US" sz="1800" baseline="-25000" dirty="0" err="1" smtClean="0"/>
                <a:t>p</a:t>
              </a:r>
              <a:endParaRPr lang="en-US" sz="1800" baseline="-25000" dirty="0"/>
            </a:p>
          </p:txBody>
        </p:sp>
        <p:sp>
          <p:nvSpPr>
            <p:cNvPr id="48152" name="Line 23"/>
            <p:cNvSpPr>
              <a:spLocks noChangeShapeType="1"/>
            </p:cNvSpPr>
            <p:nvPr/>
          </p:nvSpPr>
          <p:spPr bwMode="auto">
            <a:xfrm>
              <a:off x="3542345" y="4706914"/>
              <a:ext cx="0" cy="2460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3" name="Line 24"/>
            <p:cNvSpPr>
              <a:spLocks noChangeShapeType="1"/>
            </p:cNvSpPr>
            <p:nvPr/>
          </p:nvSpPr>
          <p:spPr bwMode="auto">
            <a:xfrm flipH="1">
              <a:off x="5507137" y="4706914"/>
              <a:ext cx="2540" cy="246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4" name="Text Box 25"/>
            <p:cNvSpPr txBox="1">
              <a:spLocks noChangeArrowheads="1"/>
            </p:cNvSpPr>
            <p:nvPr/>
          </p:nvSpPr>
          <p:spPr bwMode="auto">
            <a:xfrm>
              <a:off x="5277616" y="5038609"/>
              <a:ext cx="4203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/>
                <a:t>Q</a:t>
              </a:r>
              <a:r>
                <a:rPr lang="en-US" sz="1800" baseline="-25000" dirty="0" smtClean="0"/>
                <a:t>c</a:t>
              </a:r>
              <a:endParaRPr lang="en-US" sz="1800" dirty="0"/>
            </a:p>
          </p:txBody>
        </p:sp>
        <p:sp>
          <p:nvSpPr>
            <p:cNvPr id="48155" name="Line 26"/>
            <p:cNvSpPr>
              <a:spLocks noChangeShapeType="1"/>
            </p:cNvSpPr>
            <p:nvPr/>
          </p:nvSpPr>
          <p:spPr bwMode="auto">
            <a:xfrm>
              <a:off x="3741723" y="545014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6" name="Line 27"/>
            <p:cNvSpPr>
              <a:spLocks noChangeShapeType="1"/>
            </p:cNvSpPr>
            <p:nvPr/>
          </p:nvSpPr>
          <p:spPr bwMode="auto">
            <a:xfrm flipH="1">
              <a:off x="4989497" y="5444778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7" name="Text Box 28"/>
            <p:cNvSpPr txBox="1">
              <a:spLocks noChangeArrowheads="1"/>
            </p:cNvSpPr>
            <p:nvPr/>
          </p:nvSpPr>
          <p:spPr bwMode="auto">
            <a:xfrm>
              <a:off x="3295133" y="4344494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A</a:t>
              </a:r>
            </a:p>
          </p:txBody>
        </p:sp>
        <p:sp>
          <p:nvSpPr>
            <p:cNvPr id="48158" name="Text Box 29"/>
            <p:cNvSpPr txBox="1">
              <a:spLocks noChangeArrowheads="1"/>
            </p:cNvSpPr>
            <p:nvPr/>
          </p:nvSpPr>
          <p:spPr bwMode="auto">
            <a:xfrm>
              <a:off x="3932223" y="4348782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B</a:t>
              </a:r>
            </a:p>
          </p:txBody>
        </p:sp>
        <p:sp>
          <p:nvSpPr>
            <p:cNvPr id="48159" name="Text Box 30"/>
            <p:cNvSpPr txBox="1">
              <a:spLocks noChangeArrowheads="1"/>
            </p:cNvSpPr>
            <p:nvPr/>
          </p:nvSpPr>
          <p:spPr bwMode="auto">
            <a:xfrm>
              <a:off x="4411647" y="4351852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C</a:t>
              </a:r>
            </a:p>
          </p:txBody>
        </p:sp>
        <p:sp>
          <p:nvSpPr>
            <p:cNvPr id="48160" name="Text Box 31"/>
            <p:cNvSpPr txBox="1">
              <a:spLocks noChangeArrowheads="1"/>
            </p:cNvSpPr>
            <p:nvPr/>
          </p:nvSpPr>
          <p:spPr bwMode="auto">
            <a:xfrm>
              <a:off x="4900863" y="4367938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D</a:t>
              </a:r>
            </a:p>
          </p:txBody>
        </p:sp>
      </p:grpSp>
      <p:sp>
        <p:nvSpPr>
          <p:cNvPr id="48163" name="Text Box 34"/>
          <p:cNvSpPr txBox="1">
            <a:spLocks noChangeArrowheads="1"/>
          </p:cNvSpPr>
          <p:nvPr/>
        </p:nvSpPr>
        <p:spPr bwMode="auto">
          <a:xfrm>
            <a:off x="4138492" y="1564351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Policy is an import quota </a:t>
            </a:r>
            <a:r>
              <a:rPr lang="en-US" sz="1800" dirty="0" smtClean="0"/>
              <a:t>(=M</a:t>
            </a:r>
            <a:r>
              <a:rPr lang="en-US" sz="1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“stylized” U.S</a:t>
            </a:r>
            <a:r>
              <a:rPr lang="en-US" dirty="0"/>
              <a:t>. market for avocados</a:t>
            </a:r>
            <a:br>
              <a:rPr lang="en-US" dirty="0"/>
            </a:br>
            <a:endParaRPr lang="en-US" dirty="0"/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892675" y="2382557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Supply</a:t>
            </a:r>
            <a:endParaRPr lang="en-US" sz="1800" dirty="0"/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108334" y="3779751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Demand</a:t>
            </a:r>
            <a:endParaRPr lang="en-US" sz="1800" dirty="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4011725" y="4355246"/>
            <a:ext cx="0" cy="5999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5318432" y="4342839"/>
            <a:ext cx="1473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Quantity (</a:t>
            </a:r>
            <a:r>
              <a:rPr lang="en-US" sz="1800" dirty="0" err="1" smtClean="0"/>
              <a:t>lbs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152401" y="5636862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Domestic production rises from </a:t>
            </a:r>
            <a:r>
              <a:rPr lang="en-US" sz="1800" dirty="0" err="1" smtClean="0"/>
              <a:t>Q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to </a:t>
            </a:r>
            <a:r>
              <a:rPr lang="en-US" sz="1800" i="1" dirty="0" err="1"/>
              <a:t>Q</a:t>
            </a:r>
            <a:r>
              <a:rPr lang="en-US" sz="1800" i="1" baseline="-25000" dirty="0" err="1"/>
              <a:t>p</a:t>
            </a:r>
            <a:r>
              <a:rPr lang="en-US" sz="1800" dirty="0"/>
              <a:t> </a:t>
            </a:r>
            <a:r>
              <a:rPr lang="en-US" sz="1800" dirty="0" smtClean="0"/>
              <a:t>and domestic consumption falls from Q</a:t>
            </a:r>
            <a:r>
              <a:rPr lang="en-US" sz="1800" baseline="-25000" dirty="0"/>
              <a:t>c</a:t>
            </a:r>
            <a:r>
              <a:rPr lang="en-US" sz="1800" dirty="0" smtClean="0"/>
              <a:t> </a:t>
            </a:r>
            <a:r>
              <a:rPr lang="en-US" sz="1800" dirty="0"/>
              <a:t>to </a:t>
            </a:r>
            <a:r>
              <a:rPr lang="en-US" sz="1800" i="1" dirty="0" smtClean="0"/>
              <a:t>Q</a:t>
            </a:r>
            <a:r>
              <a:rPr lang="en-US" sz="1800" i="1" baseline="-25000" dirty="0" smtClean="0"/>
              <a:t>c</a:t>
            </a:r>
            <a:r>
              <a:rPr lang="en-US" sz="1800" dirty="0" smtClean="0"/>
              <a:t>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Consumers </a:t>
            </a:r>
            <a:r>
              <a:rPr lang="en-US" sz="1800" dirty="0"/>
              <a:t>lose </a:t>
            </a:r>
            <a:r>
              <a:rPr lang="en-US" sz="1800" b="1" dirty="0">
                <a:latin typeface="Arial" charset="0"/>
              </a:rPr>
              <a:t>ABCD</a:t>
            </a:r>
            <a:endParaRPr lang="en-US" sz="180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Producers gain  </a:t>
            </a:r>
            <a:r>
              <a:rPr lang="en-US" sz="1800" b="1" dirty="0">
                <a:latin typeface="Arial" charset="0"/>
              </a:rPr>
              <a:t>A</a:t>
            </a:r>
            <a:endParaRPr lang="en-US" sz="180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Who gains </a:t>
            </a:r>
            <a:r>
              <a:rPr lang="en-US" sz="1800" b="1" dirty="0">
                <a:latin typeface="Arial" charset="0"/>
              </a:rPr>
              <a:t>C</a:t>
            </a:r>
            <a:r>
              <a:rPr 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41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713CF-E1A5-4CFF-A402-D7B0243EB14F}" type="slidenum">
              <a:rPr lang="en-US" sz="1800" smtClean="0"/>
              <a:pPr/>
              <a:t>22</a:t>
            </a:fld>
            <a:endParaRPr lang="en-US" sz="1800" dirty="0" smtClean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447800" y="57912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741399" y="1677735"/>
            <a:ext cx="3411483" cy="3575973"/>
            <a:chOff x="2270125" y="2403475"/>
            <a:chExt cx="3444875" cy="3575973"/>
          </a:xfrm>
        </p:grpSpPr>
        <p:sp>
          <p:nvSpPr>
            <p:cNvPr id="48132" name="Line 3"/>
            <p:cNvSpPr>
              <a:spLocks noChangeShapeType="1"/>
            </p:cNvSpPr>
            <p:nvPr/>
          </p:nvSpPr>
          <p:spPr bwMode="auto">
            <a:xfrm>
              <a:off x="3200400" y="2819400"/>
              <a:ext cx="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3" name="Line 4"/>
            <p:cNvSpPr>
              <a:spLocks noChangeShapeType="1"/>
            </p:cNvSpPr>
            <p:nvPr/>
          </p:nvSpPr>
          <p:spPr bwMode="auto">
            <a:xfrm>
              <a:off x="3200400" y="4953000"/>
              <a:ext cx="251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4" name="Line 5"/>
            <p:cNvSpPr>
              <a:spLocks noChangeShapeType="1"/>
            </p:cNvSpPr>
            <p:nvPr/>
          </p:nvSpPr>
          <p:spPr bwMode="auto">
            <a:xfrm flipV="1">
              <a:off x="3200400" y="3352800"/>
              <a:ext cx="22098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5" name="Line 6"/>
            <p:cNvSpPr>
              <a:spLocks noChangeShapeType="1"/>
            </p:cNvSpPr>
            <p:nvPr/>
          </p:nvSpPr>
          <p:spPr bwMode="auto">
            <a:xfrm>
              <a:off x="3200400" y="2895599"/>
              <a:ext cx="2427636" cy="1876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6" name="Text Box 7"/>
            <p:cNvSpPr txBox="1">
              <a:spLocks noChangeArrowheads="1"/>
            </p:cNvSpPr>
            <p:nvPr/>
          </p:nvSpPr>
          <p:spPr bwMode="auto">
            <a:xfrm>
              <a:off x="2270125" y="2403475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/>
                <a:t>P($/</a:t>
              </a:r>
              <a:r>
                <a:rPr lang="en-US" sz="1800" dirty="0" err="1"/>
                <a:t>lb</a:t>
              </a:r>
              <a:r>
                <a:rPr lang="en-US" sz="1800" dirty="0"/>
                <a:t>)</a:t>
              </a:r>
            </a:p>
          </p:txBody>
        </p:sp>
        <p:sp>
          <p:nvSpPr>
            <p:cNvPr id="48137" name="Line 8"/>
            <p:cNvSpPr>
              <a:spLocks noChangeShapeType="1"/>
            </p:cNvSpPr>
            <p:nvPr/>
          </p:nvSpPr>
          <p:spPr bwMode="auto">
            <a:xfrm>
              <a:off x="4267200" y="4191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8" name="Line 9"/>
            <p:cNvSpPr>
              <a:spLocks noChangeShapeType="1"/>
            </p:cNvSpPr>
            <p:nvPr/>
          </p:nvSpPr>
          <p:spPr bwMode="auto">
            <a:xfrm>
              <a:off x="4267200" y="41910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39" name="Line 10"/>
            <p:cNvSpPr>
              <a:spLocks noChangeShapeType="1"/>
            </p:cNvSpPr>
            <p:nvPr/>
          </p:nvSpPr>
          <p:spPr bwMode="auto">
            <a:xfrm>
              <a:off x="4876800" y="41910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0" name="Text Box 11"/>
            <p:cNvSpPr txBox="1">
              <a:spLocks noChangeArrowheads="1"/>
            </p:cNvSpPr>
            <p:nvPr/>
          </p:nvSpPr>
          <p:spPr bwMode="auto">
            <a:xfrm>
              <a:off x="4038600" y="5029200"/>
              <a:ext cx="428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 err="1" smtClean="0"/>
                <a:t>Q</a:t>
              </a:r>
              <a:r>
                <a:rPr lang="en-US" sz="1800" i="1" baseline="-25000" dirty="0" err="1" smtClean="0"/>
                <a:t>p</a:t>
              </a:r>
              <a:endParaRPr lang="en-US" sz="1800" dirty="0"/>
            </a:p>
          </p:txBody>
        </p:sp>
        <p:sp>
          <p:nvSpPr>
            <p:cNvPr id="48141" name="Text Box 12"/>
            <p:cNvSpPr txBox="1">
              <a:spLocks noChangeArrowheads="1"/>
            </p:cNvSpPr>
            <p:nvPr/>
          </p:nvSpPr>
          <p:spPr bwMode="auto">
            <a:xfrm>
              <a:off x="4724400" y="5029200"/>
              <a:ext cx="4203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/>
                <a:t>Q</a:t>
              </a:r>
              <a:r>
                <a:rPr lang="en-US" sz="1800" i="1" baseline="-25000" dirty="0"/>
                <a:t>c</a:t>
              </a:r>
            </a:p>
          </p:txBody>
        </p:sp>
        <p:sp>
          <p:nvSpPr>
            <p:cNvPr id="48142" name="Line 13"/>
            <p:cNvSpPr>
              <a:spLocks noChangeShapeType="1"/>
            </p:cNvSpPr>
            <p:nvPr/>
          </p:nvSpPr>
          <p:spPr bwMode="auto">
            <a:xfrm>
              <a:off x="4343400" y="5029200"/>
              <a:ext cx="391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3" name="Text Box 14"/>
            <p:cNvSpPr txBox="1">
              <a:spLocks noChangeArrowheads="1"/>
            </p:cNvSpPr>
            <p:nvPr/>
          </p:nvSpPr>
          <p:spPr bwMode="auto">
            <a:xfrm>
              <a:off x="4344727" y="5610116"/>
              <a:ext cx="12250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/>
                <a:t>M=imports</a:t>
              </a:r>
              <a:endParaRPr lang="en-US" sz="1800" dirty="0"/>
            </a:p>
          </p:txBody>
        </p:sp>
        <p:sp>
          <p:nvSpPr>
            <p:cNvPr id="48146" name="Line 17"/>
            <p:cNvSpPr>
              <a:spLocks noChangeShapeType="1"/>
            </p:cNvSpPr>
            <p:nvPr/>
          </p:nvSpPr>
          <p:spPr bwMode="auto">
            <a:xfrm flipV="1">
              <a:off x="3215562" y="4706915"/>
              <a:ext cx="2301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7" name="Text Box 18"/>
            <p:cNvSpPr txBox="1">
              <a:spLocks noChangeArrowheads="1"/>
            </p:cNvSpPr>
            <p:nvPr/>
          </p:nvSpPr>
          <p:spPr bwMode="auto">
            <a:xfrm>
              <a:off x="2635250" y="4489983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/>
                <a:t>P</a:t>
              </a:r>
              <a:r>
                <a:rPr lang="en-US" sz="1800" baseline="-25000" dirty="0"/>
                <a:t>w</a:t>
              </a:r>
            </a:p>
          </p:txBody>
        </p:sp>
        <p:sp>
          <p:nvSpPr>
            <p:cNvPr id="48148" name="Line 19"/>
            <p:cNvSpPr>
              <a:spLocks noChangeShapeType="1"/>
            </p:cNvSpPr>
            <p:nvPr/>
          </p:nvSpPr>
          <p:spPr bwMode="auto">
            <a:xfrm flipH="1">
              <a:off x="3200400" y="4191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49" name="Text Box 20"/>
            <p:cNvSpPr txBox="1">
              <a:spLocks noChangeArrowheads="1"/>
            </p:cNvSpPr>
            <p:nvPr/>
          </p:nvSpPr>
          <p:spPr bwMode="auto">
            <a:xfrm>
              <a:off x="2590800" y="3962400"/>
              <a:ext cx="461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i="1" dirty="0"/>
                <a:t>P</a:t>
              </a:r>
              <a:r>
                <a:rPr lang="en-US" sz="1800" i="1" baseline="-25000" dirty="0"/>
                <a:t>us</a:t>
              </a:r>
            </a:p>
          </p:txBody>
        </p:sp>
        <p:sp>
          <p:nvSpPr>
            <p:cNvPr id="48150" name="Line 21"/>
            <p:cNvSpPr>
              <a:spLocks noChangeShapeType="1"/>
            </p:cNvSpPr>
            <p:nvPr/>
          </p:nvSpPr>
          <p:spPr bwMode="auto">
            <a:xfrm>
              <a:off x="2514600" y="4290892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1" name="Text Box 22"/>
            <p:cNvSpPr txBox="1">
              <a:spLocks noChangeArrowheads="1"/>
            </p:cNvSpPr>
            <p:nvPr/>
          </p:nvSpPr>
          <p:spPr bwMode="auto">
            <a:xfrm>
              <a:off x="3342623" y="5029200"/>
              <a:ext cx="428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err="1" smtClean="0"/>
                <a:t>Q</a:t>
              </a:r>
              <a:r>
                <a:rPr lang="en-US" sz="1800" baseline="-25000" dirty="0" err="1" smtClean="0"/>
                <a:t>p</a:t>
              </a:r>
              <a:endParaRPr lang="en-US" sz="1800" baseline="-25000" dirty="0"/>
            </a:p>
          </p:txBody>
        </p:sp>
        <p:sp>
          <p:nvSpPr>
            <p:cNvPr id="48152" name="Line 23"/>
            <p:cNvSpPr>
              <a:spLocks noChangeShapeType="1"/>
            </p:cNvSpPr>
            <p:nvPr/>
          </p:nvSpPr>
          <p:spPr bwMode="auto">
            <a:xfrm>
              <a:off x="3542345" y="4706914"/>
              <a:ext cx="0" cy="2460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3" name="Line 24"/>
            <p:cNvSpPr>
              <a:spLocks noChangeShapeType="1"/>
            </p:cNvSpPr>
            <p:nvPr/>
          </p:nvSpPr>
          <p:spPr bwMode="auto">
            <a:xfrm flipH="1">
              <a:off x="5513854" y="4715495"/>
              <a:ext cx="3583" cy="237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4" name="Text Box 25"/>
            <p:cNvSpPr txBox="1">
              <a:spLocks noChangeArrowheads="1"/>
            </p:cNvSpPr>
            <p:nvPr/>
          </p:nvSpPr>
          <p:spPr bwMode="auto">
            <a:xfrm>
              <a:off x="5273352" y="5045208"/>
              <a:ext cx="4203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/>
                <a:t>Q</a:t>
              </a:r>
              <a:r>
                <a:rPr lang="en-US" sz="1800" baseline="-25000" dirty="0" smtClean="0"/>
                <a:t>c</a:t>
              </a:r>
              <a:endParaRPr lang="en-US" sz="1800" dirty="0"/>
            </a:p>
          </p:txBody>
        </p:sp>
        <p:sp>
          <p:nvSpPr>
            <p:cNvPr id="48155" name="Line 26"/>
            <p:cNvSpPr>
              <a:spLocks noChangeShapeType="1"/>
            </p:cNvSpPr>
            <p:nvPr/>
          </p:nvSpPr>
          <p:spPr bwMode="auto">
            <a:xfrm>
              <a:off x="3741723" y="545014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6" name="Line 27"/>
            <p:cNvSpPr>
              <a:spLocks noChangeShapeType="1"/>
            </p:cNvSpPr>
            <p:nvPr/>
          </p:nvSpPr>
          <p:spPr bwMode="auto">
            <a:xfrm flipH="1">
              <a:off x="4922130" y="5453743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157" name="Text Box 28"/>
            <p:cNvSpPr txBox="1">
              <a:spLocks noChangeArrowheads="1"/>
            </p:cNvSpPr>
            <p:nvPr/>
          </p:nvSpPr>
          <p:spPr bwMode="auto">
            <a:xfrm>
              <a:off x="3295133" y="4344494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A</a:t>
              </a:r>
            </a:p>
          </p:txBody>
        </p:sp>
        <p:sp>
          <p:nvSpPr>
            <p:cNvPr id="48158" name="Text Box 29"/>
            <p:cNvSpPr txBox="1">
              <a:spLocks noChangeArrowheads="1"/>
            </p:cNvSpPr>
            <p:nvPr/>
          </p:nvSpPr>
          <p:spPr bwMode="auto">
            <a:xfrm>
              <a:off x="3932223" y="4348782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B</a:t>
              </a:r>
            </a:p>
          </p:txBody>
        </p:sp>
        <p:sp>
          <p:nvSpPr>
            <p:cNvPr id="48159" name="Text Box 30"/>
            <p:cNvSpPr txBox="1">
              <a:spLocks noChangeArrowheads="1"/>
            </p:cNvSpPr>
            <p:nvPr/>
          </p:nvSpPr>
          <p:spPr bwMode="auto">
            <a:xfrm>
              <a:off x="4411647" y="4351852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C</a:t>
              </a:r>
            </a:p>
          </p:txBody>
        </p:sp>
        <p:sp>
          <p:nvSpPr>
            <p:cNvPr id="48160" name="Text Box 31"/>
            <p:cNvSpPr txBox="1">
              <a:spLocks noChangeArrowheads="1"/>
            </p:cNvSpPr>
            <p:nvPr/>
          </p:nvSpPr>
          <p:spPr bwMode="auto">
            <a:xfrm>
              <a:off x="4877586" y="4367938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b="1" dirty="0">
                  <a:latin typeface="Arial" charset="0"/>
                </a:rPr>
                <a:t>D</a:t>
              </a:r>
            </a:p>
          </p:txBody>
        </p:sp>
      </p:grpSp>
      <p:sp>
        <p:nvSpPr>
          <p:cNvPr id="48163" name="Text Box 34"/>
          <p:cNvSpPr txBox="1">
            <a:spLocks noChangeArrowheads="1"/>
          </p:cNvSpPr>
          <p:nvPr/>
        </p:nvSpPr>
        <p:spPr bwMode="auto">
          <a:xfrm>
            <a:off x="4138492" y="1564351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Policy is an import quota </a:t>
            </a:r>
            <a:r>
              <a:rPr lang="en-US" sz="1800" dirty="0" smtClean="0"/>
              <a:t>(=M</a:t>
            </a:r>
            <a:r>
              <a:rPr lang="en-US" sz="1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“stylized” U.S</a:t>
            </a:r>
            <a:r>
              <a:rPr lang="en-US" dirty="0"/>
              <a:t>. market for avocados</a:t>
            </a:r>
            <a:br>
              <a:rPr lang="en-US" dirty="0"/>
            </a:br>
            <a:endParaRPr lang="en-US" dirty="0"/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892675" y="2382557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Supply</a:t>
            </a:r>
            <a:endParaRPr lang="en-US" sz="1800" dirty="0"/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108334" y="3779751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Demand</a:t>
            </a:r>
            <a:endParaRPr lang="en-US" sz="1800" dirty="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4011725" y="4355246"/>
            <a:ext cx="0" cy="5999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5318432" y="4342839"/>
            <a:ext cx="1473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Quantity (</a:t>
            </a:r>
            <a:r>
              <a:rPr lang="en-US" sz="1800" dirty="0" err="1" smtClean="0"/>
              <a:t>lbs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287950" y="5137269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Who </a:t>
            </a:r>
            <a:r>
              <a:rPr lang="en-US" sz="1800" dirty="0"/>
              <a:t>gains </a:t>
            </a:r>
            <a:r>
              <a:rPr lang="en-US" sz="1800" b="1" dirty="0">
                <a:latin typeface="Arial" charset="0"/>
              </a:rPr>
              <a:t>C</a:t>
            </a:r>
            <a:r>
              <a:rPr lang="en-US" sz="1800" dirty="0"/>
              <a:t>?</a:t>
            </a: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152400" y="5674364"/>
            <a:ext cx="868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this case, avocado growers’ associations were given import quotas, and so captured the “quota rent” </a:t>
            </a:r>
            <a:r>
              <a:rPr lang="en-US" sz="1800" b="1" dirty="0">
                <a:latin typeface="Arial" charset="0"/>
              </a:rPr>
              <a:t>C</a:t>
            </a:r>
            <a:r>
              <a:rPr lang="en-US" sz="1800" dirty="0"/>
              <a:t>  from buying at P</a:t>
            </a:r>
            <a:r>
              <a:rPr lang="en-US" sz="1800" baseline="-25000" dirty="0"/>
              <a:t>w</a:t>
            </a:r>
            <a:r>
              <a:rPr lang="en-US" sz="1800" dirty="0"/>
              <a:t> and selling at P</a:t>
            </a:r>
            <a:r>
              <a:rPr lang="en-US" sz="1800" baseline="-25000" dirty="0"/>
              <a:t>us</a:t>
            </a:r>
            <a:r>
              <a:rPr lang="en-US" sz="1800" dirty="0"/>
              <a:t>, as well as the increased producer surplus </a:t>
            </a:r>
            <a:r>
              <a:rPr lang="en-US" sz="1800" b="1" dirty="0">
                <a:latin typeface="Arial" charset="0"/>
              </a:rPr>
              <a:t>A</a:t>
            </a:r>
            <a:r>
              <a:rPr lang="en-US" sz="1800" b="1" dirty="0" smtClean="0">
                <a:latin typeface="Arial" charset="0"/>
              </a:rPr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195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3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7600FD-2680-400E-9DF5-F5F411C7DC1D}" type="slidenum">
              <a:rPr lang="en-US" sz="1400" smtClean="0"/>
              <a:pPr/>
              <a:t>23</a:t>
            </a:fld>
            <a:endParaRPr lang="en-US" sz="1400" dirty="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Areas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smtClean="0"/>
              <a:t> </a:t>
            </a:r>
            <a:r>
              <a:rPr lang="en-US" sz="2800" dirty="0" smtClean="0"/>
              <a:t>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/>
              <a:t> are </a:t>
            </a:r>
            <a:r>
              <a:rPr lang="en-US" sz="2800" dirty="0" err="1" smtClean="0"/>
              <a:t>Harberger</a:t>
            </a:r>
            <a:r>
              <a:rPr lang="en-US" sz="2800" dirty="0" smtClean="0"/>
              <a:t> triangles, </a:t>
            </a:r>
            <a:br>
              <a:rPr lang="en-US" sz="2800" dirty="0" smtClean="0"/>
            </a:br>
            <a:r>
              <a:rPr lang="en-US" sz="2800" dirty="0" smtClean="0"/>
              <a:t>permanent losses to the U.S. economy.</a:t>
            </a:r>
            <a:endParaRPr lang="en-US" dirty="0" smtClean="0"/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3200400" y="2667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32004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 flipV="1">
            <a:off x="3200400" y="32004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3200400" y="2743200"/>
            <a:ext cx="2514600" cy="1958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2270125" y="22510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42672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42672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>
            <a:off x="4876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3260725" y="1828800"/>
            <a:ext cx="236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United States</a:t>
            </a:r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 flipV="1">
            <a:off x="3230629" y="4572000"/>
            <a:ext cx="230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2681868" y="4280068"/>
            <a:ext cx="50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 flipH="1">
            <a:off x="32004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2661136" y="3757248"/>
            <a:ext cx="538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</a:t>
            </a:r>
            <a:r>
              <a:rPr lang="en-US" baseline="-25000" dirty="0"/>
              <a:t>us</a:t>
            </a:r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 flipH="1">
            <a:off x="5532504" y="4571998"/>
            <a:ext cx="0" cy="228601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18"/>
          <p:cNvSpPr txBox="1">
            <a:spLocks noChangeArrowheads="1"/>
          </p:cNvSpPr>
          <p:nvPr/>
        </p:nvSpPr>
        <p:spPr bwMode="auto">
          <a:xfrm>
            <a:off x="3280417" y="415982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b="1" dirty="0">
                <a:latin typeface="Arial" charset="0"/>
              </a:rPr>
              <a:t>A</a:t>
            </a:r>
          </a:p>
        </p:txBody>
      </p:sp>
      <p:sp>
        <p:nvSpPr>
          <p:cNvPr id="49172" name="Text Box 19"/>
          <p:cNvSpPr txBox="1">
            <a:spLocks noChangeArrowheads="1"/>
          </p:cNvSpPr>
          <p:nvPr/>
        </p:nvSpPr>
        <p:spPr bwMode="auto">
          <a:xfrm>
            <a:off x="3945351" y="4160784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b="1" dirty="0">
                <a:latin typeface="Arial" charset="0"/>
              </a:rPr>
              <a:t>B</a:t>
            </a:r>
          </a:p>
        </p:txBody>
      </p:sp>
      <p:sp>
        <p:nvSpPr>
          <p:cNvPr id="49173" name="Text Box 20"/>
          <p:cNvSpPr txBox="1">
            <a:spLocks noChangeArrowheads="1"/>
          </p:cNvSpPr>
          <p:nvPr/>
        </p:nvSpPr>
        <p:spPr bwMode="auto">
          <a:xfrm>
            <a:off x="4397375" y="415982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b="1" dirty="0">
                <a:latin typeface="Arial" charset="0"/>
              </a:rPr>
              <a:t>C</a:t>
            </a:r>
          </a:p>
        </p:txBody>
      </p:sp>
      <p:sp>
        <p:nvSpPr>
          <p:cNvPr id="49174" name="Text Box 21"/>
          <p:cNvSpPr txBox="1">
            <a:spLocks noChangeArrowheads="1"/>
          </p:cNvSpPr>
          <p:nvPr/>
        </p:nvSpPr>
        <p:spPr bwMode="auto">
          <a:xfrm>
            <a:off x="4886325" y="415982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b="1" dirty="0">
                <a:latin typeface="Arial" charset="0"/>
              </a:rPr>
              <a:t>D</a:t>
            </a:r>
          </a:p>
        </p:txBody>
      </p:sp>
      <p:sp>
        <p:nvSpPr>
          <p:cNvPr id="49175" name="Oval 22"/>
          <p:cNvSpPr>
            <a:spLocks noChangeArrowheads="1"/>
          </p:cNvSpPr>
          <p:nvPr/>
        </p:nvSpPr>
        <p:spPr bwMode="auto">
          <a:xfrm>
            <a:off x="3855464" y="4015548"/>
            <a:ext cx="533400" cy="68580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3"/>
          <p:cNvSpPr>
            <a:spLocks noChangeShapeType="1"/>
          </p:cNvSpPr>
          <p:nvPr/>
        </p:nvSpPr>
        <p:spPr bwMode="auto">
          <a:xfrm flipV="1">
            <a:off x="3124200" y="4495800"/>
            <a:ext cx="6858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Text Box 24"/>
          <p:cNvSpPr txBox="1">
            <a:spLocks noChangeArrowheads="1"/>
          </p:cNvSpPr>
          <p:nvPr/>
        </p:nvSpPr>
        <p:spPr bwMode="auto">
          <a:xfrm>
            <a:off x="762000" y="5257800"/>
            <a:ext cx="31936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Production efficiency losses,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where MC is above P</a:t>
            </a:r>
            <a:r>
              <a:rPr lang="en-US" sz="2000" baseline="-25000" dirty="0"/>
              <a:t>w</a:t>
            </a:r>
          </a:p>
        </p:txBody>
      </p:sp>
      <p:sp>
        <p:nvSpPr>
          <p:cNvPr id="49178" name="Oval 25"/>
          <p:cNvSpPr>
            <a:spLocks noChangeArrowheads="1"/>
          </p:cNvSpPr>
          <p:nvPr/>
        </p:nvSpPr>
        <p:spPr bwMode="auto">
          <a:xfrm>
            <a:off x="4800600" y="4015548"/>
            <a:ext cx="533400" cy="68580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6"/>
          <p:cNvSpPr>
            <a:spLocks noChangeShapeType="1"/>
          </p:cNvSpPr>
          <p:nvPr/>
        </p:nvSpPr>
        <p:spPr bwMode="auto">
          <a:xfrm flipH="1" flipV="1">
            <a:off x="5181600" y="4572000"/>
            <a:ext cx="6096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Text Box 27"/>
          <p:cNvSpPr txBox="1">
            <a:spLocks noChangeArrowheads="1"/>
          </p:cNvSpPr>
          <p:nvPr/>
        </p:nvSpPr>
        <p:spPr bwMode="auto">
          <a:xfrm>
            <a:off x="5068888" y="5257800"/>
            <a:ext cx="3130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Consumption efficiency losses,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where WTP is above P</a:t>
            </a:r>
            <a:r>
              <a:rPr lang="en-US" sz="1800" baseline="-25000" dirty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9E0C4-EFB6-4981-942E-87AB3B781870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dirty="0" smtClean="0"/>
              <a:t>Comparing instruments across markets</a:t>
            </a:r>
          </a:p>
        </p:txBody>
      </p:sp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1066800" y="1905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1066800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 flipV="1">
            <a:off x="1066800" y="24384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1066800" y="1981200"/>
            <a:ext cx="2193925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23" name="Line 7"/>
          <p:cNvSpPr>
            <a:spLocks noChangeShapeType="1"/>
          </p:cNvSpPr>
          <p:nvPr/>
        </p:nvSpPr>
        <p:spPr bwMode="auto">
          <a:xfrm>
            <a:off x="2133600" y="3276600"/>
            <a:ext cx="60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24" name="Line 8"/>
          <p:cNvSpPr>
            <a:spLocks noChangeShapeType="1"/>
          </p:cNvSpPr>
          <p:nvPr/>
        </p:nvSpPr>
        <p:spPr bwMode="auto">
          <a:xfrm>
            <a:off x="2133600" y="3276600"/>
            <a:ext cx="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25" name="Line 9"/>
          <p:cNvSpPr>
            <a:spLocks noChangeShapeType="1"/>
          </p:cNvSpPr>
          <p:nvPr/>
        </p:nvSpPr>
        <p:spPr bwMode="auto">
          <a:xfrm>
            <a:off x="2743200" y="3276600"/>
            <a:ext cx="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1752600" y="4114800"/>
            <a:ext cx="658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 err="1">
                <a:solidFill>
                  <a:schemeClr val="tx2"/>
                </a:solidFill>
              </a:rPr>
              <a:t>Qp</a:t>
            </a:r>
            <a:r>
              <a:rPr lang="en-US" sz="1600" dirty="0">
                <a:solidFill>
                  <a:schemeClr val="tx2"/>
                </a:solidFill>
              </a:rPr>
              <a:t>’</a:t>
            </a:r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2590800" y="4114800"/>
            <a:ext cx="4924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solidFill>
                  <a:schemeClr val="tx2"/>
                </a:solidFill>
              </a:rPr>
              <a:t>Qc’</a:t>
            </a:r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 flipV="1">
            <a:off x="1050925" y="3581400"/>
            <a:ext cx="230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501650" y="3317875"/>
            <a:ext cx="397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P</a:t>
            </a:r>
            <a:r>
              <a:rPr lang="en-US" sz="1600" baseline="-25000" dirty="0"/>
              <a:t>w</a:t>
            </a:r>
          </a:p>
        </p:txBody>
      </p:sp>
      <p:sp>
        <p:nvSpPr>
          <p:cNvPr id="1417230" name="Line 14"/>
          <p:cNvSpPr>
            <a:spLocks noChangeShapeType="1"/>
          </p:cNvSpPr>
          <p:nvPr/>
        </p:nvSpPr>
        <p:spPr bwMode="auto">
          <a:xfrm flipH="1">
            <a:off x="1066800" y="3276600"/>
            <a:ext cx="1066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31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420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rgbClr val="FFFF00"/>
                </a:solidFill>
              </a:rPr>
              <a:t>P</a:t>
            </a:r>
            <a:r>
              <a:rPr lang="en-US" sz="1600" baseline="-25000" dirty="0">
                <a:solidFill>
                  <a:srgbClr val="FFFF00"/>
                </a:solidFill>
              </a:rPr>
              <a:t>us</a:t>
            </a:r>
          </a:p>
        </p:txBody>
      </p:sp>
      <p:sp>
        <p:nvSpPr>
          <p:cNvPr id="50193" name="Text Box 16"/>
          <p:cNvSpPr txBox="1">
            <a:spLocks noChangeArrowheads="1"/>
          </p:cNvSpPr>
          <p:nvPr/>
        </p:nvSpPr>
        <p:spPr bwMode="auto">
          <a:xfrm>
            <a:off x="1371600" y="4114800"/>
            <a:ext cx="4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/>
              <a:t>Qp</a:t>
            </a:r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1676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95" name="Line 18"/>
          <p:cNvSpPr>
            <a:spLocks noChangeShapeType="1"/>
          </p:cNvSpPr>
          <p:nvPr/>
        </p:nvSpPr>
        <p:spPr bwMode="auto">
          <a:xfrm>
            <a:off x="31242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3048000" y="41148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/>
              <a:t>Qc</a:t>
            </a:r>
          </a:p>
        </p:txBody>
      </p:sp>
      <p:sp>
        <p:nvSpPr>
          <p:cNvPr id="1417236" name="Line 20"/>
          <p:cNvSpPr>
            <a:spLocks noChangeShapeType="1"/>
          </p:cNvSpPr>
          <p:nvPr/>
        </p:nvSpPr>
        <p:spPr bwMode="auto">
          <a:xfrm>
            <a:off x="1676400" y="464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37" name="Line 21"/>
          <p:cNvSpPr>
            <a:spLocks noChangeShapeType="1"/>
          </p:cNvSpPr>
          <p:nvPr/>
        </p:nvSpPr>
        <p:spPr bwMode="auto">
          <a:xfrm flipH="1">
            <a:off x="2743200" y="464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38" name="Text Box 22"/>
          <p:cNvSpPr txBox="1">
            <a:spLocks noChangeArrowheads="1"/>
          </p:cNvSpPr>
          <p:nvPr/>
        </p:nvSpPr>
        <p:spPr bwMode="auto">
          <a:xfrm>
            <a:off x="1219200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A</a:t>
            </a:r>
          </a:p>
        </p:txBody>
      </p:sp>
      <p:sp>
        <p:nvSpPr>
          <p:cNvPr id="1417239" name="Text Box 23"/>
          <p:cNvSpPr txBox="1">
            <a:spLocks noChangeArrowheads="1"/>
          </p:cNvSpPr>
          <p:nvPr/>
        </p:nvSpPr>
        <p:spPr bwMode="auto">
          <a:xfrm>
            <a:off x="1905000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B</a:t>
            </a:r>
          </a:p>
        </p:txBody>
      </p:sp>
      <p:sp>
        <p:nvSpPr>
          <p:cNvPr id="1417240" name="Text Box 24"/>
          <p:cNvSpPr txBox="1">
            <a:spLocks noChangeArrowheads="1"/>
          </p:cNvSpPr>
          <p:nvPr/>
        </p:nvSpPr>
        <p:spPr bwMode="auto">
          <a:xfrm>
            <a:off x="2286000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C</a:t>
            </a:r>
          </a:p>
        </p:txBody>
      </p:sp>
      <p:sp>
        <p:nvSpPr>
          <p:cNvPr id="1417241" name="Text Box 25"/>
          <p:cNvSpPr txBox="1">
            <a:spLocks noChangeArrowheads="1"/>
          </p:cNvSpPr>
          <p:nvPr/>
        </p:nvSpPr>
        <p:spPr bwMode="auto">
          <a:xfrm>
            <a:off x="2667000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D</a:t>
            </a:r>
          </a:p>
        </p:txBody>
      </p:sp>
      <p:sp>
        <p:nvSpPr>
          <p:cNvPr id="50203" name="Text Box 26"/>
          <p:cNvSpPr txBox="1">
            <a:spLocks noChangeArrowheads="1"/>
          </p:cNvSpPr>
          <p:nvPr/>
        </p:nvSpPr>
        <p:spPr bwMode="auto">
          <a:xfrm>
            <a:off x="457200" y="1143000"/>
            <a:ext cx="28937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An import quota instrument (</a:t>
            </a:r>
            <a:r>
              <a:rPr lang="en-US" sz="1600" dirty="0" smtClean="0"/>
              <a:t>M′)</a:t>
            </a:r>
            <a:endParaRPr lang="en-US" sz="1600" dirty="0"/>
          </a:p>
        </p:txBody>
      </p:sp>
      <p:sp>
        <p:nvSpPr>
          <p:cNvPr id="1417243" name="Text Box 27"/>
          <p:cNvSpPr txBox="1">
            <a:spLocks noChangeArrowheads="1"/>
          </p:cNvSpPr>
          <p:nvPr/>
        </p:nvSpPr>
        <p:spPr bwMode="auto">
          <a:xfrm>
            <a:off x="1027113" y="4724400"/>
            <a:ext cx="1938351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C.S. change: </a:t>
            </a:r>
            <a:r>
              <a:rPr lang="en-US" sz="1600">
                <a:solidFill>
                  <a:srgbClr val="FF6600"/>
                </a:solidFill>
              </a:rPr>
              <a:t>-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ABCD</a:t>
            </a:r>
            <a:endParaRPr lang="en-US" sz="160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P.S. change: </a:t>
            </a:r>
            <a:r>
              <a:rPr lang="en-US" sz="1600">
                <a:solidFill>
                  <a:srgbClr val="FF6600"/>
                </a:solidFill>
              </a:rPr>
              <a:t>+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quota rent:       </a:t>
            </a:r>
            <a:r>
              <a:rPr lang="en-US" sz="1600">
                <a:solidFill>
                  <a:srgbClr val="FF6600"/>
                </a:solidFill>
              </a:rPr>
              <a:t>+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C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net change:     </a:t>
            </a:r>
            <a:r>
              <a:rPr lang="en-US" sz="1600">
                <a:solidFill>
                  <a:srgbClr val="FF6600"/>
                </a:solidFill>
              </a:rPr>
              <a:t>-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B D</a:t>
            </a:r>
          </a:p>
        </p:txBody>
      </p:sp>
      <p:sp>
        <p:nvSpPr>
          <p:cNvPr id="1417244" name="Line 28"/>
          <p:cNvSpPr>
            <a:spLocks noChangeShapeType="1"/>
          </p:cNvSpPr>
          <p:nvPr/>
        </p:nvSpPr>
        <p:spPr bwMode="auto">
          <a:xfrm>
            <a:off x="5526088" y="1905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45" name="Line 29"/>
          <p:cNvSpPr>
            <a:spLocks noChangeShapeType="1"/>
          </p:cNvSpPr>
          <p:nvPr/>
        </p:nvSpPr>
        <p:spPr bwMode="auto">
          <a:xfrm>
            <a:off x="5526088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46" name="Line 30"/>
          <p:cNvSpPr>
            <a:spLocks noChangeShapeType="1"/>
          </p:cNvSpPr>
          <p:nvPr/>
        </p:nvSpPr>
        <p:spPr bwMode="auto">
          <a:xfrm flipV="1">
            <a:off x="5526088" y="24384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47" name="Line 31"/>
          <p:cNvSpPr>
            <a:spLocks noChangeShapeType="1"/>
          </p:cNvSpPr>
          <p:nvPr/>
        </p:nvSpPr>
        <p:spPr bwMode="auto">
          <a:xfrm>
            <a:off x="5526088" y="1981200"/>
            <a:ext cx="2193925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48" name="Line 32"/>
          <p:cNvSpPr>
            <a:spLocks noChangeShapeType="1"/>
          </p:cNvSpPr>
          <p:nvPr/>
        </p:nvSpPr>
        <p:spPr bwMode="auto">
          <a:xfrm>
            <a:off x="6592888" y="3276600"/>
            <a:ext cx="60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49" name="Line 33"/>
          <p:cNvSpPr>
            <a:spLocks noChangeShapeType="1"/>
          </p:cNvSpPr>
          <p:nvPr/>
        </p:nvSpPr>
        <p:spPr bwMode="auto">
          <a:xfrm>
            <a:off x="6592888" y="3276600"/>
            <a:ext cx="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0" name="Line 34"/>
          <p:cNvSpPr>
            <a:spLocks noChangeShapeType="1"/>
          </p:cNvSpPr>
          <p:nvPr/>
        </p:nvSpPr>
        <p:spPr bwMode="auto">
          <a:xfrm>
            <a:off x="7202488" y="3276600"/>
            <a:ext cx="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1" name="Line 35"/>
          <p:cNvSpPr>
            <a:spLocks noChangeShapeType="1"/>
          </p:cNvSpPr>
          <p:nvPr/>
        </p:nvSpPr>
        <p:spPr bwMode="auto">
          <a:xfrm flipV="1">
            <a:off x="5510213" y="3581400"/>
            <a:ext cx="230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2" name="Text Box 36"/>
          <p:cNvSpPr txBox="1">
            <a:spLocks noChangeArrowheads="1"/>
          </p:cNvSpPr>
          <p:nvPr/>
        </p:nvSpPr>
        <p:spPr bwMode="auto">
          <a:xfrm>
            <a:off x="4960938" y="3317875"/>
            <a:ext cx="397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P</a:t>
            </a:r>
            <a:r>
              <a:rPr lang="en-US" sz="1600" baseline="-25000" dirty="0"/>
              <a:t>w</a:t>
            </a:r>
          </a:p>
        </p:txBody>
      </p:sp>
      <p:sp>
        <p:nvSpPr>
          <p:cNvPr id="1417253" name="Line 37"/>
          <p:cNvSpPr>
            <a:spLocks noChangeShapeType="1"/>
          </p:cNvSpPr>
          <p:nvPr/>
        </p:nvSpPr>
        <p:spPr bwMode="auto">
          <a:xfrm flipH="1">
            <a:off x="5526088" y="3276600"/>
            <a:ext cx="1066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4" name="Text Box 38"/>
          <p:cNvSpPr txBox="1">
            <a:spLocks noChangeArrowheads="1"/>
          </p:cNvSpPr>
          <p:nvPr/>
        </p:nvSpPr>
        <p:spPr bwMode="auto">
          <a:xfrm>
            <a:off x="4866665" y="3048000"/>
            <a:ext cx="420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rgbClr val="FFFF00"/>
                </a:solidFill>
              </a:rPr>
              <a:t>P</a:t>
            </a:r>
            <a:r>
              <a:rPr lang="en-US" sz="1600" baseline="-25000" dirty="0">
                <a:solidFill>
                  <a:srgbClr val="FFFF00"/>
                </a:solidFill>
              </a:rPr>
              <a:t>us</a:t>
            </a:r>
          </a:p>
        </p:txBody>
      </p:sp>
      <p:sp>
        <p:nvSpPr>
          <p:cNvPr id="1417255" name="Line 39"/>
          <p:cNvSpPr>
            <a:spLocks noChangeShapeType="1"/>
          </p:cNvSpPr>
          <p:nvPr/>
        </p:nvSpPr>
        <p:spPr bwMode="auto">
          <a:xfrm>
            <a:off x="4840288" y="3276600"/>
            <a:ext cx="0" cy="304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6" name="Line 40"/>
          <p:cNvSpPr>
            <a:spLocks noChangeShapeType="1"/>
          </p:cNvSpPr>
          <p:nvPr/>
        </p:nvSpPr>
        <p:spPr bwMode="auto">
          <a:xfrm>
            <a:off x="6135688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7" name="Line 41"/>
          <p:cNvSpPr>
            <a:spLocks noChangeShapeType="1"/>
          </p:cNvSpPr>
          <p:nvPr/>
        </p:nvSpPr>
        <p:spPr bwMode="auto">
          <a:xfrm>
            <a:off x="7583488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8" name="Line 42"/>
          <p:cNvSpPr>
            <a:spLocks noChangeShapeType="1"/>
          </p:cNvSpPr>
          <p:nvPr/>
        </p:nvSpPr>
        <p:spPr bwMode="auto">
          <a:xfrm>
            <a:off x="6135688" y="464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59" name="Line 43"/>
          <p:cNvSpPr>
            <a:spLocks noChangeShapeType="1"/>
          </p:cNvSpPr>
          <p:nvPr/>
        </p:nvSpPr>
        <p:spPr bwMode="auto">
          <a:xfrm flipH="1">
            <a:off x="7202488" y="464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60" name="Text Box 44"/>
          <p:cNvSpPr txBox="1">
            <a:spLocks noChangeArrowheads="1"/>
          </p:cNvSpPr>
          <p:nvPr/>
        </p:nvSpPr>
        <p:spPr bwMode="auto">
          <a:xfrm>
            <a:off x="5815013" y="3236913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A</a:t>
            </a:r>
          </a:p>
        </p:txBody>
      </p:sp>
      <p:sp>
        <p:nvSpPr>
          <p:cNvPr id="1417261" name="Text Box 45"/>
          <p:cNvSpPr txBox="1">
            <a:spLocks noChangeArrowheads="1"/>
          </p:cNvSpPr>
          <p:nvPr/>
        </p:nvSpPr>
        <p:spPr bwMode="auto">
          <a:xfrm>
            <a:off x="6364288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B</a:t>
            </a:r>
          </a:p>
        </p:txBody>
      </p:sp>
      <p:sp>
        <p:nvSpPr>
          <p:cNvPr id="1417262" name="Text Box 46"/>
          <p:cNvSpPr txBox="1">
            <a:spLocks noChangeArrowheads="1"/>
          </p:cNvSpPr>
          <p:nvPr/>
        </p:nvSpPr>
        <p:spPr bwMode="auto">
          <a:xfrm>
            <a:off x="6705600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C</a:t>
            </a:r>
          </a:p>
        </p:txBody>
      </p:sp>
      <p:sp>
        <p:nvSpPr>
          <p:cNvPr id="1417263" name="Text Box 47"/>
          <p:cNvSpPr txBox="1">
            <a:spLocks noChangeArrowheads="1"/>
          </p:cNvSpPr>
          <p:nvPr/>
        </p:nvSpPr>
        <p:spPr bwMode="auto">
          <a:xfrm>
            <a:off x="7126288" y="3276600"/>
            <a:ext cx="332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</a:rPr>
              <a:t>D</a:t>
            </a:r>
          </a:p>
        </p:txBody>
      </p:sp>
      <p:sp>
        <p:nvSpPr>
          <p:cNvPr id="1417264" name="Text Box 48"/>
          <p:cNvSpPr txBox="1">
            <a:spLocks noChangeArrowheads="1"/>
          </p:cNvSpPr>
          <p:nvPr/>
        </p:nvSpPr>
        <p:spPr bwMode="auto">
          <a:xfrm>
            <a:off x="4916488" y="1143000"/>
            <a:ext cx="26768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/>
              <a:t>An import tariff instrument (t)</a:t>
            </a:r>
          </a:p>
        </p:txBody>
      </p:sp>
      <p:sp>
        <p:nvSpPr>
          <p:cNvPr id="1417265" name="Text Box 49"/>
          <p:cNvSpPr txBox="1">
            <a:spLocks noChangeArrowheads="1"/>
          </p:cNvSpPr>
          <p:nvPr/>
        </p:nvSpPr>
        <p:spPr bwMode="auto">
          <a:xfrm>
            <a:off x="3886200" y="304800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 b="1" dirty="0" err="1">
                <a:solidFill>
                  <a:srgbClr val="FFFF00"/>
                </a:solidFill>
              </a:rPr>
              <a:t>P</a:t>
            </a:r>
            <a:r>
              <a:rPr lang="en-US" sz="1600" b="1" baseline="-25000" dirty="0" err="1">
                <a:solidFill>
                  <a:srgbClr val="FFFF00"/>
                </a:solidFill>
              </a:rPr>
              <a:t>w</a:t>
            </a:r>
            <a:r>
              <a:rPr lang="en-US" sz="1600" b="1" dirty="0" err="1">
                <a:solidFill>
                  <a:srgbClr val="FFFF00"/>
                </a:solidFill>
              </a:rPr>
              <a:t>+t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417266" name="Text Box 50"/>
          <p:cNvSpPr txBox="1">
            <a:spLocks noChangeArrowheads="1"/>
          </p:cNvSpPr>
          <p:nvPr/>
        </p:nvSpPr>
        <p:spPr bwMode="auto">
          <a:xfrm>
            <a:off x="6248400" y="411480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solidFill>
                  <a:schemeClr val="tx2"/>
                </a:solidFill>
              </a:rPr>
              <a:t>Qp’</a:t>
            </a:r>
          </a:p>
        </p:txBody>
      </p:sp>
      <p:sp>
        <p:nvSpPr>
          <p:cNvPr id="1417267" name="Text Box 51"/>
          <p:cNvSpPr txBox="1">
            <a:spLocks noChangeArrowheads="1"/>
          </p:cNvSpPr>
          <p:nvPr/>
        </p:nvSpPr>
        <p:spPr bwMode="auto">
          <a:xfrm>
            <a:off x="6950075" y="4114800"/>
            <a:ext cx="4924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solidFill>
                  <a:schemeClr val="tx2"/>
                </a:solidFill>
              </a:rPr>
              <a:t>Qc’</a:t>
            </a:r>
          </a:p>
        </p:txBody>
      </p:sp>
      <p:sp>
        <p:nvSpPr>
          <p:cNvPr id="1417268" name="Text Box 52"/>
          <p:cNvSpPr txBox="1">
            <a:spLocks noChangeArrowheads="1"/>
          </p:cNvSpPr>
          <p:nvPr/>
        </p:nvSpPr>
        <p:spPr bwMode="auto">
          <a:xfrm>
            <a:off x="5791200" y="4114800"/>
            <a:ext cx="4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/>
              <a:t>Qp</a:t>
            </a:r>
          </a:p>
        </p:txBody>
      </p:sp>
      <p:sp>
        <p:nvSpPr>
          <p:cNvPr id="1417269" name="Text Box 53"/>
          <p:cNvSpPr txBox="1">
            <a:spLocks noChangeArrowheads="1"/>
          </p:cNvSpPr>
          <p:nvPr/>
        </p:nvSpPr>
        <p:spPr bwMode="auto">
          <a:xfrm>
            <a:off x="7391400" y="41148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/>
              <a:t>Qc</a:t>
            </a:r>
          </a:p>
        </p:txBody>
      </p:sp>
      <p:sp>
        <p:nvSpPr>
          <p:cNvPr id="1417270" name="Text Box 54"/>
          <p:cNvSpPr txBox="1">
            <a:spLocks noChangeArrowheads="1"/>
          </p:cNvSpPr>
          <p:nvPr/>
        </p:nvSpPr>
        <p:spPr bwMode="auto">
          <a:xfrm>
            <a:off x="76200" y="6066667"/>
            <a:ext cx="87630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dirty="0"/>
              <a:t>Note that this “tariff-quota equivalence” is </a:t>
            </a:r>
            <a:r>
              <a:rPr lang="en-US" sz="1600" dirty="0" smtClean="0"/>
              <a:t>limited</a:t>
            </a:r>
            <a:r>
              <a:rPr lang="en-US" sz="1600" dirty="0"/>
              <a:t>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If </a:t>
            </a:r>
            <a:r>
              <a:rPr lang="en-US" sz="1600" dirty="0"/>
              <a:t>there are changes in S, D or P</a:t>
            </a:r>
            <a:r>
              <a:rPr lang="en-US" sz="1600" baseline="-25000" dirty="0"/>
              <a:t>w</a:t>
            </a:r>
            <a:r>
              <a:rPr lang="en-US" sz="1600" dirty="0"/>
              <a:t>, the two policies lead to different </a:t>
            </a:r>
            <a:r>
              <a:rPr lang="en-US" sz="1600" dirty="0" smtClean="0"/>
              <a:t>responses.</a:t>
            </a:r>
            <a:endParaRPr lang="en-US" sz="1600" dirty="0"/>
          </a:p>
        </p:txBody>
      </p:sp>
      <p:sp>
        <p:nvSpPr>
          <p:cNvPr id="1417271" name="Text Box 55"/>
          <p:cNvSpPr txBox="1">
            <a:spLocks noChangeArrowheads="1"/>
          </p:cNvSpPr>
          <p:nvPr/>
        </p:nvSpPr>
        <p:spPr bwMode="auto">
          <a:xfrm>
            <a:off x="3581400" y="20574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</a:rPr>
              <a:t>S+quota</a:t>
            </a:r>
          </a:p>
        </p:txBody>
      </p:sp>
      <p:sp>
        <p:nvSpPr>
          <p:cNvPr id="1417272" name="Line 56"/>
          <p:cNvSpPr>
            <a:spLocks noChangeShapeType="1"/>
          </p:cNvSpPr>
          <p:nvPr/>
        </p:nvSpPr>
        <p:spPr bwMode="auto">
          <a:xfrm flipV="1">
            <a:off x="1714500" y="2471738"/>
            <a:ext cx="2136775" cy="1554162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34" name="Text Box 57"/>
          <p:cNvSpPr txBox="1">
            <a:spLocks noChangeArrowheads="1"/>
          </p:cNvSpPr>
          <p:nvPr/>
        </p:nvSpPr>
        <p:spPr bwMode="auto">
          <a:xfrm>
            <a:off x="3048000" y="20574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600"/>
              <a:t>S</a:t>
            </a:r>
          </a:p>
        </p:txBody>
      </p:sp>
      <p:sp>
        <p:nvSpPr>
          <p:cNvPr id="1417274" name="Line 58"/>
          <p:cNvSpPr>
            <a:spLocks noChangeShapeType="1"/>
          </p:cNvSpPr>
          <p:nvPr/>
        </p:nvSpPr>
        <p:spPr bwMode="auto">
          <a:xfrm>
            <a:off x="3200400" y="2514600"/>
            <a:ext cx="60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17275" name="Text Box 59"/>
          <p:cNvSpPr txBox="1">
            <a:spLocks noChangeArrowheads="1"/>
          </p:cNvSpPr>
          <p:nvPr/>
        </p:nvSpPr>
        <p:spPr bwMode="auto">
          <a:xfrm>
            <a:off x="5562600" y="4724400"/>
            <a:ext cx="1938351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C.S. change: </a:t>
            </a:r>
            <a:r>
              <a:rPr lang="en-US" sz="1600">
                <a:solidFill>
                  <a:srgbClr val="FF6600"/>
                </a:solidFill>
              </a:rPr>
              <a:t>-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ABCD</a:t>
            </a:r>
            <a:endParaRPr lang="en-US" sz="160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P.S. change: </a:t>
            </a:r>
            <a:r>
              <a:rPr lang="en-US" sz="1600">
                <a:solidFill>
                  <a:srgbClr val="FF6600"/>
                </a:solidFill>
              </a:rPr>
              <a:t>+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tariff revenue:  </a:t>
            </a:r>
            <a:r>
              <a:rPr lang="en-US" sz="1600">
                <a:solidFill>
                  <a:srgbClr val="FF6600"/>
                </a:solidFill>
              </a:rPr>
              <a:t>+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C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/>
              <a:t>net change:     </a:t>
            </a:r>
            <a:r>
              <a:rPr lang="en-US" sz="1600">
                <a:solidFill>
                  <a:srgbClr val="FF6600"/>
                </a:solidFill>
              </a:rPr>
              <a:t>-</a:t>
            </a:r>
            <a:r>
              <a:rPr lang="en-US" sz="1600" b="1">
                <a:solidFill>
                  <a:srgbClr val="FF6600"/>
                </a:solidFill>
                <a:latin typeface="Arial" charset="0"/>
              </a:rPr>
              <a:t>B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7223" grpId="0" animBg="1"/>
      <p:bldP spid="1417224" grpId="0" animBg="1"/>
      <p:bldP spid="1417225" grpId="0" animBg="1"/>
      <p:bldP spid="50187" grpId="0"/>
      <p:bldP spid="50188" grpId="0"/>
      <p:bldP spid="1417230" grpId="0" animBg="1"/>
      <p:bldP spid="1417231" grpId="0"/>
      <p:bldP spid="1417236" grpId="0" animBg="1"/>
      <p:bldP spid="1417237" grpId="0" animBg="1"/>
      <p:bldP spid="1417238" grpId="0"/>
      <p:bldP spid="1417239" grpId="0"/>
      <p:bldP spid="1417240" grpId="0"/>
      <p:bldP spid="1417241" grpId="0"/>
      <p:bldP spid="1417244" grpId="0" animBg="1"/>
      <p:bldP spid="1417245" grpId="0" animBg="1"/>
      <p:bldP spid="1417246" grpId="0" animBg="1"/>
      <p:bldP spid="1417247" grpId="0" animBg="1"/>
      <p:bldP spid="1417248" grpId="0" animBg="1"/>
      <p:bldP spid="1417249" grpId="0" animBg="1"/>
      <p:bldP spid="1417250" grpId="0" animBg="1"/>
      <p:bldP spid="1417251" grpId="0" animBg="1"/>
      <p:bldP spid="1417252" grpId="0"/>
      <p:bldP spid="1417253" grpId="0" animBg="1"/>
      <p:bldP spid="1417254" grpId="0"/>
      <p:bldP spid="1417255" grpId="0" animBg="1"/>
      <p:bldP spid="1417256" grpId="0" animBg="1"/>
      <p:bldP spid="1417257" grpId="0" animBg="1"/>
      <p:bldP spid="1417258" grpId="0" animBg="1"/>
      <p:bldP spid="1417259" grpId="0" animBg="1"/>
      <p:bldP spid="1417260" grpId="0"/>
      <p:bldP spid="1417261" grpId="0"/>
      <p:bldP spid="1417262" grpId="0"/>
      <p:bldP spid="1417263" grpId="0"/>
      <p:bldP spid="1417264" grpId="0"/>
      <p:bldP spid="1417265" grpId="0"/>
      <p:bldP spid="1417266" grpId="0"/>
      <p:bldP spid="1417267" grpId="0"/>
      <p:bldP spid="1417268" grpId="0"/>
      <p:bldP spid="1417269" grpId="0"/>
      <p:bldP spid="1417270" grpId="0" autoUpdateAnimBg="0"/>
      <p:bldP spid="1417271" grpId="0"/>
      <p:bldP spid="1417272" grpId="0" animBg="1"/>
      <p:bldP spid="1417274" grpId="0" animBg="1"/>
      <p:bldP spid="14172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z="1400" dirty="0" smtClean="0"/>
              <a:t> </a:t>
            </a:r>
            <a:fld id="{658559FB-41E5-4A87-8E3D-4D20B7FF7DAF}" type="slidenum">
              <a:rPr lang="en-US" sz="1400" smtClean="0"/>
              <a:pPr/>
              <a:t>25</a:t>
            </a:fld>
            <a:endParaRPr lang="en-US" sz="1400" dirty="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b="1" smtClean="0"/>
              <a:t>What about policy on exports: </a:t>
            </a:r>
            <a:br>
              <a:rPr lang="en-US" sz="3200" b="1" smtClean="0"/>
            </a:br>
            <a:r>
              <a:rPr lang="en-US" sz="3200" b="1" smtClean="0"/>
              <a:t>If trade is good, surely more trade is better?</a:t>
            </a:r>
          </a:p>
        </p:txBody>
      </p:sp>
      <p:sp>
        <p:nvSpPr>
          <p:cNvPr id="51204" name="Line 3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3505200" y="4724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 flipV="1">
            <a:off x="3886200" y="1219200"/>
            <a:ext cx="19050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4038600" y="1219200"/>
            <a:ext cx="2286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>
            <a:off x="3505200" y="1905000"/>
            <a:ext cx="2286000" cy="0"/>
          </a:xfrm>
          <a:prstGeom prst="line">
            <a:avLst/>
          </a:prstGeom>
          <a:noFill/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64" name="Line 8"/>
          <p:cNvSpPr>
            <a:spLocks noChangeShapeType="1"/>
          </p:cNvSpPr>
          <p:nvPr/>
        </p:nvSpPr>
        <p:spPr bwMode="auto">
          <a:xfrm flipH="1">
            <a:off x="3508375" y="13335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9"/>
          <p:cNvSpPr>
            <a:spLocks noChangeShapeType="1"/>
          </p:cNvSpPr>
          <p:nvPr/>
        </p:nvSpPr>
        <p:spPr bwMode="auto">
          <a:xfrm>
            <a:off x="48006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0"/>
          <p:cNvSpPr>
            <a:spLocks noChangeShapeType="1"/>
          </p:cNvSpPr>
          <p:nvPr/>
        </p:nvSpPr>
        <p:spPr bwMode="auto">
          <a:xfrm>
            <a:off x="4525963" y="1895475"/>
            <a:ext cx="46037" cy="2828925"/>
          </a:xfrm>
          <a:prstGeom prst="line">
            <a:avLst/>
          </a:prstGeom>
          <a:noFill/>
          <a:ln w="9525">
            <a:solidFill>
              <a:srgbClr val="66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5410200" y="1905000"/>
            <a:ext cx="0" cy="281305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Text Box 12"/>
          <p:cNvSpPr txBox="1">
            <a:spLocks noChangeArrowheads="1"/>
          </p:cNvSpPr>
          <p:nvPr/>
        </p:nvSpPr>
        <p:spPr bwMode="auto">
          <a:xfrm>
            <a:off x="5181600" y="4648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rgbClr val="66CCFF"/>
                </a:solidFill>
              </a:rPr>
              <a:t>Qs</a:t>
            </a:r>
          </a:p>
        </p:txBody>
      </p:sp>
      <p:sp>
        <p:nvSpPr>
          <p:cNvPr id="51214" name="Text Box 13"/>
          <p:cNvSpPr txBox="1">
            <a:spLocks noChangeArrowheads="1"/>
          </p:cNvSpPr>
          <p:nvPr/>
        </p:nvSpPr>
        <p:spPr bwMode="auto">
          <a:xfrm>
            <a:off x="39465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1427470" name="Line 14"/>
          <p:cNvSpPr>
            <a:spLocks noChangeShapeType="1"/>
          </p:cNvSpPr>
          <p:nvPr/>
        </p:nvSpPr>
        <p:spPr bwMode="auto">
          <a:xfrm>
            <a:off x="5562600" y="5105400"/>
            <a:ext cx="304800" cy="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Text Box 15"/>
          <p:cNvSpPr txBox="1">
            <a:spLocks noChangeArrowheads="1"/>
          </p:cNvSpPr>
          <p:nvPr/>
        </p:nvSpPr>
        <p:spPr bwMode="auto">
          <a:xfrm>
            <a:off x="4343400" y="46482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rgbClr val="66FF99"/>
                </a:solidFill>
              </a:rPr>
              <a:t>Qd</a:t>
            </a:r>
          </a:p>
        </p:txBody>
      </p:sp>
      <p:sp>
        <p:nvSpPr>
          <p:cNvPr id="1427472" name="Line 16"/>
          <p:cNvSpPr>
            <a:spLocks noChangeShapeType="1"/>
          </p:cNvSpPr>
          <p:nvPr/>
        </p:nvSpPr>
        <p:spPr bwMode="auto">
          <a:xfrm flipH="1">
            <a:off x="4267200" y="5105400"/>
            <a:ext cx="304800" cy="0"/>
          </a:xfrm>
          <a:prstGeom prst="line">
            <a:avLst/>
          </a:prstGeom>
          <a:noFill/>
          <a:ln w="9525">
            <a:solidFill>
              <a:srgbClr val="66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73" name="Text Box 17"/>
          <p:cNvSpPr txBox="1">
            <a:spLocks noChangeArrowheads="1"/>
          </p:cNvSpPr>
          <p:nvPr/>
        </p:nvSpPr>
        <p:spPr bwMode="auto">
          <a:xfrm>
            <a:off x="3352800" y="51054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rgbClr val="66FF99"/>
                </a:solidFill>
                <a:latin typeface="Arial Narrow" pitchFamily="34" charset="0"/>
              </a:rPr>
              <a:t>CS loss:         area AB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rgbClr val="66CCFF"/>
                </a:solidFill>
                <a:latin typeface="Arial Narrow" pitchFamily="34" charset="0"/>
              </a:rPr>
              <a:t>PS gain:         area ABCDE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  <a:latin typeface="Arial Narrow" pitchFamily="34" charset="0"/>
              </a:rPr>
              <a:t>Subsidy cost: area    BCDEF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b="1">
                <a:solidFill>
                  <a:srgbClr val="FFCCFF"/>
                </a:solidFill>
                <a:latin typeface="Arial Narrow" pitchFamily="34" charset="0"/>
              </a:rPr>
              <a:t>Net loss:       area BF</a:t>
            </a:r>
          </a:p>
        </p:txBody>
      </p:sp>
      <p:sp>
        <p:nvSpPr>
          <p:cNvPr id="1427474" name="Line 18"/>
          <p:cNvSpPr>
            <a:spLocks noChangeShapeType="1"/>
          </p:cNvSpPr>
          <p:nvPr/>
        </p:nvSpPr>
        <p:spPr bwMode="auto">
          <a:xfrm>
            <a:off x="5715000" y="1371600"/>
            <a:ext cx="0" cy="3352800"/>
          </a:xfrm>
          <a:prstGeom prst="line">
            <a:avLst/>
          </a:prstGeom>
          <a:noFill/>
          <a:ln w="9525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75" name="Line 19"/>
          <p:cNvSpPr>
            <a:spLocks noChangeShapeType="1"/>
          </p:cNvSpPr>
          <p:nvPr/>
        </p:nvSpPr>
        <p:spPr bwMode="auto">
          <a:xfrm>
            <a:off x="4157663" y="1373188"/>
            <a:ext cx="33337" cy="3351212"/>
          </a:xfrm>
          <a:prstGeom prst="line">
            <a:avLst/>
          </a:prstGeom>
          <a:noFill/>
          <a:ln w="9525">
            <a:solidFill>
              <a:srgbClr val="66FF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76" name="Text Box 20"/>
          <p:cNvSpPr txBox="1">
            <a:spLocks noChangeArrowheads="1"/>
          </p:cNvSpPr>
          <p:nvPr/>
        </p:nvSpPr>
        <p:spPr bwMode="auto">
          <a:xfrm>
            <a:off x="3657600" y="1371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A</a:t>
            </a:r>
          </a:p>
        </p:txBody>
      </p:sp>
      <p:sp>
        <p:nvSpPr>
          <p:cNvPr id="1427477" name="Text Box 21"/>
          <p:cNvSpPr txBox="1">
            <a:spLocks noChangeArrowheads="1"/>
          </p:cNvSpPr>
          <p:nvPr/>
        </p:nvSpPr>
        <p:spPr bwMode="auto">
          <a:xfrm>
            <a:off x="4724400" y="1371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D</a:t>
            </a:r>
          </a:p>
        </p:txBody>
      </p:sp>
      <p:sp>
        <p:nvSpPr>
          <p:cNvPr id="1427478" name="Text Box 22"/>
          <p:cNvSpPr txBox="1">
            <a:spLocks noChangeArrowheads="1"/>
          </p:cNvSpPr>
          <p:nvPr/>
        </p:nvSpPr>
        <p:spPr bwMode="auto">
          <a:xfrm>
            <a:off x="5319713" y="13001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b="1">
                <a:solidFill>
                  <a:srgbClr val="FFCCFF"/>
                </a:solidFill>
                <a:latin typeface="Arial" charset="0"/>
              </a:rPr>
              <a:t>E</a:t>
            </a:r>
          </a:p>
        </p:txBody>
      </p:sp>
      <p:sp>
        <p:nvSpPr>
          <p:cNvPr id="51224" name="Text Box 23"/>
          <p:cNvSpPr txBox="1">
            <a:spLocks noChangeArrowheads="1"/>
          </p:cNvSpPr>
          <p:nvPr/>
        </p:nvSpPr>
        <p:spPr bwMode="auto">
          <a:xfrm>
            <a:off x="2514600" y="1752600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rgbClr val="FFCCFF"/>
                </a:solidFill>
              </a:rPr>
              <a:t>Ptrade</a:t>
            </a:r>
          </a:p>
        </p:txBody>
      </p:sp>
      <p:sp>
        <p:nvSpPr>
          <p:cNvPr id="1427480" name="Text Box 24"/>
          <p:cNvSpPr txBox="1">
            <a:spLocks noChangeArrowheads="1"/>
          </p:cNvSpPr>
          <p:nvPr/>
        </p:nvSpPr>
        <p:spPr bwMode="auto">
          <a:xfrm>
            <a:off x="2514600" y="11430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>
                <a:solidFill>
                  <a:srgbClr val="FFCCFF"/>
                </a:solidFill>
              </a:rPr>
              <a:t>Pdom</a:t>
            </a:r>
          </a:p>
        </p:txBody>
      </p:sp>
      <p:sp>
        <p:nvSpPr>
          <p:cNvPr id="1427481" name="Freeform 25"/>
          <p:cNvSpPr>
            <a:spLocks/>
          </p:cNvSpPr>
          <p:nvPr/>
        </p:nvSpPr>
        <p:spPr bwMode="auto">
          <a:xfrm>
            <a:off x="3514725" y="1370013"/>
            <a:ext cx="1066800" cy="533400"/>
          </a:xfrm>
          <a:custGeom>
            <a:avLst/>
            <a:gdLst>
              <a:gd name="T0" fmla="*/ 0 w 624"/>
              <a:gd name="T1" fmla="*/ 0 h 336"/>
              <a:gd name="T2" fmla="*/ 1122348811 w 624"/>
              <a:gd name="T3" fmla="*/ 0 h 336"/>
              <a:gd name="T4" fmla="*/ 1823817834 w 624"/>
              <a:gd name="T5" fmla="*/ 846772589 h 336"/>
              <a:gd name="T6" fmla="*/ 0 w 624"/>
              <a:gd name="T7" fmla="*/ 846772589 h 336"/>
              <a:gd name="T8" fmla="*/ 0 w 624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336"/>
              <a:gd name="T17" fmla="*/ 624 w 624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336">
                <a:moveTo>
                  <a:pt x="0" y="0"/>
                </a:moveTo>
                <a:lnTo>
                  <a:pt x="384" y="0"/>
                </a:lnTo>
                <a:lnTo>
                  <a:pt x="624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82" name="Text Box 26"/>
          <p:cNvSpPr txBox="1">
            <a:spLocks noChangeArrowheads="1"/>
          </p:cNvSpPr>
          <p:nvPr/>
        </p:nvSpPr>
        <p:spPr bwMode="auto">
          <a:xfrm>
            <a:off x="4267200" y="1295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b="1">
                <a:solidFill>
                  <a:srgbClr val="FFCCFF"/>
                </a:solidFill>
                <a:latin typeface="Arial" charset="0"/>
              </a:rPr>
              <a:t>C</a:t>
            </a:r>
          </a:p>
        </p:txBody>
      </p:sp>
      <p:sp>
        <p:nvSpPr>
          <p:cNvPr id="1427483" name="Text Box 27"/>
          <p:cNvSpPr txBox="1">
            <a:spLocks noChangeArrowheads="1"/>
          </p:cNvSpPr>
          <p:nvPr/>
        </p:nvSpPr>
        <p:spPr bwMode="auto">
          <a:xfrm>
            <a:off x="4114800" y="155098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b="1">
                <a:solidFill>
                  <a:srgbClr val="FFCCFF"/>
                </a:solidFill>
                <a:latin typeface="Arial" charset="0"/>
              </a:rPr>
              <a:t>B</a:t>
            </a:r>
          </a:p>
        </p:txBody>
      </p:sp>
      <p:sp>
        <p:nvSpPr>
          <p:cNvPr id="1427484" name="Text Box 28"/>
          <p:cNvSpPr txBox="1">
            <a:spLocks noChangeArrowheads="1"/>
          </p:cNvSpPr>
          <p:nvPr/>
        </p:nvSpPr>
        <p:spPr bwMode="auto">
          <a:xfrm>
            <a:off x="5472113" y="15716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b="1">
                <a:solidFill>
                  <a:srgbClr val="FFCCFF"/>
                </a:solidFill>
                <a:latin typeface="Arial" charset="0"/>
              </a:rPr>
              <a:t>F</a:t>
            </a:r>
          </a:p>
        </p:txBody>
      </p:sp>
      <p:sp>
        <p:nvSpPr>
          <p:cNvPr id="1427485" name="Text Box 29"/>
          <p:cNvSpPr txBox="1">
            <a:spLocks noChangeArrowheads="1"/>
          </p:cNvSpPr>
          <p:nvPr/>
        </p:nvSpPr>
        <p:spPr bwMode="auto">
          <a:xfrm>
            <a:off x="3810000" y="46482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>
                <a:solidFill>
                  <a:srgbClr val="66FF99"/>
                </a:solidFill>
              </a:rPr>
              <a:t>Qd’</a:t>
            </a:r>
          </a:p>
        </p:txBody>
      </p:sp>
      <p:sp>
        <p:nvSpPr>
          <p:cNvPr id="1427486" name="Text Box 30"/>
          <p:cNvSpPr txBox="1">
            <a:spLocks noChangeArrowheads="1"/>
          </p:cNvSpPr>
          <p:nvPr/>
        </p:nvSpPr>
        <p:spPr bwMode="auto">
          <a:xfrm>
            <a:off x="5562600" y="46482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>
                <a:solidFill>
                  <a:srgbClr val="66CCFF"/>
                </a:solidFill>
              </a:rPr>
              <a:t>Qs’</a:t>
            </a:r>
          </a:p>
        </p:txBody>
      </p:sp>
      <p:sp>
        <p:nvSpPr>
          <p:cNvPr id="1427487" name="Freeform 31"/>
          <p:cNvSpPr>
            <a:spLocks/>
          </p:cNvSpPr>
          <p:nvPr/>
        </p:nvSpPr>
        <p:spPr bwMode="auto">
          <a:xfrm>
            <a:off x="6781800" y="5181600"/>
            <a:ext cx="457200" cy="304800"/>
          </a:xfrm>
          <a:custGeom>
            <a:avLst/>
            <a:gdLst>
              <a:gd name="T0" fmla="*/ 0 w 624"/>
              <a:gd name="T1" fmla="*/ 0 h 336"/>
              <a:gd name="T2" fmla="*/ 206145922 w 624"/>
              <a:gd name="T3" fmla="*/ 0 h 336"/>
              <a:gd name="T4" fmla="*/ 334986884 w 624"/>
              <a:gd name="T5" fmla="*/ 276497156 h 336"/>
              <a:gd name="T6" fmla="*/ 0 w 624"/>
              <a:gd name="T7" fmla="*/ 276497156 h 336"/>
              <a:gd name="T8" fmla="*/ 0 w 624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336"/>
              <a:gd name="T17" fmla="*/ 624 w 624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336">
                <a:moveTo>
                  <a:pt x="0" y="0"/>
                </a:moveTo>
                <a:lnTo>
                  <a:pt x="384" y="0"/>
                </a:lnTo>
                <a:lnTo>
                  <a:pt x="624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88" name="Rectangle 32"/>
          <p:cNvSpPr>
            <a:spLocks noChangeArrowheads="1"/>
          </p:cNvSpPr>
          <p:nvPr/>
        </p:nvSpPr>
        <p:spPr bwMode="auto">
          <a:xfrm>
            <a:off x="0" y="53340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Remember it’s not trade as such, but </a:t>
            </a:r>
            <a:r>
              <a:rPr lang="en-US" i="1"/>
              <a:t>free trade</a:t>
            </a:r>
            <a:r>
              <a:rPr lang="en-US"/>
              <a:t> that’s desirable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(at least in this model)</a:t>
            </a:r>
          </a:p>
        </p:txBody>
      </p:sp>
      <p:sp>
        <p:nvSpPr>
          <p:cNvPr id="1427489" name="Freeform 33"/>
          <p:cNvSpPr>
            <a:spLocks/>
          </p:cNvSpPr>
          <p:nvPr/>
        </p:nvSpPr>
        <p:spPr bwMode="auto">
          <a:xfrm>
            <a:off x="3506788" y="1344613"/>
            <a:ext cx="2182812" cy="538162"/>
          </a:xfrm>
          <a:custGeom>
            <a:avLst/>
            <a:gdLst>
              <a:gd name="T0" fmla="*/ 0 w 1375"/>
              <a:gd name="T1" fmla="*/ 0 h 339"/>
              <a:gd name="T2" fmla="*/ 2147483647 w 1375"/>
              <a:gd name="T3" fmla="*/ 10080615 h 339"/>
              <a:gd name="T4" fmla="*/ 2147483647 w 1375"/>
              <a:gd name="T5" fmla="*/ 854331470 h 339"/>
              <a:gd name="T6" fmla="*/ 0 w 1375"/>
              <a:gd name="T7" fmla="*/ 846771805 h 339"/>
              <a:gd name="T8" fmla="*/ 0 w 1375"/>
              <a:gd name="T9" fmla="*/ 0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5"/>
              <a:gd name="T16" fmla="*/ 0 h 339"/>
              <a:gd name="T17" fmla="*/ 1375 w 1375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5" h="339">
                <a:moveTo>
                  <a:pt x="0" y="0"/>
                </a:moveTo>
                <a:lnTo>
                  <a:pt x="1375" y="4"/>
                </a:lnTo>
                <a:lnTo>
                  <a:pt x="1195" y="339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90" name="Freeform 34"/>
          <p:cNvSpPr>
            <a:spLocks/>
          </p:cNvSpPr>
          <p:nvPr/>
        </p:nvSpPr>
        <p:spPr bwMode="auto">
          <a:xfrm>
            <a:off x="4114800" y="1371600"/>
            <a:ext cx="1562100" cy="549275"/>
          </a:xfrm>
          <a:custGeom>
            <a:avLst/>
            <a:gdLst>
              <a:gd name="T0" fmla="*/ 0 w 984"/>
              <a:gd name="T1" fmla="*/ 7559675 h 346"/>
              <a:gd name="T2" fmla="*/ 2147483647 w 984"/>
              <a:gd name="T3" fmla="*/ 0 h 346"/>
              <a:gd name="T4" fmla="*/ 2147483647 w 984"/>
              <a:gd name="T5" fmla="*/ 871974152 h 346"/>
              <a:gd name="T6" fmla="*/ 0 w 984"/>
              <a:gd name="T7" fmla="*/ 854333858 h 346"/>
              <a:gd name="T8" fmla="*/ 0 w 984"/>
              <a:gd name="T9" fmla="*/ 7559675 h 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4"/>
              <a:gd name="T16" fmla="*/ 0 h 346"/>
              <a:gd name="T17" fmla="*/ 984 w 984"/>
              <a:gd name="T18" fmla="*/ 346 h 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4" h="346">
                <a:moveTo>
                  <a:pt x="0" y="3"/>
                </a:moveTo>
                <a:lnTo>
                  <a:pt x="975" y="0"/>
                </a:lnTo>
                <a:lnTo>
                  <a:pt x="984" y="346"/>
                </a:lnTo>
                <a:lnTo>
                  <a:pt x="0" y="339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91" name="Freeform 35"/>
          <p:cNvSpPr>
            <a:spLocks/>
          </p:cNvSpPr>
          <p:nvPr/>
        </p:nvSpPr>
        <p:spPr bwMode="auto">
          <a:xfrm>
            <a:off x="7162800" y="5943600"/>
            <a:ext cx="1143000" cy="304800"/>
          </a:xfrm>
          <a:custGeom>
            <a:avLst/>
            <a:gdLst>
              <a:gd name="T0" fmla="*/ 0 w 984"/>
              <a:gd name="T1" fmla="*/ 2328284 h 346"/>
              <a:gd name="T2" fmla="*/ 1315549114 w 984"/>
              <a:gd name="T3" fmla="*/ 0 h 346"/>
              <a:gd name="T4" fmla="*/ 1327692325 w 984"/>
              <a:gd name="T5" fmla="*/ 268505911 h 346"/>
              <a:gd name="T6" fmla="*/ 0 w 984"/>
              <a:gd name="T7" fmla="*/ 263074131 h 346"/>
              <a:gd name="T8" fmla="*/ 0 w 984"/>
              <a:gd name="T9" fmla="*/ 2328284 h 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4"/>
              <a:gd name="T16" fmla="*/ 0 h 346"/>
              <a:gd name="T17" fmla="*/ 984 w 984"/>
              <a:gd name="T18" fmla="*/ 346 h 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4" h="346">
                <a:moveTo>
                  <a:pt x="0" y="3"/>
                </a:moveTo>
                <a:lnTo>
                  <a:pt x="975" y="0"/>
                </a:lnTo>
                <a:lnTo>
                  <a:pt x="984" y="346"/>
                </a:lnTo>
                <a:lnTo>
                  <a:pt x="0" y="339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92" name="Freeform 36"/>
          <p:cNvSpPr>
            <a:spLocks/>
          </p:cNvSpPr>
          <p:nvPr/>
        </p:nvSpPr>
        <p:spPr bwMode="auto">
          <a:xfrm>
            <a:off x="6781800" y="5562600"/>
            <a:ext cx="1524000" cy="309563"/>
          </a:xfrm>
          <a:custGeom>
            <a:avLst/>
            <a:gdLst>
              <a:gd name="T0" fmla="*/ 0 w 1375"/>
              <a:gd name="T1" fmla="*/ 0 h 339"/>
              <a:gd name="T2" fmla="*/ 1689146136 w 1375"/>
              <a:gd name="T3" fmla="*/ 3335792 h 339"/>
              <a:gd name="T4" fmla="*/ 1468022127 w 1375"/>
              <a:gd name="T5" fmla="*/ 282682169 h 339"/>
              <a:gd name="T6" fmla="*/ 0 w 1375"/>
              <a:gd name="T7" fmla="*/ 280181010 h 339"/>
              <a:gd name="T8" fmla="*/ 0 w 1375"/>
              <a:gd name="T9" fmla="*/ 0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5"/>
              <a:gd name="T16" fmla="*/ 0 h 339"/>
              <a:gd name="T17" fmla="*/ 1375 w 1375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5" h="339">
                <a:moveTo>
                  <a:pt x="0" y="0"/>
                </a:moveTo>
                <a:lnTo>
                  <a:pt x="1375" y="4"/>
                </a:lnTo>
                <a:lnTo>
                  <a:pt x="1195" y="339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rgbClr val="66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493" name="AutoShape 37"/>
          <p:cNvSpPr>
            <a:spLocks noChangeArrowheads="1"/>
          </p:cNvSpPr>
          <p:nvPr/>
        </p:nvSpPr>
        <p:spPr bwMode="auto">
          <a:xfrm>
            <a:off x="7162800" y="6324600"/>
            <a:ext cx="228600" cy="304800"/>
          </a:xfrm>
          <a:prstGeom prst="rtTriangl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94" name="AutoShape 38"/>
          <p:cNvSpPr>
            <a:spLocks noChangeArrowheads="1"/>
          </p:cNvSpPr>
          <p:nvPr/>
        </p:nvSpPr>
        <p:spPr bwMode="auto">
          <a:xfrm flipH="1">
            <a:off x="8077200" y="6324600"/>
            <a:ext cx="228600" cy="304800"/>
          </a:xfrm>
          <a:prstGeom prst="rtTriangl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7495" name="Line 39"/>
          <p:cNvSpPr>
            <a:spLocks noChangeShapeType="1"/>
          </p:cNvSpPr>
          <p:nvPr/>
        </p:nvSpPr>
        <p:spPr bwMode="auto">
          <a:xfrm flipV="1">
            <a:off x="2362200" y="144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7496" name="Text Box 40"/>
          <p:cNvSpPr txBox="1">
            <a:spLocks noChangeArrowheads="1"/>
          </p:cNvSpPr>
          <p:nvPr/>
        </p:nvSpPr>
        <p:spPr bwMode="auto">
          <a:xfrm>
            <a:off x="228600" y="1447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an export subsidy: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64" grpId="0" animBg="1"/>
      <p:bldP spid="1427470" grpId="0" animBg="1"/>
      <p:bldP spid="1427472" grpId="0" animBg="1"/>
      <p:bldP spid="1427474" grpId="0" animBg="1"/>
      <p:bldP spid="1427475" grpId="0" animBg="1"/>
      <p:bldP spid="1427476" grpId="0"/>
      <p:bldP spid="1427477" grpId="0"/>
      <p:bldP spid="1427478" grpId="0"/>
      <p:bldP spid="1427480" grpId="0"/>
      <p:bldP spid="1427481" grpId="0" animBg="1"/>
      <p:bldP spid="1427482" grpId="0"/>
      <p:bldP spid="1427483" grpId="0"/>
      <p:bldP spid="1427484" grpId="0"/>
      <p:bldP spid="1427485" grpId="0"/>
      <p:bldP spid="1427486" grpId="0"/>
      <p:bldP spid="1427487" grpId="0" animBg="1"/>
      <p:bldP spid="1427488" grpId="0"/>
      <p:bldP spid="1427489" grpId="0" animBg="1"/>
      <p:bldP spid="1427490" grpId="0" animBg="1"/>
      <p:bldP spid="1427491" grpId="0" animBg="1"/>
      <p:bldP spid="1427492" grpId="0" animBg="1"/>
      <p:bldP spid="1427493" grpId="0" animBg="1"/>
      <p:bldP spid="1427494" grpId="0" animBg="1"/>
      <p:bldP spid="1427495" grpId="0" animBg="1"/>
      <p:bldP spid="14274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E450D-29ED-4F2E-96AD-A904CC702E67}" type="slidenum">
              <a:rPr lang="en-US" sz="1400" smtClean="0"/>
              <a:pPr/>
              <a:t>26</a:t>
            </a:fld>
            <a:endParaRPr lang="en-US" sz="1400" dirty="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Some conclusions on market equilibrium </a:t>
            </a:r>
            <a:br>
              <a:rPr lang="en-US" sz="3200" smtClean="0"/>
            </a:br>
            <a:r>
              <a:rPr lang="en-US" sz="3200" smtClean="0"/>
              <a:t>and social welfare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Different market structures will lead to different equilibrium outcomes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To the extent that buyers or sellers are protected from competition by barriers to entry, they won’t act competitively -- won’t be “price takers”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These and other questions of market structure are the topic of AGEC 620 (for PhD students) and AGEC 621 (for PhD and advanced MS students)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Different definitions of “welfare” lead to different policy preferences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These are examined in AGEC 617 and other courses in public economics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AGEC 640 (and in most everyday policy analysis) we assume: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that </a:t>
            </a:r>
            <a:r>
              <a:rPr lang="en-US" sz="2000" dirty="0" err="1" smtClean="0"/>
              <a:t>equilibria</a:t>
            </a:r>
            <a:r>
              <a:rPr lang="en-US" sz="2000" dirty="0" smtClean="0"/>
              <a:t> are perfectly competitive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that “social welfare” is proportional to economic surplus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These </a:t>
            </a:r>
            <a:r>
              <a:rPr lang="en-US" sz="2400" smtClean="0"/>
              <a:t>are simple </a:t>
            </a:r>
            <a:r>
              <a:rPr lang="en-US" sz="2400" dirty="0" smtClean="0"/>
              <a:t>but </a:t>
            </a:r>
            <a:r>
              <a:rPr lang="en-US" sz="2400" smtClean="0"/>
              <a:t>powerful techniques </a:t>
            </a:r>
            <a:r>
              <a:rPr lang="en-US" sz="2400" dirty="0" smtClean="0"/>
              <a:t>that give us many non-obvious and yet useful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8F88B-F029-4A77-86B1-F568FE6AD71A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15240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15240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 flipV="1">
            <a:off x="15240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7526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15240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…and six possible policies in markets for </a:t>
            </a:r>
            <a:r>
              <a:rPr lang="en-US" sz="2800" u="sng" dirty="0" err="1" smtClean="0"/>
              <a:t>exportables</a:t>
            </a:r>
            <a:r>
              <a:rPr lang="en-US" sz="2800" dirty="0" smtClean="0"/>
              <a:t>:</a:t>
            </a:r>
            <a:endParaRPr lang="en-US" dirty="0" smtClean="0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39624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9624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V="1">
            <a:off x="39624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41910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64008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64008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V="1">
            <a:off x="64008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66294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>
            <a:off x="15240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15240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 flipV="1">
            <a:off x="15240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17526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>
            <a:off x="39624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>
            <a:off x="39624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2"/>
          <p:cNvSpPr>
            <a:spLocks noChangeShapeType="1"/>
          </p:cNvSpPr>
          <p:nvPr/>
        </p:nvSpPr>
        <p:spPr bwMode="auto">
          <a:xfrm flipV="1">
            <a:off x="39624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>
            <a:off x="41910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>
            <a:off x="64008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 flipV="1">
            <a:off x="64008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>
            <a:off x="66294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0" y="2209800"/>
            <a:ext cx="1101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taxes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restrictions</a:t>
            </a:r>
          </a:p>
        </p:txBody>
      </p: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0" y="4343400"/>
            <a:ext cx="1521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subsidies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encouragements</a:t>
            </a:r>
          </a:p>
        </p:txBody>
      </p:sp>
      <p:sp>
        <p:nvSpPr>
          <p:cNvPr id="32799" name="Text Box 30"/>
          <p:cNvSpPr txBox="1">
            <a:spLocks noChangeArrowheads="1"/>
          </p:cNvSpPr>
          <p:nvPr/>
        </p:nvSpPr>
        <p:spPr bwMode="auto">
          <a:xfrm>
            <a:off x="1752600" y="990600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trade</a:t>
            </a:r>
          </a:p>
        </p:txBody>
      </p:sp>
      <p:sp>
        <p:nvSpPr>
          <p:cNvPr id="32800" name="Text Box 31"/>
          <p:cNvSpPr txBox="1">
            <a:spLocks noChangeArrowheads="1"/>
          </p:cNvSpPr>
          <p:nvPr/>
        </p:nvSpPr>
        <p:spPr bwMode="auto">
          <a:xfrm>
            <a:off x="3810000" y="9906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production</a:t>
            </a:r>
          </a:p>
        </p:txBody>
      </p:sp>
      <p:sp>
        <p:nvSpPr>
          <p:cNvPr id="32801" name="Text Box 32"/>
          <p:cNvSpPr txBox="1">
            <a:spLocks noChangeArrowheads="1"/>
          </p:cNvSpPr>
          <p:nvPr/>
        </p:nvSpPr>
        <p:spPr bwMode="auto">
          <a:xfrm>
            <a:off x="6324600" y="990600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consumption</a:t>
            </a:r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>
            <a:off x="1519518" y="2245659"/>
            <a:ext cx="914400" cy="1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 flipV="1">
            <a:off x="3962400" y="15240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35"/>
          <p:cNvSpPr>
            <a:spLocks noChangeShapeType="1"/>
          </p:cNvSpPr>
          <p:nvPr/>
        </p:nvSpPr>
        <p:spPr bwMode="auto">
          <a:xfrm>
            <a:off x="6477000" y="1981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36"/>
          <p:cNvSpPr>
            <a:spLocks noChangeShapeType="1"/>
          </p:cNvSpPr>
          <p:nvPr/>
        </p:nvSpPr>
        <p:spPr bwMode="auto">
          <a:xfrm flipV="1">
            <a:off x="4114800" y="38862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6858000" y="3886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Text Box 38"/>
          <p:cNvSpPr txBox="1">
            <a:spLocks noChangeArrowheads="1"/>
          </p:cNvSpPr>
          <p:nvPr/>
        </p:nvSpPr>
        <p:spPr bwMode="auto">
          <a:xfrm>
            <a:off x="1143000" y="567055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both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prod. &amp; cons.</a:t>
            </a:r>
          </a:p>
        </p:txBody>
      </p:sp>
      <p:sp>
        <p:nvSpPr>
          <p:cNvPr id="32808" name="Text Box 39"/>
          <p:cNvSpPr txBox="1">
            <a:spLocks noChangeArrowheads="1"/>
          </p:cNvSpPr>
          <p:nvPr/>
        </p:nvSpPr>
        <p:spPr bwMode="auto">
          <a:xfrm>
            <a:off x="3733800" y="5670550"/>
            <a:ext cx="150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production</a:t>
            </a:r>
          </a:p>
        </p:txBody>
      </p:sp>
      <p:sp>
        <p:nvSpPr>
          <p:cNvPr id="32809" name="Text Box 40"/>
          <p:cNvSpPr txBox="1">
            <a:spLocks noChangeArrowheads="1"/>
          </p:cNvSpPr>
          <p:nvPr/>
        </p:nvSpPr>
        <p:spPr bwMode="auto">
          <a:xfrm>
            <a:off x="6477000" y="5638800"/>
            <a:ext cx="175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consumption</a:t>
            </a:r>
          </a:p>
        </p:txBody>
      </p:sp>
      <p:sp>
        <p:nvSpPr>
          <p:cNvPr id="32810" name="Oval 41"/>
          <p:cNvSpPr>
            <a:spLocks noChangeArrowheads="1"/>
          </p:cNvSpPr>
          <p:nvPr/>
        </p:nvSpPr>
        <p:spPr bwMode="auto">
          <a:xfrm>
            <a:off x="48768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Oval 42"/>
          <p:cNvSpPr>
            <a:spLocks noChangeArrowheads="1"/>
          </p:cNvSpPr>
          <p:nvPr/>
        </p:nvSpPr>
        <p:spPr bwMode="auto">
          <a:xfrm>
            <a:off x="4648200" y="1981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Oval 43"/>
          <p:cNvSpPr>
            <a:spLocks noChangeArrowheads="1"/>
          </p:cNvSpPr>
          <p:nvPr/>
        </p:nvSpPr>
        <p:spPr bwMode="auto">
          <a:xfrm>
            <a:off x="6553200" y="19050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Oval 44"/>
          <p:cNvSpPr>
            <a:spLocks noChangeArrowheads="1"/>
          </p:cNvSpPr>
          <p:nvPr/>
        </p:nvSpPr>
        <p:spPr bwMode="auto">
          <a:xfrm>
            <a:off x="6781800" y="3962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Oval 45"/>
          <p:cNvSpPr>
            <a:spLocks noChangeArrowheads="1"/>
          </p:cNvSpPr>
          <p:nvPr/>
        </p:nvSpPr>
        <p:spPr bwMode="auto">
          <a:xfrm>
            <a:off x="22860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Oval 46"/>
          <p:cNvSpPr>
            <a:spLocks noChangeArrowheads="1"/>
          </p:cNvSpPr>
          <p:nvPr/>
        </p:nvSpPr>
        <p:spPr bwMode="auto">
          <a:xfrm>
            <a:off x="18288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Oval 47"/>
          <p:cNvSpPr>
            <a:spLocks noChangeArrowheads="1"/>
          </p:cNvSpPr>
          <p:nvPr/>
        </p:nvSpPr>
        <p:spPr bwMode="auto">
          <a:xfrm>
            <a:off x="1752600" y="1981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Oval 48"/>
          <p:cNvSpPr>
            <a:spLocks noChangeArrowheads="1"/>
          </p:cNvSpPr>
          <p:nvPr/>
        </p:nvSpPr>
        <p:spPr bwMode="auto">
          <a:xfrm>
            <a:off x="2286000" y="1981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Line 49"/>
          <p:cNvSpPr>
            <a:spLocks noChangeShapeType="1"/>
          </p:cNvSpPr>
          <p:nvPr/>
        </p:nvSpPr>
        <p:spPr bwMode="auto">
          <a:xfrm>
            <a:off x="15240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Line 50"/>
          <p:cNvSpPr>
            <a:spLocks noChangeShapeType="1"/>
          </p:cNvSpPr>
          <p:nvPr/>
        </p:nvSpPr>
        <p:spPr bwMode="auto">
          <a:xfrm>
            <a:off x="39624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Line 51"/>
          <p:cNvSpPr>
            <a:spLocks noChangeShapeType="1"/>
          </p:cNvSpPr>
          <p:nvPr/>
        </p:nvSpPr>
        <p:spPr bwMode="auto">
          <a:xfrm>
            <a:off x="3962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Line 52"/>
          <p:cNvSpPr>
            <a:spLocks noChangeShapeType="1"/>
          </p:cNvSpPr>
          <p:nvPr/>
        </p:nvSpPr>
        <p:spPr bwMode="auto">
          <a:xfrm>
            <a:off x="64008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3"/>
          <p:cNvSpPr>
            <a:spLocks noChangeShapeType="1"/>
          </p:cNvSpPr>
          <p:nvPr/>
        </p:nvSpPr>
        <p:spPr bwMode="auto">
          <a:xfrm>
            <a:off x="64008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Line 54"/>
          <p:cNvSpPr>
            <a:spLocks noChangeShapeType="1"/>
          </p:cNvSpPr>
          <p:nvPr/>
        </p:nvSpPr>
        <p:spPr bwMode="auto">
          <a:xfrm>
            <a:off x="1524000" y="4038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4745D-CD36-446F-9052-80975158182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What do we see?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648200"/>
          </a:xfrm>
        </p:spPr>
        <p:txBody>
          <a:bodyPr/>
          <a:lstStyle/>
          <a:p>
            <a:r>
              <a:rPr lang="en-US" sz="2400" dirty="0"/>
              <a:t>I</a:t>
            </a:r>
            <a:r>
              <a:rPr lang="en-US" sz="2400" dirty="0" smtClean="0"/>
              <a:t>n “free” markets…</a:t>
            </a:r>
          </a:p>
          <a:p>
            <a:pPr marL="457200" lvl="1" indent="0">
              <a:buNone/>
            </a:pPr>
            <a:r>
              <a:rPr lang="en-US" sz="2000" b="1" dirty="0" smtClean="0"/>
              <a:t>producers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1. tend to oppose trade that opens up competition for them</a:t>
            </a:r>
          </a:p>
          <a:p>
            <a:pPr marL="457200" lvl="1" indent="0">
              <a:buNone/>
            </a:pPr>
            <a:r>
              <a:rPr lang="en-US" sz="2000" dirty="0" smtClean="0"/>
              <a:t>	2. will be better off when trade provides them with more consumers</a:t>
            </a:r>
            <a:br>
              <a:rPr lang="en-US" sz="2000" dirty="0" smtClean="0"/>
            </a:b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consumers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1. tend to prefer open trade that increases the number of sellers</a:t>
            </a:r>
          </a:p>
          <a:p>
            <a:pPr marL="457200" lvl="1" indent="0">
              <a:buNone/>
            </a:pPr>
            <a:r>
              <a:rPr lang="en-US" sz="2000" dirty="0" smtClean="0"/>
              <a:t>	2. prefer fewer buyers for the goods they want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400" dirty="0" smtClean="0"/>
              <a:t>This leads to a basic tension in policymaking:</a:t>
            </a:r>
            <a:br>
              <a:rPr lang="en-US" sz="2400" dirty="0" smtClean="0"/>
            </a:br>
            <a:r>
              <a:rPr lang="en-US" sz="2400" dirty="0" smtClean="0"/>
              <a:t>	it is difficult to find policies that are in the best </a:t>
            </a:r>
            <a:br>
              <a:rPr lang="en-US" sz="2400" dirty="0" smtClean="0"/>
            </a:br>
            <a:r>
              <a:rPr lang="en-US" sz="2400" dirty="0" smtClean="0"/>
              <a:t>	interests </a:t>
            </a:r>
            <a:r>
              <a:rPr lang="en-US" sz="2400" dirty="0"/>
              <a:t>of everyone in the </a:t>
            </a:r>
            <a:r>
              <a:rPr lang="en-US" sz="2400" dirty="0" smtClean="0"/>
              <a:t>country!</a:t>
            </a:r>
          </a:p>
        </p:txBody>
      </p:sp>
    </p:spTree>
    <p:extLst>
      <p:ext uri="{BB962C8B-B14F-4D97-AF65-F5344CB8AC3E}">
        <p14:creationId xmlns:p14="http://schemas.microsoft.com/office/powerpoint/2010/main" val="22885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4745D-CD36-446F-9052-80975158182B}" type="slidenum">
              <a:rPr lang="en-US" sz="1400" smtClean="0"/>
              <a:pPr/>
              <a:t>5</a:t>
            </a:fld>
            <a:endParaRPr lang="en-US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What about “social” welfare?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91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 can we infer from the diagrams about how price changes affect </a:t>
            </a:r>
            <a:r>
              <a:rPr lang="en-US" sz="2400" i="1" dirty="0" smtClean="0"/>
              <a:t>consumer</a:t>
            </a:r>
            <a:r>
              <a:rPr lang="en-US" sz="2400" dirty="0" smtClean="0"/>
              <a:t> or </a:t>
            </a:r>
            <a:r>
              <a:rPr lang="en-US" sz="2400" i="1" dirty="0" smtClean="0"/>
              <a:t>producer </a:t>
            </a:r>
            <a:r>
              <a:rPr lang="en-US" sz="2400" dirty="0" smtClean="0"/>
              <a:t>welfare?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What can we infer about net effects on </a:t>
            </a:r>
            <a:r>
              <a:rPr lang="en-US" sz="2400" i="1" dirty="0" smtClean="0"/>
              <a:t>social</a:t>
            </a:r>
            <a:r>
              <a:rPr lang="en-US" sz="2400" dirty="0" smtClean="0"/>
              <a:t> welfare?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The simplest and most widely used approach is to compute changes in aggregate “economic surplus”:</a:t>
            </a:r>
          </a:p>
          <a:p>
            <a:pPr lvl="1" eaLnBrk="1" hangingPunct="1"/>
            <a:r>
              <a:rPr lang="en-US" sz="2000" dirty="0" smtClean="0"/>
              <a:t>Based on areas on a supply-demand diagram</a:t>
            </a:r>
          </a:p>
          <a:p>
            <a:pPr lvl="1" eaLnBrk="1" hangingPunct="1"/>
            <a:r>
              <a:rPr lang="en-US" sz="2000" dirty="0" smtClean="0"/>
              <a:t>Measured in terms of money (= price x quantity)</a:t>
            </a:r>
          </a:p>
          <a:p>
            <a:pPr lvl="1" eaLnBrk="1" hangingPunct="1"/>
            <a:r>
              <a:rPr lang="en-US" sz="2000" dirty="0" smtClean="0"/>
              <a:t>The basic assumption is that money=value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469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2667000" y="1524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2667000" y="5943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876800" y="3352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26670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604131" y="5937983"/>
            <a:ext cx="40748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981200" y="3200400"/>
            <a:ext cx="3561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2667000" y="2084929"/>
            <a:ext cx="3733800" cy="3020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667000" y="1143000"/>
            <a:ext cx="3473336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791200" y="25146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as qty. rises, the gap between the curves </a:t>
            </a:r>
            <a:r>
              <a:rPr lang="en-US" sz="2000" dirty="0" smtClean="0"/>
              <a:t>falls…</a:t>
            </a:r>
            <a:endParaRPr lang="en-US" sz="2000" dirty="0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8194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2971800" y="1447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V="1">
            <a:off x="3352800" y="1905000"/>
            <a:ext cx="46038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7"/>
          <p:cNvSpPr>
            <a:spLocks noChangeShapeType="1"/>
          </p:cNvSpPr>
          <p:nvPr/>
        </p:nvSpPr>
        <p:spPr bwMode="auto">
          <a:xfrm flipV="1">
            <a:off x="3733800" y="2209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9"/>
          <p:cNvSpPr>
            <a:spLocks noChangeShapeType="1"/>
          </p:cNvSpPr>
          <p:nvPr/>
        </p:nvSpPr>
        <p:spPr bwMode="auto">
          <a:xfrm flipV="1">
            <a:off x="4038600" y="2514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21"/>
          <p:cNvSpPr>
            <a:spLocks noChangeShapeType="1"/>
          </p:cNvSpPr>
          <p:nvPr/>
        </p:nvSpPr>
        <p:spPr bwMode="auto">
          <a:xfrm flipV="1">
            <a:off x="4343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23"/>
          <p:cNvSpPr>
            <a:spLocks noChangeShapeType="1"/>
          </p:cNvSpPr>
          <p:nvPr/>
        </p:nvSpPr>
        <p:spPr bwMode="auto">
          <a:xfrm flipV="1">
            <a:off x="4648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Rectangle 24"/>
          <p:cNvSpPr>
            <a:spLocks noChangeArrowheads="1"/>
          </p:cNvSpPr>
          <p:nvPr/>
        </p:nvSpPr>
        <p:spPr bwMode="auto">
          <a:xfrm>
            <a:off x="381000" y="1524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How </a:t>
            </a:r>
            <a:r>
              <a:rPr lang="en-US" sz="2800" dirty="0">
                <a:solidFill>
                  <a:schemeClr val="tx2"/>
                </a:solidFill>
              </a:rPr>
              <a:t>could we evaluate a change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Criterion: marginal surplus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4836" name="Line 25"/>
          <p:cNvSpPr>
            <a:spLocks noChangeShapeType="1"/>
          </p:cNvSpPr>
          <p:nvPr/>
        </p:nvSpPr>
        <p:spPr bwMode="auto">
          <a:xfrm>
            <a:off x="2667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7"/>
          <p:cNvSpPr>
            <a:spLocks noChangeShapeType="1"/>
          </p:cNvSpPr>
          <p:nvPr/>
        </p:nvSpPr>
        <p:spPr bwMode="auto">
          <a:xfrm>
            <a:off x="3048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9"/>
          <p:cNvSpPr>
            <a:spLocks noChangeShapeType="1"/>
          </p:cNvSpPr>
          <p:nvPr/>
        </p:nvSpPr>
        <p:spPr bwMode="auto">
          <a:xfrm>
            <a:off x="3505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31"/>
          <p:cNvSpPr>
            <a:spLocks noChangeShapeType="1"/>
          </p:cNvSpPr>
          <p:nvPr/>
        </p:nvSpPr>
        <p:spPr bwMode="auto">
          <a:xfrm>
            <a:off x="3886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33"/>
          <p:cNvSpPr>
            <a:spLocks noChangeShapeType="1"/>
          </p:cNvSpPr>
          <p:nvPr/>
        </p:nvSpPr>
        <p:spPr bwMode="auto">
          <a:xfrm>
            <a:off x="4267200" y="586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91200" y="31242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until this marginal economic surplus reaches zero at the equilibrium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6</a:t>
            </a:fld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812206"/>
            <a:ext cx="100860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S=MC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40336" y="4680668"/>
            <a:ext cx="10599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D=MB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6" grpId="0" animBg="1"/>
      <p:bldP spid="34837" grpId="0" animBg="1"/>
      <p:bldP spid="34838" grpId="0" animBg="1"/>
      <p:bldP spid="34839" grpId="0" animBg="1"/>
      <p:bldP spid="34840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2667000" y="1524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667000" y="5943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876800" y="3352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26670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00562" y="5943600"/>
            <a:ext cx="56137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  Q</a:t>
            </a:r>
            <a:endParaRPr lang="en-US" dirty="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108788" y="3140434"/>
            <a:ext cx="3561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2667000" y="2362200"/>
            <a:ext cx="3429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667000" y="1143000"/>
            <a:ext cx="3048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029201" y="1501588"/>
            <a:ext cx="3886200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You should try to understand why.</a:t>
            </a:r>
          </a:p>
          <a:p>
            <a:pPr eaLnBrk="0" hangingPunct="0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The </a:t>
            </a:r>
            <a:r>
              <a:rPr lang="en-US" sz="2000" dirty="0"/>
              <a:t>Hines </a:t>
            </a:r>
            <a:r>
              <a:rPr lang="en-US" sz="2000" dirty="0" smtClean="0"/>
              <a:t>article explains </a:t>
            </a:r>
            <a:r>
              <a:rPr lang="en-US" sz="2000" dirty="0"/>
              <a:t>how this area </a:t>
            </a:r>
            <a:r>
              <a:rPr lang="en-US" sz="2000" dirty="0" smtClean="0"/>
              <a:t>came </a:t>
            </a:r>
            <a:r>
              <a:rPr lang="en-US" sz="2000" dirty="0"/>
              <a:t>to be the workhorse </a:t>
            </a:r>
          </a:p>
          <a:p>
            <a:pPr eaLnBrk="0" hangingPunct="0"/>
            <a:r>
              <a:rPr lang="en-US" sz="2000" dirty="0"/>
              <a:t>definition of “social welfare” </a:t>
            </a:r>
          </a:p>
          <a:p>
            <a:pPr eaLnBrk="0" hangingPunct="0"/>
            <a:r>
              <a:rPr lang="en-US" sz="2000" dirty="0"/>
              <a:t>in applied policy work, despite</a:t>
            </a:r>
          </a:p>
          <a:p>
            <a:pPr eaLnBrk="0" hangingPunct="0"/>
            <a:r>
              <a:rPr lang="en-US" sz="2000" dirty="0"/>
              <a:t>its limitations relative to other</a:t>
            </a:r>
          </a:p>
          <a:p>
            <a:pPr eaLnBrk="0" hangingPunct="0"/>
            <a:r>
              <a:rPr lang="en-US" sz="2000" dirty="0"/>
              <a:t>definitions of social welfare.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8194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971800" y="1447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3124200" y="1600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32766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3429000" y="1905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35814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3733800" y="2209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3886200" y="2362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V="1">
            <a:off x="4038600" y="2514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V="1">
            <a:off x="4191000" y="2743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4343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4495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V="1">
            <a:off x="4648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304800" y="76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“Economic surplus” is simply </a:t>
            </a:r>
          </a:p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the </a:t>
            </a:r>
            <a:r>
              <a:rPr lang="en-US" sz="3200" dirty="0">
                <a:solidFill>
                  <a:schemeClr val="tx2"/>
                </a:solidFill>
              </a:rPr>
              <a:t>area between S &amp; D </a:t>
            </a:r>
            <a:r>
              <a:rPr lang="en-US" sz="3200" dirty="0" smtClean="0">
                <a:solidFill>
                  <a:schemeClr val="tx2"/>
                </a:solidFill>
              </a:rPr>
              <a:t>curves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7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41" name="Freeform 21" descr="Small checker board"/>
          <p:cNvSpPr>
            <a:spLocks/>
          </p:cNvSpPr>
          <p:nvPr/>
        </p:nvSpPr>
        <p:spPr bwMode="auto">
          <a:xfrm>
            <a:off x="2667000" y="3352800"/>
            <a:ext cx="2514600" cy="1752600"/>
          </a:xfrm>
          <a:custGeom>
            <a:avLst/>
            <a:gdLst>
              <a:gd name="T0" fmla="*/ 0 w 1584"/>
              <a:gd name="T1" fmla="*/ 1104 h 1104"/>
              <a:gd name="T2" fmla="*/ 1392 w 1584"/>
              <a:gd name="T3" fmla="*/ 0 h 1104"/>
              <a:gd name="T4" fmla="*/ 1584 w 1584"/>
              <a:gd name="T5" fmla="*/ 192 h 1104"/>
              <a:gd name="T6" fmla="*/ 0 w 1584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1104"/>
              <a:gd name="T14" fmla="*/ 1584 w 158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1104">
                <a:moveTo>
                  <a:pt x="0" y="1104"/>
                </a:moveTo>
                <a:lnTo>
                  <a:pt x="1392" y="0"/>
                </a:lnTo>
                <a:lnTo>
                  <a:pt x="1584" y="192"/>
                </a:lnTo>
                <a:lnTo>
                  <a:pt x="0" y="1104"/>
                </a:lnTo>
                <a:close/>
              </a:path>
            </a:pathLst>
          </a:custGeom>
          <a:solidFill>
            <a:srgbClr val="66FFFF">
              <a:alpha val="5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67000" y="1524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667000" y="5943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876800" y="3352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26670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96858" y="5943600"/>
            <a:ext cx="40748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057400" y="3080468"/>
            <a:ext cx="3561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2667000" y="2796987"/>
            <a:ext cx="2900082" cy="2308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667000" y="1143000"/>
            <a:ext cx="3048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6019800" y="2667000"/>
            <a:ext cx="259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example,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if  new technology reduces marginal cost by 10%,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28600" y="304800"/>
            <a:ext cx="8915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There is a very close link between 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“positive” economics (for prediction)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nd “normative” economics (for evaluation)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667000" y="3361764"/>
            <a:ext cx="3048000" cy="1743634"/>
          </a:xfrm>
          <a:prstGeom prst="line">
            <a:avLst/>
          </a:prstGeom>
          <a:noFill/>
          <a:ln w="9525">
            <a:solidFill>
              <a:schemeClr val="accent2">
                <a:lumMod val="20000"/>
                <a:lumOff val="80000"/>
              </a:schemeClr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5105400" y="3581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2667000" y="3657600"/>
            <a:ext cx="2438400" cy="0"/>
          </a:xfrm>
          <a:prstGeom prst="line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181600" y="3657600"/>
            <a:ext cx="0" cy="2286000"/>
          </a:xfrm>
          <a:prstGeom prst="line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105400" y="5943600"/>
            <a:ext cx="474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Q′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057400" y="3505200"/>
            <a:ext cx="42351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P′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019800" y="3581400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 can predict that 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new P will be lower and the new Q will be higher.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791200" y="44196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lower price means producers may lose…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791200" y="5029200"/>
            <a:ext cx="335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ut the logic of economic surplus means there must be a net gain to society as a whole.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5" name="Curved Left Arrow 24"/>
          <p:cNvSpPr/>
          <p:nvPr/>
        </p:nvSpPr>
        <p:spPr bwMode="auto">
          <a:xfrm rot="20357815">
            <a:off x="5736327" y="2690942"/>
            <a:ext cx="259326" cy="678184"/>
          </a:xfrm>
          <a:prstGeom prst="curvedLeftArrow">
            <a:avLst>
              <a:gd name="adj1" fmla="val 25000"/>
              <a:gd name="adj2" fmla="val 71813"/>
              <a:gd name="adj3" fmla="val 56329"/>
            </a:avLst>
          </a:prstGeom>
          <a:noFill/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2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8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1" grpId="0" animBg="1"/>
      <p:bldP spid="312331" grpId="0"/>
      <p:bldP spid="36877" grpId="0" animBg="1"/>
      <p:bldP spid="36879" grpId="0" animBg="1"/>
      <p:bldP spid="36880" grpId="0" animBg="1"/>
      <p:bldP spid="36881" grpId="0" animBg="1"/>
      <p:bldP spid="36882" grpId="0"/>
      <p:bldP spid="36883" grpId="0"/>
      <p:bldP spid="36884" grpId="0"/>
      <p:bldP spid="23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304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Equilibrium = </a:t>
            </a:r>
            <a:r>
              <a:rPr lang="en-US" sz="3200" dirty="0" smtClean="0">
                <a:solidFill>
                  <a:schemeClr val="tx2"/>
                </a:solidFill>
              </a:rPr>
              <a:t>Optimum ?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2667000" y="1524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667000" y="5943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876800" y="3352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6670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686300" y="5943600"/>
            <a:ext cx="40748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082411" y="3162300"/>
            <a:ext cx="3561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2667000" y="2362200"/>
            <a:ext cx="3429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667000" y="1143000"/>
            <a:ext cx="3048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029200" y="2286000"/>
            <a:ext cx="3597460" cy="24006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If the equilibrium is the social </a:t>
            </a:r>
          </a:p>
          <a:p>
            <a:pPr eaLnBrk="0" hangingPunct="0"/>
            <a:r>
              <a:rPr lang="en-US" sz="2000" dirty="0"/>
              <a:t>optimum, do we live in the </a:t>
            </a:r>
          </a:p>
          <a:p>
            <a:pPr eaLnBrk="0" hangingPunct="0"/>
            <a:r>
              <a:rPr lang="en-US" sz="2000" dirty="0"/>
              <a:t>best of all possible worlds?</a:t>
            </a:r>
          </a:p>
          <a:p>
            <a:pPr eaLnBrk="0" hangingPunct="0"/>
            <a:endParaRPr lang="en-US" sz="2000" dirty="0"/>
          </a:p>
          <a:p>
            <a:pPr eaLnBrk="0" hangingPunct="0"/>
            <a:r>
              <a:rPr lang="en-US" sz="2000" dirty="0"/>
              <a:t>If you have no other information,</a:t>
            </a:r>
          </a:p>
          <a:p>
            <a:pPr eaLnBrk="0" hangingPunct="0"/>
            <a:r>
              <a:rPr lang="en-US" sz="2000" dirty="0"/>
              <a:t>you cannot say something else </a:t>
            </a:r>
          </a:p>
          <a:p>
            <a:pPr eaLnBrk="0" hangingPunct="0"/>
            <a:r>
              <a:rPr lang="en-US" sz="2000" dirty="0"/>
              <a:t>would be better!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8194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2971800" y="1447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3124200" y="1600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32766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3429000" y="1905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35814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3733800" y="2209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V="1">
            <a:off x="3886200" y="2362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 flipV="1">
            <a:off x="4038600" y="2514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V="1">
            <a:off x="4191000" y="2743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4343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4495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4648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9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99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817562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817562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99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5408</TotalTime>
  <Words>1485</Words>
  <Application>Microsoft Office PowerPoint</Application>
  <PresentationFormat>On-screen Show (4:3)</PresentationFormat>
  <Paragraphs>380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 Narrow</vt:lpstr>
      <vt:lpstr>Arial</vt:lpstr>
      <vt:lpstr>Times New Roman</vt:lpstr>
      <vt:lpstr>Default Design</vt:lpstr>
      <vt:lpstr>Equation</vt:lpstr>
      <vt:lpstr>AGEC 640 – Agricultural Policy  Market equilibrium and Social Welfare Sept. 20, 2018</vt:lpstr>
      <vt:lpstr>Recall from last lecture that we have six possible policies in markets for importables</vt:lpstr>
      <vt:lpstr>…and six possible policies in markets for exportables:</vt:lpstr>
      <vt:lpstr>What do we see?</vt:lpstr>
      <vt:lpstr>What about “social” welfare?</vt:lpstr>
      <vt:lpstr>PowerPoint Presentation</vt:lpstr>
      <vt:lpstr>PowerPoint Presentation</vt:lpstr>
      <vt:lpstr>PowerPoint Presentation</vt:lpstr>
      <vt:lpstr>PowerPoint Presentation</vt:lpstr>
      <vt:lpstr>640 is not about “public” or “welfare” econ</vt:lpstr>
      <vt:lpstr>But to use econ surplus in a thoughtful way, we should remember…</vt:lpstr>
      <vt:lpstr>…and, more practically,  the Compensation Principle</vt:lpstr>
      <vt:lpstr>Arnold Harberger and  the Triumph of Economic Surplus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what do we see, and why do we see it?  The incidence of each policy is price change X qty. affected, or economic surplus – a useful measure of welfare change</vt:lpstr>
      <vt:lpstr>U.S. Avocado policy</vt:lpstr>
      <vt:lpstr>The “stylized” U.S. market for avocados </vt:lpstr>
      <vt:lpstr>The “stylized” U.S. market for avocados </vt:lpstr>
      <vt:lpstr>Areas B and D are Harberger triangles,  permanent losses to the U.S. economy.</vt:lpstr>
      <vt:lpstr>Comparing instruments across markets</vt:lpstr>
      <vt:lpstr>What about policy on exports:  If trade is good, surely more trade is better?</vt:lpstr>
      <vt:lpstr>Some conclusions on market equilibrium  and social welfare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AGEC 640 – Agricultural Policy Week 6: Market Equilibrium and Social Welfare</dc:title>
  <dc:subject>AGEC 640</dc:subject>
  <dc:creator>Shively, Gerald E.</dc:creator>
  <cp:lastModifiedBy>Shively, Gerald E.</cp:lastModifiedBy>
  <cp:revision>240</cp:revision>
  <dcterms:created xsi:type="dcterms:W3CDTF">2001-08-21T01:11:28Z</dcterms:created>
  <dcterms:modified xsi:type="dcterms:W3CDTF">2018-09-17T20:11:40Z</dcterms:modified>
</cp:coreProperties>
</file>