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36" r:id="rId2"/>
    <p:sldId id="382" r:id="rId3"/>
    <p:sldId id="446" r:id="rId4"/>
    <p:sldId id="447" r:id="rId5"/>
    <p:sldId id="448" r:id="rId6"/>
    <p:sldId id="450" r:id="rId7"/>
    <p:sldId id="453"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556" r:id="rId28"/>
    <p:sldId id="400" r:id="rId29"/>
    <p:sldId id="401" r:id="rId30"/>
    <p:sldId id="402" r:id="rId31"/>
    <p:sldId id="290" r:id="rId32"/>
    <p:sldId id="339" r:id="rId33"/>
    <p:sldId id="537" r:id="rId34"/>
    <p:sldId id="538" r:id="rId35"/>
    <p:sldId id="539" r:id="rId36"/>
    <p:sldId id="315" r:id="rId37"/>
    <p:sldId id="335" r:id="rId38"/>
    <p:sldId id="334" r:id="rId39"/>
    <p:sldId id="347" r:id="rId40"/>
    <p:sldId id="558" r:id="rId41"/>
    <p:sldId id="545" r:id="rId42"/>
    <p:sldId id="553" r:id="rId43"/>
    <p:sldId id="348" r:id="rId44"/>
    <p:sldId id="349" r:id="rId45"/>
    <p:sldId id="540" r:id="rId46"/>
    <p:sldId id="543" r:id="rId47"/>
    <p:sldId id="533" r:id="rId48"/>
    <p:sldId id="541" r:id="rId49"/>
    <p:sldId id="544" r:id="rId50"/>
    <p:sldId id="548" r:id="rId51"/>
    <p:sldId id="551" r:id="rId52"/>
    <p:sldId id="550" r:id="rId53"/>
    <p:sldId id="549" r:id="rId54"/>
    <p:sldId id="547" r:id="rId55"/>
    <p:sldId id="351" r:id="rId56"/>
    <p:sldId id="352" r:id="rId57"/>
    <p:sldId id="353" r:id="rId58"/>
    <p:sldId id="354" r:id="rId59"/>
    <p:sldId id="555" r:id="rId60"/>
    <p:sldId id="554" r:id="rId61"/>
    <p:sldId id="355" r:id="rId62"/>
    <p:sldId id="356" r:id="rId63"/>
    <p:sldId id="454" r:id="rId64"/>
    <p:sldId id="455" r:id="rId65"/>
    <p:sldId id="535" r:id="rId66"/>
    <p:sldId id="456" r:id="rId67"/>
    <p:sldId id="534" r:id="rId68"/>
    <p:sldId id="536" r:id="rId69"/>
    <p:sldId id="521" r:id="rId70"/>
    <p:sldId id="522" r:id="rId71"/>
    <p:sldId id="523" r:id="rId72"/>
    <p:sldId id="524" r:id="rId73"/>
    <p:sldId id="525" r:id="rId74"/>
    <p:sldId id="526" r:id="rId75"/>
    <p:sldId id="527" r:id="rId76"/>
    <p:sldId id="528" r:id="rId77"/>
    <p:sldId id="529" r:id="rId78"/>
    <p:sldId id="530" r:id="rId79"/>
    <p:sldId id="531" r:id="rId80"/>
    <p:sldId id="472" r:id="rId81"/>
    <p:sldId id="557" r:id="rId8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25" autoAdjust="0"/>
    <p:restoredTop sz="99868" autoAdjust="0"/>
  </p:normalViewPr>
  <p:slideViewPr>
    <p:cSldViewPr>
      <p:cViewPr varScale="1">
        <p:scale>
          <a:sx n="131" d="100"/>
          <a:sy n="131" d="100"/>
        </p:scale>
        <p:origin x="858" y="12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487680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i="1" dirty="0">
                <a:latin typeface="Arial" charset="0"/>
                <a:cs typeface="+mn-cs"/>
              </a:defRPr>
            </a:lvl1pPr>
          </a:lstStyle>
          <a:p>
            <a:pPr>
              <a:defRPr/>
            </a:pPr>
            <a:r>
              <a:rPr lang="en-US"/>
              <a:t>AGEC 640:  Ag. Development and </a:t>
            </a:r>
            <a:r>
              <a:rPr lang="en-US" smtClean="0"/>
              <a:t>Policy</a:t>
            </a:r>
            <a:endParaRPr lang="en-US"/>
          </a:p>
        </p:txBody>
      </p:sp>
      <p:sp>
        <p:nvSpPr>
          <p:cNvPr id="13414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i="1" dirty="0" smtClean="0">
                <a:latin typeface="Arial" charset="0"/>
                <a:cs typeface="+mn-cs"/>
              </a:defRPr>
            </a:lvl1pPr>
          </a:lstStyle>
          <a:p>
            <a:pPr>
              <a:defRPr/>
            </a:pPr>
            <a:r>
              <a:rPr lang="en-US" dirty="0"/>
              <a:t>Fall </a:t>
            </a:r>
            <a:r>
              <a:rPr lang="en-US" dirty="0" smtClean="0"/>
              <a:t>2010</a:t>
            </a:r>
            <a:endParaRPr lang="en-US" dirty="0"/>
          </a:p>
        </p:txBody>
      </p:sp>
      <p:sp>
        <p:nvSpPr>
          <p:cNvPr id="13414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i="1">
                <a:latin typeface="Arial" charset="0"/>
                <a:cs typeface="+mn-cs"/>
              </a:defRPr>
            </a:lvl1pPr>
          </a:lstStyle>
          <a:p>
            <a:pPr>
              <a:defRPr/>
            </a:pPr>
            <a:r>
              <a:rPr lang="en-US"/>
              <a:t>Page </a:t>
            </a:r>
            <a:fld id="{673892E3-A5C2-4E99-BEE1-2D42E3D76157}" type="slidenum">
              <a:rPr lang="en-US"/>
              <a:pPr>
                <a:defRPr/>
              </a:pPr>
              <a:t>‹#›</a:t>
            </a:fld>
            <a:endParaRPr lang="en-US"/>
          </a:p>
        </p:txBody>
      </p:sp>
    </p:spTree>
    <p:extLst>
      <p:ext uri="{BB962C8B-B14F-4D97-AF65-F5344CB8AC3E}">
        <p14:creationId xmlns:p14="http://schemas.microsoft.com/office/powerpoint/2010/main" val="1994739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r>
              <a:rPr lang="en-US"/>
              <a:t>October 5, 2004</a:t>
            </a:r>
          </a:p>
        </p:txBody>
      </p:sp>
      <p:sp>
        <p:nvSpPr>
          <p:cNvPr id="675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3F432F26-357C-464E-A6DB-4D4E02452866}" type="slidenum">
              <a:rPr lang="en-US"/>
              <a:pPr>
                <a:defRPr/>
              </a:pPr>
              <a:t>‹#›</a:t>
            </a:fld>
            <a:endParaRPr lang="en-US"/>
          </a:p>
        </p:txBody>
      </p:sp>
    </p:spTree>
    <p:extLst>
      <p:ext uri="{BB962C8B-B14F-4D97-AF65-F5344CB8AC3E}">
        <p14:creationId xmlns:p14="http://schemas.microsoft.com/office/powerpoint/2010/main" val="36148435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r>
              <a:rPr lang="en-US" smtClean="0"/>
              <a:t>October 5, 2004</a:t>
            </a:r>
          </a:p>
        </p:txBody>
      </p:sp>
      <p:sp>
        <p:nvSpPr>
          <p:cNvPr id="68611" name="Rectangle 7"/>
          <p:cNvSpPr>
            <a:spLocks noGrp="1" noChangeArrowheads="1"/>
          </p:cNvSpPr>
          <p:nvPr>
            <p:ph type="sldNum" sz="quarter" idx="5"/>
          </p:nvPr>
        </p:nvSpPr>
        <p:spPr>
          <a:noFill/>
        </p:spPr>
        <p:txBody>
          <a:bodyPr/>
          <a:lstStyle/>
          <a:p>
            <a:fld id="{B9C992FC-BC30-4A45-9EE9-52CB3D0CF15A}" type="slidenum">
              <a:rPr lang="en-US" smtClean="0"/>
              <a:pPr/>
              <a:t>1</a:t>
            </a:fld>
            <a:endParaRPr lang="en-US" smtClean="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r>
              <a:rPr lang="en-US" smtClean="0"/>
              <a:t>October 5, 2004</a:t>
            </a:r>
          </a:p>
        </p:txBody>
      </p:sp>
      <p:sp>
        <p:nvSpPr>
          <p:cNvPr id="77827" name="Rectangle 7"/>
          <p:cNvSpPr>
            <a:spLocks noGrp="1" noChangeArrowheads="1"/>
          </p:cNvSpPr>
          <p:nvPr>
            <p:ph type="sldNum" sz="quarter" idx="5"/>
          </p:nvPr>
        </p:nvSpPr>
        <p:spPr>
          <a:noFill/>
        </p:spPr>
        <p:txBody>
          <a:bodyPr/>
          <a:lstStyle/>
          <a:p>
            <a:fld id="{EAFD27C1-DDF3-4A7F-B1D6-1EADB332EEF1}" type="slidenum">
              <a:rPr lang="en-US" smtClean="0"/>
              <a:pPr/>
              <a:t>10</a:t>
            </a:fld>
            <a:endParaRPr lang="en-US"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r>
              <a:rPr lang="en-US" smtClean="0"/>
              <a:t>October 5, 2004</a:t>
            </a:r>
          </a:p>
        </p:txBody>
      </p:sp>
      <p:sp>
        <p:nvSpPr>
          <p:cNvPr id="78851" name="Rectangle 7"/>
          <p:cNvSpPr>
            <a:spLocks noGrp="1" noChangeArrowheads="1"/>
          </p:cNvSpPr>
          <p:nvPr>
            <p:ph type="sldNum" sz="quarter" idx="5"/>
          </p:nvPr>
        </p:nvSpPr>
        <p:spPr>
          <a:noFill/>
        </p:spPr>
        <p:txBody>
          <a:bodyPr/>
          <a:lstStyle/>
          <a:p>
            <a:fld id="{30C36CF8-1C69-4892-ADC2-D9939C3CDDA5}" type="slidenum">
              <a:rPr lang="en-US" smtClean="0"/>
              <a:pPr/>
              <a:t>11</a:t>
            </a:fld>
            <a:endParaRPr lang="en-US" smtClean="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r>
              <a:rPr lang="en-US" smtClean="0"/>
              <a:t>October 5, 2004</a:t>
            </a:r>
          </a:p>
        </p:txBody>
      </p:sp>
      <p:sp>
        <p:nvSpPr>
          <p:cNvPr id="79875" name="Rectangle 7"/>
          <p:cNvSpPr>
            <a:spLocks noGrp="1" noChangeArrowheads="1"/>
          </p:cNvSpPr>
          <p:nvPr>
            <p:ph type="sldNum" sz="quarter" idx="5"/>
          </p:nvPr>
        </p:nvSpPr>
        <p:spPr>
          <a:noFill/>
        </p:spPr>
        <p:txBody>
          <a:bodyPr/>
          <a:lstStyle/>
          <a:p>
            <a:fld id="{DF14A0DE-F22D-4BC2-853D-25538C5ADE19}" type="slidenum">
              <a:rPr lang="en-US" smtClean="0"/>
              <a:pPr/>
              <a:t>12</a:t>
            </a:fld>
            <a:endParaRPr 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r>
              <a:rPr lang="en-US" smtClean="0"/>
              <a:t>October 5, 2004</a:t>
            </a:r>
          </a:p>
        </p:txBody>
      </p:sp>
      <p:sp>
        <p:nvSpPr>
          <p:cNvPr id="80899" name="Rectangle 7"/>
          <p:cNvSpPr>
            <a:spLocks noGrp="1" noChangeArrowheads="1"/>
          </p:cNvSpPr>
          <p:nvPr>
            <p:ph type="sldNum" sz="quarter" idx="5"/>
          </p:nvPr>
        </p:nvSpPr>
        <p:spPr>
          <a:noFill/>
        </p:spPr>
        <p:txBody>
          <a:bodyPr/>
          <a:lstStyle/>
          <a:p>
            <a:fld id="{9519AE54-67DF-413B-B2A2-3A9D31CF2BB7}" type="slidenum">
              <a:rPr lang="en-US" smtClean="0"/>
              <a:pPr/>
              <a:t>13</a:t>
            </a:fld>
            <a:endParaRPr lang="en-US"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r>
              <a:rPr lang="en-US" smtClean="0"/>
              <a:t>October 5, 2004</a:t>
            </a:r>
          </a:p>
        </p:txBody>
      </p:sp>
      <p:sp>
        <p:nvSpPr>
          <p:cNvPr id="81923" name="Rectangle 7"/>
          <p:cNvSpPr>
            <a:spLocks noGrp="1" noChangeArrowheads="1"/>
          </p:cNvSpPr>
          <p:nvPr>
            <p:ph type="sldNum" sz="quarter" idx="5"/>
          </p:nvPr>
        </p:nvSpPr>
        <p:spPr>
          <a:noFill/>
        </p:spPr>
        <p:txBody>
          <a:bodyPr/>
          <a:lstStyle/>
          <a:p>
            <a:fld id="{799BF127-CD85-45BA-8D49-D6778BA2408C}" type="slidenum">
              <a:rPr lang="en-US" smtClean="0"/>
              <a:pPr/>
              <a:t>14</a:t>
            </a:fld>
            <a:endParaRPr lang="en-US" smtClean="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r>
              <a:rPr lang="en-US" smtClean="0"/>
              <a:t>October 5, 2004</a:t>
            </a:r>
          </a:p>
        </p:txBody>
      </p:sp>
      <p:sp>
        <p:nvSpPr>
          <p:cNvPr id="82947" name="Rectangle 7"/>
          <p:cNvSpPr>
            <a:spLocks noGrp="1" noChangeArrowheads="1"/>
          </p:cNvSpPr>
          <p:nvPr>
            <p:ph type="sldNum" sz="quarter" idx="5"/>
          </p:nvPr>
        </p:nvSpPr>
        <p:spPr>
          <a:noFill/>
        </p:spPr>
        <p:txBody>
          <a:bodyPr/>
          <a:lstStyle/>
          <a:p>
            <a:fld id="{A8BF32E5-7C0E-4CB6-B53E-879C7BFD8C8F}" type="slidenum">
              <a:rPr lang="en-US" smtClean="0"/>
              <a:pPr/>
              <a:t>15</a:t>
            </a:fld>
            <a:endParaRPr lang="en-US" smtClean="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r>
              <a:rPr lang="en-US" smtClean="0"/>
              <a:t>October 5, 2004</a:t>
            </a:r>
          </a:p>
        </p:txBody>
      </p:sp>
      <p:sp>
        <p:nvSpPr>
          <p:cNvPr id="83971" name="Rectangle 7"/>
          <p:cNvSpPr>
            <a:spLocks noGrp="1" noChangeArrowheads="1"/>
          </p:cNvSpPr>
          <p:nvPr>
            <p:ph type="sldNum" sz="quarter" idx="5"/>
          </p:nvPr>
        </p:nvSpPr>
        <p:spPr>
          <a:noFill/>
        </p:spPr>
        <p:txBody>
          <a:bodyPr/>
          <a:lstStyle/>
          <a:p>
            <a:fld id="{F442B8BE-3E72-46BF-9EB9-F12BF34663D4}" type="slidenum">
              <a:rPr lang="en-US" smtClean="0"/>
              <a:pPr/>
              <a:t>16</a:t>
            </a:fld>
            <a:endParaRPr lang="en-US" smtClean="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p:spPr>
        <p:txBody>
          <a:bodyPr/>
          <a:lstStyle/>
          <a:p>
            <a:r>
              <a:rPr lang="en-US" smtClean="0"/>
              <a:t>October 5, 2004</a:t>
            </a:r>
          </a:p>
        </p:txBody>
      </p:sp>
      <p:sp>
        <p:nvSpPr>
          <p:cNvPr id="84995" name="Rectangle 7"/>
          <p:cNvSpPr>
            <a:spLocks noGrp="1" noChangeArrowheads="1"/>
          </p:cNvSpPr>
          <p:nvPr>
            <p:ph type="sldNum" sz="quarter" idx="5"/>
          </p:nvPr>
        </p:nvSpPr>
        <p:spPr>
          <a:noFill/>
        </p:spPr>
        <p:txBody>
          <a:bodyPr/>
          <a:lstStyle/>
          <a:p>
            <a:fld id="{CA9C259C-E3F4-4FBE-B99F-B14D58CF3B1B}" type="slidenum">
              <a:rPr lang="en-US" smtClean="0"/>
              <a:pPr/>
              <a:t>17</a:t>
            </a:fld>
            <a:endParaRPr lang="en-US" smtClean="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r>
              <a:rPr lang="en-US" smtClean="0"/>
              <a:t>October 5, 2004</a:t>
            </a:r>
          </a:p>
        </p:txBody>
      </p:sp>
      <p:sp>
        <p:nvSpPr>
          <p:cNvPr id="86019" name="Rectangle 7"/>
          <p:cNvSpPr>
            <a:spLocks noGrp="1" noChangeArrowheads="1"/>
          </p:cNvSpPr>
          <p:nvPr>
            <p:ph type="sldNum" sz="quarter" idx="5"/>
          </p:nvPr>
        </p:nvSpPr>
        <p:spPr>
          <a:noFill/>
        </p:spPr>
        <p:txBody>
          <a:bodyPr/>
          <a:lstStyle/>
          <a:p>
            <a:fld id="{13F1167B-838A-49AB-A53B-C55FD8D52E59}" type="slidenum">
              <a:rPr lang="en-US" smtClean="0"/>
              <a:pPr/>
              <a:t>18</a:t>
            </a:fld>
            <a:endParaRPr lang="en-US" smtClean="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p:spPr>
        <p:txBody>
          <a:bodyPr/>
          <a:lstStyle/>
          <a:p>
            <a:r>
              <a:rPr lang="en-US" smtClean="0"/>
              <a:t>October 5, 2004</a:t>
            </a:r>
          </a:p>
        </p:txBody>
      </p:sp>
      <p:sp>
        <p:nvSpPr>
          <p:cNvPr id="87043" name="Rectangle 7"/>
          <p:cNvSpPr>
            <a:spLocks noGrp="1" noChangeArrowheads="1"/>
          </p:cNvSpPr>
          <p:nvPr>
            <p:ph type="sldNum" sz="quarter" idx="5"/>
          </p:nvPr>
        </p:nvSpPr>
        <p:spPr>
          <a:noFill/>
        </p:spPr>
        <p:txBody>
          <a:bodyPr/>
          <a:lstStyle/>
          <a:p>
            <a:fld id="{5A342F09-18B9-424E-A483-39643E1C22D0}" type="slidenum">
              <a:rPr lang="en-US" smtClean="0"/>
              <a:pPr/>
              <a:t>19</a:t>
            </a:fld>
            <a:endParaRPr lang="en-US" smtClean="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r>
              <a:rPr lang="en-US" smtClean="0"/>
              <a:t>October 5, 2004</a:t>
            </a:r>
          </a:p>
        </p:txBody>
      </p:sp>
      <p:sp>
        <p:nvSpPr>
          <p:cNvPr id="69635" name="Rectangle 7"/>
          <p:cNvSpPr>
            <a:spLocks noGrp="1" noChangeArrowheads="1"/>
          </p:cNvSpPr>
          <p:nvPr>
            <p:ph type="sldNum" sz="quarter" idx="5"/>
          </p:nvPr>
        </p:nvSpPr>
        <p:spPr>
          <a:noFill/>
        </p:spPr>
        <p:txBody>
          <a:bodyPr/>
          <a:lstStyle/>
          <a:p>
            <a:fld id="{52F789F2-F457-4B0F-A567-35E672FA5EFC}" type="slidenum">
              <a:rPr lang="en-US" smtClean="0"/>
              <a:pPr/>
              <a:t>2</a:t>
            </a:fld>
            <a:endParaRPr lang="en-US"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p>
            <a:r>
              <a:rPr lang="en-US" smtClean="0"/>
              <a:t>October 5, 2004</a:t>
            </a:r>
          </a:p>
        </p:txBody>
      </p:sp>
      <p:sp>
        <p:nvSpPr>
          <p:cNvPr id="88067" name="Rectangle 7"/>
          <p:cNvSpPr>
            <a:spLocks noGrp="1" noChangeArrowheads="1"/>
          </p:cNvSpPr>
          <p:nvPr>
            <p:ph type="sldNum" sz="quarter" idx="5"/>
          </p:nvPr>
        </p:nvSpPr>
        <p:spPr>
          <a:noFill/>
        </p:spPr>
        <p:txBody>
          <a:bodyPr/>
          <a:lstStyle/>
          <a:p>
            <a:fld id="{757AD894-5792-4B30-AC63-0AD8441CE885}" type="slidenum">
              <a:rPr lang="en-US" smtClean="0"/>
              <a:pPr/>
              <a:t>20</a:t>
            </a:fld>
            <a:endParaRPr lang="en-US" smtClean="0"/>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r>
              <a:rPr lang="en-US" smtClean="0"/>
              <a:t>October 5, 2004</a:t>
            </a:r>
          </a:p>
        </p:txBody>
      </p:sp>
      <p:sp>
        <p:nvSpPr>
          <p:cNvPr id="89091" name="Rectangle 7"/>
          <p:cNvSpPr>
            <a:spLocks noGrp="1" noChangeArrowheads="1"/>
          </p:cNvSpPr>
          <p:nvPr>
            <p:ph type="sldNum" sz="quarter" idx="5"/>
          </p:nvPr>
        </p:nvSpPr>
        <p:spPr>
          <a:noFill/>
        </p:spPr>
        <p:txBody>
          <a:bodyPr/>
          <a:lstStyle/>
          <a:p>
            <a:fld id="{1DC6F469-0E5A-469B-BDA9-2696375FA31F}" type="slidenum">
              <a:rPr lang="en-US" smtClean="0"/>
              <a:pPr/>
              <a:t>21</a:t>
            </a:fld>
            <a:endParaRPr lang="en-US" smtClean="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r>
              <a:rPr lang="en-US" smtClean="0"/>
              <a:t>October 5, 2004</a:t>
            </a:r>
          </a:p>
        </p:txBody>
      </p:sp>
      <p:sp>
        <p:nvSpPr>
          <p:cNvPr id="90115" name="Rectangle 7"/>
          <p:cNvSpPr>
            <a:spLocks noGrp="1" noChangeArrowheads="1"/>
          </p:cNvSpPr>
          <p:nvPr>
            <p:ph type="sldNum" sz="quarter" idx="5"/>
          </p:nvPr>
        </p:nvSpPr>
        <p:spPr>
          <a:noFill/>
        </p:spPr>
        <p:txBody>
          <a:bodyPr/>
          <a:lstStyle/>
          <a:p>
            <a:fld id="{3FA471CF-6622-4A95-9659-A97DC775428D}" type="slidenum">
              <a:rPr lang="en-US" smtClean="0"/>
              <a:pPr/>
              <a:t>22</a:t>
            </a:fld>
            <a:endParaRPr lang="en-US" smtClean="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r>
              <a:rPr lang="en-US" smtClean="0"/>
              <a:t>October 5, 2004</a:t>
            </a:r>
          </a:p>
        </p:txBody>
      </p:sp>
      <p:sp>
        <p:nvSpPr>
          <p:cNvPr id="91139" name="Rectangle 7"/>
          <p:cNvSpPr>
            <a:spLocks noGrp="1" noChangeArrowheads="1"/>
          </p:cNvSpPr>
          <p:nvPr>
            <p:ph type="sldNum" sz="quarter" idx="5"/>
          </p:nvPr>
        </p:nvSpPr>
        <p:spPr>
          <a:noFill/>
        </p:spPr>
        <p:txBody>
          <a:bodyPr/>
          <a:lstStyle/>
          <a:p>
            <a:fld id="{02BBC314-3642-4292-BB21-6E57AB19F80A}" type="slidenum">
              <a:rPr lang="en-US" smtClean="0"/>
              <a:pPr/>
              <a:t>23</a:t>
            </a:fld>
            <a:endParaRPr lang="en-US" smtClean="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r>
              <a:rPr lang="en-US" smtClean="0"/>
              <a:t>October 5, 2004</a:t>
            </a:r>
          </a:p>
        </p:txBody>
      </p:sp>
      <p:sp>
        <p:nvSpPr>
          <p:cNvPr id="92163" name="Rectangle 7"/>
          <p:cNvSpPr>
            <a:spLocks noGrp="1" noChangeArrowheads="1"/>
          </p:cNvSpPr>
          <p:nvPr>
            <p:ph type="sldNum" sz="quarter" idx="5"/>
          </p:nvPr>
        </p:nvSpPr>
        <p:spPr>
          <a:noFill/>
        </p:spPr>
        <p:txBody>
          <a:bodyPr/>
          <a:lstStyle/>
          <a:p>
            <a:fld id="{3857F38E-662B-49F7-ACA7-D0159DFE89F6}" type="slidenum">
              <a:rPr lang="en-US" smtClean="0"/>
              <a:pPr/>
              <a:t>24</a:t>
            </a:fld>
            <a:endParaRPr lang="en-US" smtClean="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r>
              <a:rPr lang="en-US" smtClean="0"/>
              <a:t>October 5, 2004</a:t>
            </a:r>
          </a:p>
        </p:txBody>
      </p:sp>
      <p:sp>
        <p:nvSpPr>
          <p:cNvPr id="93187" name="Rectangle 7"/>
          <p:cNvSpPr>
            <a:spLocks noGrp="1" noChangeArrowheads="1"/>
          </p:cNvSpPr>
          <p:nvPr>
            <p:ph type="sldNum" sz="quarter" idx="5"/>
          </p:nvPr>
        </p:nvSpPr>
        <p:spPr>
          <a:noFill/>
        </p:spPr>
        <p:txBody>
          <a:bodyPr/>
          <a:lstStyle/>
          <a:p>
            <a:fld id="{2F6E657B-4445-4229-8988-7D236EA6ECC7}" type="slidenum">
              <a:rPr lang="en-US" smtClean="0"/>
              <a:pPr/>
              <a:t>25</a:t>
            </a:fld>
            <a:endParaRPr lang="en-US" smtClean="0"/>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r>
              <a:rPr lang="en-US" smtClean="0"/>
              <a:t>October 5, 2004</a:t>
            </a:r>
          </a:p>
        </p:txBody>
      </p:sp>
      <p:sp>
        <p:nvSpPr>
          <p:cNvPr id="94211" name="Rectangle 7"/>
          <p:cNvSpPr>
            <a:spLocks noGrp="1" noChangeArrowheads="1"/>
          </p:cNvSpPr>
          <p:nvPr>
            <p:ph type="sldNum" sz="quarter" idx="5"/>
          </p:nvPr>
        </p:nvSpPr>
        <p:spPr>
          <a:noFill/>
        </p:spPr>
        <p:txBody>
          <a:bodyPr/>
          <a:lstStyle/>
          <a:p>
            <a:fld id="{E3F9C1CE-B421-4B06-8DD8-2AA91888CAD8}" type="slidenum">
              <a:rPr lang="en-US" smtClean="0"/>
              <a:pPr/>
              <a:t>26</a:t>
            </a:fld>
            <a:endParaRPr lang="en-US" smtClean="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E498E7D-8929-4681-B4AF-B00FB56E411B}" type="slidenum">
              <a:rPr lang="en-US" smtClean="0"/>
              <a:pPr/>
              <a:t>28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0F815DB-872A-4426-8765-59073643CCF3}" type="slidenum">
              <a:rPr lang="en-US" smtClean="0"/>
              <a:pPr/>
              <a:t>29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9DD7E82-41AD-40AD-8F6D-9B5CD39C0B87}" type="slidenum">
              <a:rPr lang="en-US" smtClean="0"/>
              <a:pPr/>
              <a:t>30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65B7F28-5F9A-481D-A23D-6766F7F4684C}" type="slidenum">
              <a:rPr lang="en-US" smtClean="0"/>
              <a:pPr/>
              <a:t>3</a:t>
            </a:fld>
            <a:endParaRPr lang="en-US" smtClean="0"/>
          </a:p>
        </p:txBody>
      </p:sp>
      <p:sp>
        <p:nvSpPr>
          <p:cNvPr id="70659" name="Rectangle 2"/>
          <p:cNvSpPr>
            <a:spLocks noGrp="1" noRot="1" noChangeAspect="1" noChangeArrowheads="1" noTextEdit="1"/>
          </p:cNvSpPr>
          <p:nvPr>
            <p:ph type="sldImg"/>
          </p:nvPr>
        </p:nvSpPr>
        <p:spPr>
          <a:xfrm>
            <a:off x="1257300" y="719138"/>
            <a:ext cx="4800600" cy="3600450"/>
          </a:xfrm>
          <a:ln/>
        </p:spPr>
      </p:sp>
      <p:sp>
        <p:nvSpPr>
          <p:cNvPr id="70660"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r>
              <a:rPr lang="en-US" smtClean="0"/>
              <a:t>October 5, 2004</a:t>
            </a:r>
          </a:p>
        </p:txBody>
      </p:sp>
      <p:sp>
        <p:nvSpPr>
          <p:cNvPr id="98307" name="Rectangle 7"/>
          <p:cNvSpPr>
            <a:spLocks noGrp="1" noChangeArrowheads="1"/>
          </p:cNvSpPr>
          <p:nvPr>
            <p:ph type="sldNum" sz="quarter" idx="5"/>
          </p:nvPr>
        </p:nvSpPr>
        <p:spPr>
          <a:noFill/>
        </p:spPr>
        <p:txBody>
          <a:bodyPr/>
          <a:lstStyle/>
          <a:p>
            <a:fld id="{76E59189-3DD2-4870-8486-8762E23312C5}" type="slidenum">
              <a:rPr lang="en-US" smtClean="0"/>
              <a:pPr/>
              <a:t>31</a:t>
            </a:fld>
            <a:endParaRPr lang="en-US" smtClean="0"/>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r>
              <a:rPr lang="en-US" smtClean="0"/>
              <a:t>October 5, 2004</a:t>
            </a:r>
          </a:p>
        </p:txBody>
      </p:sp>
      <p:sp>
        <p:nvSpPr>
          <p:cNvPr id="99331" name="Rectangle 7"/>
          <p:cNvSpPr>
            <a:spLocks noGrp="1" noChangeArrowheads="1"/>
          </p:cNvSpPr>
          <p:nvPr>
            <p:ph type="sldNum" sz="quarter" idx="5"/>
          </p:nvPr>
        </p:nvSpPr>
        <p:spPr>
          <a:noFill/>
        </p:spPr>
        <p:txBody>
          <a:bodyPr/>
          <a:lstStyle/>
          <a:p>
            <a:fld id="{58B2E0CC-6490-493E-AAF9-C6DC48BCE5B4}" type="slidenum">
              <a:rPr lang="en-US" smtClean="0"/>
              <a:pPr/>
              <a:t>32</a:t>
            </a:fld>
            <a:endParaRPr lang="en-US" smtClean="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r>
              <a:rPr lang="en-US" smtClean="0"/>
              <a:t>October 5, 2004</a:t>
            </a:r>
          </a:p>
        </p:txBody>
      </p:sp>
      <p:sp>
        <p:nvSpPr>
          <p:cNvPr id="100355" name="Rectangle 7"/>
          <p:cNvSpPr>
            <a:spLocks noGrp="1" noChangeArrowheads="1"/>
          </p:cNvSpPr>
          <p:nvPr>
            <p:ph type="sldNum" sz="quarter" idx="5"/>
          </p:nvPr>
        </p:nvSpPr>
        <p:spPr>
          <a:noFill/>
        </p:spPr>
        <p:txBody>
          <a:bodyPr/>
          <a:lstStyle/>
          <a:p>
            <a:fld id="{FB531545-A6B5-485F-BE18-B0D87AB7837B}" type="slidenum">
              <a:rPr lang="en-US" smtClean="0"/>
              <a:pPr/>
              <a:t>33</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r>
              <a:rPr lang="en-US" smtClean="0"/>
              <a:t>October 5, 2004</a:t>
            </a:r>
          </a:p>
        </p:txBody>
      </p:sp>
      <p:sp>
        <p:nvSpPr>
          <p:cNvPr id="100355" name="Rectangle 7"/>
          <p:cNvSpPr>
            <a:spLocks noGrp="1" noChangeArrowheads="1"/>
          </p:cNvSpPr>
          <p:nvPr>
            <p:ph type="sldNum" sz="quarter" idx="5"/>
          </p:nvPr>
        </p:nvSpPr>
        <p:spPr>
          <a:noFill/>
        </p:spPr>
        <p:txBody>
          <a:bodyPr/>
          <a:lstStyle/>
          <a:p>
            <a:fld id="{FB531545-A6B5-485F-BE18-B0D87AB7837B}" type="slidenum">
              <a:rPr lang="en-US" smtClean="0"/>
              <a:pPr/>
              <a:t>34</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r>
              <a:rPr lang="en-US" smtClean="0"/>
              <a:t>October 5, 2004</a:t>
            </a:r>
          </a:p>
        </p:txBody>
      </p:sp>
      <p:sp>
        <p:nvSpPr>
          <p:cNvPr id="100355" name="Rectangle 7"/>
          <p:cNvSpPr>
            <a:spLocks noGrp="1" noChangeArrowheads="1"/>
          </p:cNvSpPr>
          <p:nvPr>
            <p:ph type="sldNum" sz="quarter" idx="5"/>
          </p:nvPr>
        </p:nvSpPr>
        <p:spPr>
          <a:noFill/>
        </p:spPr>
        <p:txBody>
          <a:bodyPr/>
          <a:lstStyle/>
          <a:p>
            <a:fld id="{FB531545-A6B5-485F-BE18-B0D87AB7837B}" type="slidenum">
              <a:rPr lang="en-US" smtClean="0"/>
              <a:pPr/>
              <a:t>35</a:t>
            </a:fld>
            <a:endParaRPr lang="en-US" smtClean="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r>
              <a:rPr lang="en-US" smtClean="0"/>
              <a:t>October 5, 2004</a:t>
            </a:r>
          </a:p>
        </p:txBody>
      </p:sp>
      <p:sp>
        <p:nvSpPr>
          <p:cNvPr id="101379" name="Rectangle 7"/>
          <p:cNvSpPr>
            <a:spLocks noGrp="1" noChangeArrowheads="1"/>
          </p:cNvSpPr>
          <p:nvPr>
            <p:ph type="sldNum" sz="quarter" idx="5"/>
          </p:nvPr>
        </p:nvSpPr>
        <p:spPr>
          <a:noFill/>
        </p:spPr>
        <p:txBody>
          <a:bodyPr/>
          <a:lstStyle/>
          <a:p>
            <a:fld id="{1DC91ECB-4B63-4F41-A5FD-95BF4B37A06A}" type="slidenum">
              <a:rPr lang="en-US" smtClean="0"/>
              <a:pPr/>
              <a:t>36</a:t>
            </a:fld>
            <a:endParaRPr lang="en-US" smtClean="0"/>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p:spPr>
        <p:txBody>
          <a:bodyPr/>
          <a:lstStyle/>
          <a:p>
            <a:r>
              <a:rPr lang="en-US" smtClean="0"/>
              <a:t>October 5, 2004</a:t>
            </a:r>
          </a:p>
        </p:txBody>
      </p:sp>
      <p:sp>
        <p:nvSpPr>
          <p:cNvPr id="102403" name="Rectangle 7"/>
          <p:cNvSpPr>
            <a:spLocks noGrp="1" noChangeArrowheads="1"/>
          </p:cNvSpPr>
          <p:nvPr>
            <p:ph type="sldNum" sz="quarter" idx="5"/>
          </p:nvPr>
        </p:nvSpPr>
        <p:spPr>
          <a:noFill/>
        </p:spPr>
        <p:txBody>
          <a:bodyPr/>
          <a:lstStyle/>
          <a:p>
            <a:fld id="{68C660A7-6CAB-4DAA-B73F-7D3658B1BEB1}" type="slidenum">
              <a:rPr lang="en-US" smtClean="0"/>
              <a:pPr/>
              <a:t>37</a:t>
            </a:fld>
            <a:endParaRPr lang="en-US" smtClean="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r>
              <a:rPr lang="en-US" smtClean="0"/>
              <a:t>October 5, 2004</a:t>
            </a:r>
          </a:p>
        </p:txBody>
      </p:sp>
      <p:sp>
        <p:nvSpPr>
          <p:cNvPr id="103427" name="Rectangle 7"/>
          <p:cNvSpPr>
            <a:spLocks noGrp="1" noChangeArrowheads="1"/>
          </p:cNvSpPr>
          <p:nvPr>
            <p:ph type="sldNum" sz="quarter" idx="5"/>
          </p:nvPr>
        </p:nvSpPr>
        <p:spPr>
          <a:noFill/>
        </p:spPr>
        <p:txBody>
          <a:bodyPr/>
          <a:lstStyle/>
          <a:p>
            <a:fld id="{D32B56FA-EE08-4C34-9F9D-6D2B062497CC}" type="slidenum">
              <a:rPr lang="en-US" smtClean="0"/>
              <a:pPr/>
              <a:t>38</a:t>
            </a:fld>
            <a:endParaRPr lang="en-US" smtClean="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r>
              <a:rPr lang="en-US" smtClean="0"/>
              <a:t>October 5, 2004</a:t>
            </a:r>
          </a:p>
        </p:txBody>
      </p:sp>
      <p:sp>
        <p:nvSpPr>
          <p:cNvPr id="104451" name="Rectangle 7"/>
          <p:cNvSpPr>
            <a:spLocks noGrp="1" noChangeArrowheads="1"/>
          </p:cNvSpPr>
          <p:nvPr>
            <p:ph type="sldNum" sz="quarter" idx="5"/>
          </p:nvPr>
        </p:nvSpPr>
        <p:spPr>
          <a:noFill/>
        </p:spPr>
        <p:txBody>
          <a:bodyPr/>
          <a:lstStyle/>
          <a:p>
            <a:fld id="{1D693CDB-EE13-44C0-A98A-CE1904572842}" type="slidenum">
              <a:rPr lang="en-US" smtClean="0"/>
              <a:pPr/>
              <a:t>39</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r>
              <a:rPr lang="en-US" smtClean="0"/>
              <a:t>October 5, 2004</a:t>
            </a:r>
          </a:p>
        </p:txBody>
      </p:sp>
      <p:sp>
        <p:nvSpPr>
          <p:cNvPr id="104451" name="Rectangle 7"/>
          <p:cNvSpPr>
            <a:spLocks noGrp="1" noChangeArrowheads="1"/>
          </p:cNvSpPr>
          <p:nvPr>
            <p:ph type="sldNum" sz="quarter" idx="5"/>
          </p:nvPr>
        </p:nvSpPr>
        <p:spPr>
          <a:noFill/>
        </p:spPr>
        <p:txBody>
          <a:bodyPr/>
          <a:lstStyle/>
          <a:p>
            <a:fld id="{1D693CDB-EE13-44C0-A98A-CE1904572842}" type="slidenum">
              <a:rPr lang="en-US" smtClean="0"/>
              <a:pPr/>
              <a:t>40</a:t>
            </a:fld>
            <a:endParaRPr lang="en-US" smtClean="0"/>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extLst>
      <p:ext uri="{BB962C8B-B14F-4D97-AF65-F5344CB8AC3E}">
        <p14:creationId xmlns:p14="http://schemas.microsoft.com/office/powerpoint/2010/main" val="213152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8251A9D-5A6A-4DC1-9E71-34C7EF696126}" type="slidenum">
              <a:rPr lang="en-US" smtClean="0"/>
              <a:pPr/>
              <a:t>4</a:t>
            </a:fld>
            <a:endParaRPr lang="en-US" smtClean="0"/>
          </a:p>
        </p:txBody>
      </p:sp>
      <p:sp>
        <p:nvSpPr>
          <p:cNvPr id="71683" name="Rectangle 2"/>
          <p:cNvSpPr>
            <a:spLocks noGrp="1" noRot="1" noChangeAspect="1" noChangeArrowheads="1" noTextEdit="1"/>
          </p:cNvSpPr>
          <p:nvPr>
            <p:ph type="sldImg"/>
          </p:nvPr>
        </p:nvSpPr>
        <p:spPr>
          <a:xfrm>
            <a:off x="1257300" y="719138"/>
            <a:ext cx="4800600" cy="3600450"/>
          </a:xfrm>
          <a:ln/>
        </p:spPr>
      </p:sp>
      <p:sp>
        <p:nvSpPr>
          <p:cNvPr id="71684"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r>
              <a:rPr lang="en-US" smtClean="0"/>
              <a:t>October 5, 2004</a:t>
            </a:r>
          </a:p>
        </p:txBody>
      </p:sp>
      <p:sp>
        <p:nvSpPr>
          <p:cNvPr id="105475" name="Rectangle 7"/>
          <p:cNvSpPr>
            <a:spLocks noGrp="1" noChangeArrowheads="1"/>
          </p:cNvSpPr>
          <p:nvPr>
            <p:ph type="sldNum" sz="quarter" idx="5"/>
          </p:nvPr>
        </p:nvSpPr>
        <p:spPr>
          <a:noFill/>
        </p:spPr>
        <p:txBody>
          <a:bodyPr/>
          <a:lstStyle/>
          <a:p>
            <a:fld id="{04267E6F-970C-49B6-979F-03F1FCF067D4}" type="slidenum">
              <a:rPr lang="en-US" smtClean="0"/>
              <a:pPr/>
              <a:t>43</a:t>
            </a:fld>
            <a:endParaRPr lang="en-US" smtClean="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r>
              <a:rPr lang="en-US" smtClean="0"/>
              <a:t>October 5, 2004</a:t>
            </a:r>
          </a:p>
        </p:txBody>
      </p:sp>
      <p:sp>
        <p:nvSpPr>
          <p:cNvPr id="106499" name="Rectangle 7"/>
          <p:cNvSpPr>
            <a:spLocks noGrp="1" noChangeArrowheads="1"/>
          </p:cNvSpPr>
          <p:nvPr>
            <p:ph type="sldNum" sz="quarter" idx="5"/>
          </p:nvPr>
        </p:nvSpPr>
        <p:spPr>
          <a:noFill/>
        </p:spPr>
        <p:txBody>
          <a:bodyPr/>
          <a:lstStyle/>
          <a:p>
            <a:fld id="{EA46386E-B788-4CF7-9CA0-2E5409FF9A24}" type="slidenum">
              <a:rPr lang="en-US" smtClean="0"/>
              <a:pPr/>
              <a:t>44</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smtClean="0"/>
              <a:t>October 5, 2004</a:t>
            </a:r>
          </a:p>
        </p:txBody>
      </p:sp>
      <p:sp>
        <p:nvSpPr>
          <p:cNvPr id="107523" name="Rectangle 7"/>
          <p:cNvSpPr>
            <a:spLocks noGrp="1" noChangeArrowheads="1"/>
          </p:cNvSpPr>
          <p:nvPr>
            <p:ph type="sldNum" sz="quarter" idx="5"/>
          </p:nvPr>
        </p:nvSpPr>
        <p:spPr>
          <a:noFill/>
        </p:spPr>
        <p:txBody>
          <a:bodyPr/>
          <a:lstStyle/>
          <a:p>
            <a:fld id="{BC52AC2C-114F-421D-93CB-DAEE31B1052A}" type="slidenum">
              <a:rPr lang="en-US" smtClean="0"/>
              <a:pPr/>
              <a:t>45</a:t>
            </a:fld>
            <a:endParaRPr lang="en-US"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r>
              <a:rPr lang="en-US" smtClean="0"/>
              <a:t>October 5, 2004</a:t>
            </a:r>
          </a:p>
        </p:txBody>
      </p:sp>
      <p:sp>
        <p:nvSpPr>
          <p:cNvPr id="99331" name="Rectangle 7"/>
          <p:cNvSpPr>
            <a:spLocks noGrp="1" noChangeArrowheads="1"/>
          </p:cNvSpPr>
          <p:nvPr>
            <p:ph type="sldNum" sz="quarter" idx="5"/>
          </p:nvPr>
        </p:nvSpPr>
        <p:spPr>
          <a:noFill/>
        </p:spPr>
        <p:txBody>
          <a:bodyPr/>
          <a:lstStyle/>
          <a:p>
            <a:fld id="{58B2E0CC-6490-493E-AAF9-C6DC48BCE5B4}" type="slidenum">
              <a:rPr lang="en-US" smtClean="0"/>
              <a:pPr/>
              <a:t>46</a:t>
            </a:fld>
            <a:endParaRPr lang="en-US" smtClean="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smtClean="0"/>
              <a:t>October 5, 2004</a:t>
            </a:r>
          </a:p>
        </p:txBody>
      </p:sp>
      <p:sp>
        <p:nvSpPr>
          <p:cNvPr id="107523" name="Rectangle 7"/>
          <p:cNvSpPr>
            <a:spLocks noGrp="1" noChangeArrowheads="1"/>
          </p:cNvSpPr>
          <p:nvPr>
            <p:ph type="sldNum" sz="quarter" idx="5"/>
          </p:nvPr>
        </p:nvSpPr>
        <p:spPr>
          <a:noFill/>
        </p:spPr>
        <p:txBody>
          <a:bodyPr/>
          <a:lstStyle/>
          <a:p>
            <a:fld id="{BC52AC2C-114F-421D-93CB-DAEE31B1052A}" type="slidenum">
              <a:rPr lang="en-US" smtClean="0"/>
              <a:pPr/>
              <a:t>47</a:t>
            </a:fld>
            <a:endParaRPr lang="en-US" smtClean="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r>
              <a:rPr lang="en-US" smtClean="0"/>
              <a:t>October 5, 2004</a:t>
            </a:r>
          </a:p>
        </p:txBody>
      </p:sp>
      <p:sp>
        <p:nvSpPr>
          <p:cNvPr id="106499" name="Rectangle 7"/>
          <p:cNvSpPr>
            <a:spLocks noGrp="1" noChangeArrowheads="1"/>
          </p:cNvSpPr>
          <p:nvPr>
            <p:ph type="sldNum" sz="quarter" idx="5"/>
          </p:nvPr>
        </p:nvSpPr>
        <p:spPr>
          <a:noFill/>
        </p:spPr>
        <p:txBody>
          <a:bodyPr/>
          <a:lstStyle/>
          <a:p>
            <a:fld id="{EA46386E-B788-4CF7-9CA0-2E5409FF9A24}" type="slidenum">
              <a:rPr lang="en-US" smtClean="0"/>
              <a:pPr/>
              <a:t>49</a:t>
            </a:fld>
            <a:endParaRPr lang="en-US" smtClean="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r>
              <a:rPr lang="en-US" smtClean="0"/>
              <a:t>October 5, 2004</a:t>
            </a:r>
          </a:p>
        </p:txBody>
      </p:sp>
      <p:sp>
        <p:nvSpPr>
          <p:cNvPr id="105475" name="Rectangle 7"/>
          <p:cNvSpPr>
            <a:spLocks noGrp="1" noChangeArrowheads="1"/>
          </p:cNvSpPr>
          <p:nvPr>
            <p:ph type="sldNum" sz="quarter" idx="5"/>
          </p:nvPr>
        </p:nvSpPr>
        <p:spPr>
          <a:noFill/>
        </p:spPr>
        <p:txBody>
          <a:bodyPr/>
          <a:lstStyle/>
          <a:p>
            <a:fld id="{04267E6F-970C-49B6-979F-03F1FCF067D4}" type="slidenum">
              <a:rPr lang="en-US" smtClean="0"/>
              <a:pPr/>
              <a:t>54</a:t>
            </a:fld>
            <a:endParaRPr lang="en-US" smtClean="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r>
              <a:rPr lang="en-US" smtClean="0"/>
              <a:t>October 5, 2004</a:t>
            </a:r>
          </a:p>
        </p:txBody>
      </p:sp>
      <p:sp>
        <p:nvSpPr>
          <p:cNvPr id="108547" name="Rectangle 7"/>
          <p:cNvSpPr>
            <a:spLocks noGrp="1" noChangeArrowheads="1"/>
          </p:cNvSpPr>
          <p:nvPr>
            <p:ph type="sldNum" sz="quarter" idx="5"/>
          </p:nvPr>
        </p:nvSpPr>
        <p:spPr>
          <a:noFill/>
        </p:spPr>
        <p:txBody>
          <a:bodyPr/>
          <a:lstStyle/>
          <a:p>
            <a:fld id="{54293B2B-1DD0-4AEA-9B6E-DD54DECA6C82}" type="slidenum">
              <a:rPr lang="en-US" smtClean="0"/>
              <a:pPr/>
              <a:t>55</a:t>
            </a:fld>
            <a:endParaRPr lang="en-US" smtClean="0"/>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p>
            <a:r>
              <a:rPr lang="en-US" smtClean="0"/>
              <a:t>October 5, 2004</a:t>
            </a:r>
          </a:p>
        </p:txBody>
      </p:sp>
      <p:sp>
        <p:nvSpPr>
          <p:cNvPr id="109571" name="Rectangle 7"/>
          <p:cNvSpPr>
            <a:spLocks noGrp="1" noChangeArrowheads="1"/>
          </p:cNvSpPr>
          <p:nvPr>
            <p:ph type="sldNum" sz="quarter" idx="5"/>
          </p:nvPr>
        </p:nvSpPr>
        <p:spPr>
          <a:noFill/>
        </p:spPr>
        <p:txBody>
          <a:bodyPr/>
          <a:lstStyle/>
          <a:p>
            <a:fld id="{CBCABF1C-28D8-425C-BD87-CF7EA5861932}" type="slidenum">
              <a:rPr lang="en-US" smtClean="0"/>
              <a:pPr/>
              <a:t>56</a:t>
            </a:fld>
            <a:endParaRPr lang="en-US" smtClean="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r>
              <a:rPr lang="en-US" smtClean="0"/>
              <a:t>October 5, 2004</a:t>
            </a:r>
          </a:p>
        </p:txBody>
      </p:sp>
      <p:sp>
        <p:nvSpPr>
          <p:cNvPr id="110595" name="Rectangle 7"/>
          <p:cNvSpPr>
            <a:spLocks noGrp="1" noChangeArrowheads="1"/>
          </p:cNvSpPr>
          <p:nvPr>
            <p:ph type="sldNum" sz="quarter" idx="5"/>
          </p:nvPr>
        </p:nvSpPr>
        <p:spPr>
          <a:noFill/>
        </p:spPr>
        <p:txBody>
          <a:bodyPr/>
          <a:lstStyle/>
          <a:p>
            <a:fld id="{CDA8A40D-BCB9-4256-9831-2CA72C864A54}" type="slidenum">
              <a:rPr lang="en-US" smtClean="0"/>
              <a:pPr/>
              <a:t>57</a:t>
            </a:fld>
            <a:endParaRPr lang="en-US" smtClean="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B12B315-E839-4C46-B100-DB0CEDD570A7}" type="slidenum">
              <a:rPr lang="en-US" smtClean="0"/>
              <a:pPr/>
              <a:t>5</a:t>
            </a:fld>
            <a:endParaRPr lang="en-US" smtClean="0"/>
          </a:p>
        </p:txBody>
      </p:sp>
      <p:sp>
        <p:nvSpPr>
          <p:cNvPr id="72707" name="Rectangle 2"/>
          <p:cNvSpPr>
            <a:spLocks noGrp="1" noRot="1" noChangeAspect="1" noChangeArrowheads="1" noTextEdit="1"/>
          </p:cNvSpPr>
          <p:nvPr>
            <p:ph type="sldImg"/>
          </p:nvPr>
        </p:nvSpPr>
        <p:spPr>
          <a:xfrm>
            <a:off x="1257300" y="719138"/>
            <a:ext cx="4800600" cy="3600450"/>
          </a:xfrm>
          <a:ln/>
        </p:spPr>
      </p:sp>
      <p:sp>
        <p:nvSpPr>
          <p:cNvPr id="72708" name="Rectangle 3"/>
          <p:cNvSpPr>
            <a:spLocks noGrp="1" noChangeArrowheads="1"/>
          </p:cNvSpPr>
          <p:nvPr>
            <p:ph type="body" idx="1"/>
          </p:nvPr>
        </p:nvSpPr>
        <p:spPr>
          <a:xfrm>
            <a:off x="731520" y="4560570"/>
            <a:ext cx="5852160" cy="4322207"/>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r>
              <a:rPr lang="en-US" smtClean="0"/>
              <a:t>October 5, 2004</a:t>
            </a:r>
          </a:p>
        </p:txBody>
      </p:sp>
      <p:sp>
        <p:nvSpPr>
          <p:cNvPr id="111619" name="Rectangle 7"/>
          <p:cNvSpPr>
            <a:spLocks noGrp="1" noChangeArrowheads="1"/>
          </p:cNvSpPr>
          <p:nvPr>
            <p:ph type="sldNum" sz="quarter" idx="5"/>
          </p:nvPr>
        </p:nvSpPr>
        <p:spPr>
          <a:noFill/>
        </p:spPr>
        <p:txBody>
          <a:bodyPr/>
          <a:lstStyle/>
          <a:p>
            <a:fld id="{EEFEBA53-4FE3-4AEA-B721-3DF060E51AFE}" type="slidenum">
              <a:rPr lang="en-US" smtClean="0"/>
              <a:pPr/>
              <a:t>58</a:t>
            </a:fld>
            <a:endParaRPr lang="en-US" smtClean="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r>
              <a:rPr lang="en-US" smtClean="0"/>
              <a:t>October 5, 2004</a:t>
            </a:r>
          </a:p>
        </p:txBody>
      </p:sp>
      <p:sp>
        <p:nvSpPr>
          <p:cNvPr id="112643" name="Rectangle 7"/>
          <p:cNvSpPr>
            <a:spLocks noGrp="1" noChangeArrowheads="1"/>
          </p:cNvSpPr>
          <p:nvPr>
            <p:ph type="sldNum" sz="quarter" idx="5"/>
          </p:nvPr>
        </p:nvSpPr>
        <p:spPr>
          <a:noFill/>
        </p:spPr>
        <p:txBody>
          <a:bodyPr/>
          <a:lstStyle/>
          <a:p>
            <a:fld id="{C3998B89-B2C8-4B48-80F5-8380F8BE8D66}" type="slidenum">
              <a:rPr lang="en-US" smtClean="0"/>
              <a:pPr/>
              <a:t>61</a:t>
            </a:fld>
            <a:endParaRPr lang="en-US" smtClean="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r>
              <a:rPr lang="en-US" smtClean="0"/>
              <a:t>October 5, 2004</a:t>
            </a:r>
          </a:p>
        </p:txBody>
      </p:sp>
      <p:sp>
        <p:nvSpPr>
          <p:cNvPr id="113667" name="Rectangle 7"/>
          <p:cNvSpPr>
            <a:spLocks noGrp="1" noChangeArrowheads="1"/>
          </p:cNvSpPr>
          <p:nvPr>
            <p:ph type="sldNum" sz="quarter" idx="5"/>
          </p:nvPr>
        </p:nvSpPr>
        <p:spPr>
          <a:noFill/>
        </p:spPr>
        <p:txBody>
          <a:bodyPr/>
          <a:lstStyle/>
          <a:p>
            <a:fld id="{87BDF482-AB39-46E2-8C6A-F0C3B8C182BA}" type="slidenum">
              <a:rPr lang="en-US" smtClean="0"/>
              <a:pPr/>
              <a:t>62</a:t>
            </a:fld>
            <a:endParaRPr lang="en-US"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p:spPr>
        <p:txBody>
          <a:bodyPr/>
          <a:lstStyle/>
          <a:p>
            <a:r>
              <a:rPr lang="en-US" smtClean="0"/>
              <a:t>October 5, 2004</a:t>
            </a:r>
          </a:p>
        </p:txBody>
      </p:sp>
      <p:sp>
        <p:nvSpPr>
          <p:cNvPr id="114691" name="Rectangle 7"/>
          <p:cNvSpPr>
            <a:spLocks noGrp="1" noChangeArrowheads="1"/>
          </p:cNvSpPr>
          <p:nvPr>
            <p:ph type="sldNum" sz="quarter" idx="5"/>
          </p:nvPr>
        </p:nvSpPr>
        <p:spPr>
          <a:noFill/>
        </p:spPr>
        <p:txBody>
          <a:bodyPr/>
          <a:lstStyle/>
          <a:p>
            <a:fld id="{2503C76C-300E-422C-A2FB-8BD2D056C7B6}" type="slidenum">
              <a:rPr lang="en-US" smtClean="0"/>
              <a:pPr/>
              <a:t>63</a:t>
            </a:fld>
            <a:endParaRPr lang="en-US"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Date Placeholder 3"/>
          <p:cNvSpPr>
            <a:spLocks noGrp="1"/>
          </p:cNvSpPr>
          <p:nvPr>
            <p:ph type="dt" sz="quarter" idx="1"/>
          </p:nvPr>
        </p:nvSpPr>
        <p:spPr>
          <a:noFill/>
        </p:spPr>
        <p:txBody>
          <a:bodyPr/>
          <a:lstStyle/>
          <a:p>
            <a:r>
              <a:rPr lang="en-US" smtClean="0"/>
              <a:t>October 5, 2004</a:t>
            </a:r>
          </a:p>
        </p:txBody>
      </p:sp>
      <p:sp>
        <p:nvSpPr>
          <p:cNvPr id="115717" name="Slide Number Placeholder 4"/>
          <p:cNvSpPr>
            <a:spLocks noGrp="1"/>
          </p:cNvSpPr>
          <p:nvPr>
            <p:ph type="sldNum" sz="quarter" idx="5"/>
          </p:nvPr>
        </p:nvSpPr>
        <p:spPr>
          <a:noFill/>
        </p:spPr>
        <p:txBody>
          <a:bodyPr/>
          <a:lstStyle/>
          <a:p>
            <a:fld id="{88F1635C-EAE9-4118-B724-D811DBA2E7AE}" type="slidenum">
              <a:rPr lang="en-US" smtClean="0"/>
              <a:pPr/>
              <a:t>64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Date Placeholder 3"/>
          <p:cNvSpPr>
            <a:spLocks noGrp="1"/>
          </p:cNvSpPr>
          <p:nvPr>
            <p:ph type="dt" sz="quarter" idx="1"/>
          </p:nvPr>
        </p:nvSpPr>
        <p:spPr>
          <a:noFill/>
        </p:spPr>
        <p:txBody>
          <a:bodyPr/>
          <a:lstStyle/>
          <a:p>
            <a:r>
              <a:rPr lang="en-US" smtClean="0"/>
              <a:t>October 5, 2004</a:t>
            </a:r>
          </a:p>
        </p:txBody>
      </p:sp>
      <p:sp>
        <p:nvSpPr>
          <p:cNvPr id="115717" name="Slide Number Placeholder 4"/>
          <p:cNvSpPr>
            <a:spLocks noGrp="1"/>
          </p:cNvSpPr>
          <p:nvPr>
            <p:ph type="sldNum" sz="quarter" idx="5"/>
          </p:nvPr>
        </p:nvSpPr>
        <p:spPr>
          <a:noFill/>
        </p:spPr>
        <p:txBody>
          <a:bodyPr/>
          <a:lstStyle/>
          <a:p>
            <a:fld id="{88F1635C-EAE9-4118-B724-D811DBA2E7AE}" type="slidenum">
              <a:rPr lang="en-US" smtClean="0"/>
              <a:pPr/>
              <a:t>65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Date Placeholder 3"/>
          <p:cNvSpPr>
            <a:spLocks noGrp="1"/>
          </p:cNvSpPr>
          <p:nvPr>
            <p:ph type="dt" sz="quarter" idx="1"/>
          </p:nvPr>
        </p:nvSpPr>
        <p:spPr>
          <a:noFill/>
        </p:spPr>
        <p:txBody>
          <a:bodyPr/>
          <a:lstStyle/>
          <a:p>
            <a:r>
              <a:rPr lang="en-US" smtClean="0"/>
              <a:t>October 5, 2004</a:t>
            </a:r>
          </a:p>
        </p:txBody>
      </p:sp>
      <p:sp>
        <p:nvSpPr>
          <p:cNvPr id="116741" name="Slide Number Placeholder 4"/>
          <p:cNvSpPr>
            <a:spLocks noGrp="1"/>
          </p:cNvSpPr>
          <p:nvPr>
            <p:ph type="sldNum" sz="quarter" idx="5"/>
          </p:nvPr>
        </p:nvSpPr>
        <p:spPr>
          <a:noFill/>
        </p:spPr>
        <p:txBody>
          <a:bodyPr/>
          <a:lstStyle/>
          <a:p>
            <a:fld id="{6E4FCC99-0246-443D-A4B3-3D841FBF256A}" type="slidenum">
              <a:rPr lang="en-US" smtClean="0"/>
              <a:pPr/>
              <a:t>66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Date Placeholder 3"/>
          <p:cNvSpPr>
            <a:spLocks noGrp="1"/>
          </p:cNvSpPr>
          <p:nvPr>
            <p:ph type="dt" sz="quarter" idx="1"/>
          </p:nvPr>
        </p:nvSpPr>
        <p:spPr>
          <a:noFill/>
        </p:spPr>
        <p:txBody>
          <a:bodyPr/>
          <a:lstStyle/>
          <a:p>
            <a:r>
              <a:rPr lang="en-US" smtClean="0"/>
              <a:t>October 5, 2004</a:t>
            </a:r>
          </a:p>
        </p:txBody>
      </p:sp>
      <p:sp>
        <p:nvSpPr>
          <p:cNvPr id="116741" name="Slide Number Placeholder 4"/>
          <p:cNvSpPr>
            <a:spLocks noGrp="1"/>
          </p:cNvSpPr>
          <p:nvPr>
            <p:ph type="sldNum" sz="quarter" idx="5"/>
          </p:nvPr>
        </p:nvSpPr>
        <p:spPr>
          <a:noFill/>
        </p:spPr>
        <p:txBody>
          <a:bodyPr/>
          <a:lstStyle/>
          <a:p>
            <a:fld id="{6E4FCC99-0246-443D-A4B3-3D841FBF256A}" type="slidenum">
              <a:rPr lang="en-US" smtClean="0"/>
              <a:pPr/>
              <a:t>67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Date Placeholder 3"/>
          <p:cNvSpPr>
            <a:spLocks noGrp="1"/>
          </p:cNvSpPr>
          <p:nvPr>
            <p:ph type="dt" sz="quarter" idx="1"/>
          </p:nvPr>
        </p:nvSpPr>
        <p:spPr>
          <a:noFill/>
        </p:spPr>
        <p:txBody>
          <a:bodyPr/>
          <a:lstStyle/>
          <a:p>
            <a:r>
              <a:rPr lang="en-US" smtClean="0"/>
              <a:t>October 5, 2004</a:t>
            </a:r>
          </a:p>
        </p:txBody>
      </p:sp>
      <p:sp>
        <p:nvSpPr>
          <p:cNvPr id="116741" name="Slide Number Placeholder 4"/>
          <p:cNvSpPr>
            <a:spLocks noGrp="1"/>
          </p:cNvSpPr>
          <p:nvPr>
            <p:ph type="sldNum" sz="quarter" idx="5"/>
          </p:nvPr>
        </p:nvSpPr>
        <p:spPr>
          <a:noFill/>
        </p:spPr>
        <p:txBody>
          <a:bodyPr/>
          <a:lstStyle/>
          <a:p>
            <a:fld id="{6E4FCC99-0246-443D-A4B3-3D841FBF256A}" type="slidenum">
              <a:rPr lang="en-US" smtClean="0"/>
              <a:pPr/>
              <a:t>68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42B3C209-C6B6-4A76-AF13-70B9AE1FE942}" type="slidenum">
              <a:rPr lang="en-US" smtClean="0"/>
              <a:pPr/>
              <a:t>69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4AECDB1-A73C-4883-8F60-747A6E60C1BB}" type="slidenum">
              <a:rPr lang="en-US" smtClean="0"/>
              <a:pPr/>
              <a:t>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68C19F21-A2B9-4475-9B04-DDA25838EEAC}" type="slidenum">
              <a:rPr lang="en-US" smtClean="0"/>
              <a:pPr/>
              <a:t>70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2C1F819A-0319-46F1-8F03-99465E546BD8}" type="slidenum">
              <a:rPr lang="en-US" smtClean="0"/>
              <a:pPr/>
              <a:t>71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7EBA8F25-CE9A-4EA7-AC6F-066F45206BF4}" type="slidenum">
              <a:rPr lang="en-US" smtClean="0"/>
              <a:pPr/>
              <a:t>72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008FF9E9-9633-47FD-9517-E69051497B51}" type="slidenum">
              <a:rPr lang="en-US" smtClean="0"/>
              <a:pPr/>
              <a:t>73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9C3DDB26-285D-4A6F-9A2C-45BE511F2466}" type="slidenum">
              <a:rPr lang="en-US" smtClean="0"/>
              <a:pPr/>
              <a:t>74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A53F20C2-2931-4775-A25A-2539C6EF07F8}" type="slidenum">
              <a:rPr lang="en-US" smtClean="0"/>
              <a:pPr/>
              <a:t>75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B3BDE6B6-FD19-40A2-8BF3-6C978D70B44F}" type="slidenum">
              <a:rPr lang="en-US" smtClean="0"/>
              <a:pPr/>
              <a:t>76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BFED27EA-3473-4DEF-956A-FA8E8FD849AD}" type="slidenum">
              <a:rPr lang="en-US" smtClean="0"/>
              <a:pPr/>
              <a:t>77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F07BD227-F284-471A-A53B-D1977719BB65}" type="slidenum">
              <a:rPr lang="en-US" smtClean="0"/>
              <a:pPr/>
              <a:t>78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564477C-A626-47C2-9C5D-6A96F7E82CDA}" type="slidenum">
              <a:rPr lang="en-US" smtClean="0"/>
              <a:pPr/>
              <a:t>79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2E1A0DF-2A02-42BF-A2CE-A52E89100732}" type="slidenum">
              <a:rPr lang="en-US" smtClean="0"/>
              <a:pPr/>
              <a:t>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A9ECAAB6-1148-41BF-BA3A-B59688A8C92B}" type="slidenum">
              <a:rPr lang="en-US" smtClean="0"/>
              <a:pPr/>
              <a:t>80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r>
              <a:rPr lang="en-US" smtClean="0"/>
              <a:t>October 5, 2004</a:t>
            </a:r>
          </a:p>
        </p:txBody>
      </p:sp>
      <p:sp>
        <p:nvSpPr>
          <p:cNvPr id="75779" name="Rectangle 7"/>
          <p:cNvSpPr>
            <a:spLocks noGrp="1" noChangeArrowheads="1"/>
          </p:cNvSpPr>
          <p:nvPr>
            <p:ph type="sldNum" sz="quarter" idx="5"/>
          </p:nvPr>
        </p:nvSpPr>
        <p:spPr>
          <a:noFill/>
        </p:spPr>
        <p:txBody>
          <a:bodyPr/>
          <a:lstStyle/>
          <a:p>
            <a:fld id="{0C5A997D-F738-49C9-9739-6CC0180DE8BD}" type="slidenum">
              <a:rPr lang="en-US" smtClean="0"/>
              <a:pPr/>
              <a:t>8</a:t>
            </a:fld>
            <a:endParaRPr 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r>
              <a:rPr lang="en-US" smtClean="0"/>
              <a:t>October 5, 2004</a:t>
            </a:r>
          </a:p>
        </p:txBody>
      </p:sp>
      <p:sp>
        <p:nvSpPr>
          <p:cNvPr id="76803" name="Rectangle 7"/>
          <p:cNvSpPr>
            <a:spLocks noGrp="1" noChangeArrowheads="1"/>
          </p:cNvSpPr>
          <p:nvPr>
            <p:ph type="sldNum" sz="quarter" idx="5"/>
          </p:nvPr>
        </p:nvSpPr>
        <p:spPr>
          <a:noFill/>
        </p:spPr>
        <p:txBody>
          <a:bodyPr/>
          <a:lstStyle/>
          <a:p>
            <a:fld id="{B8E61FD4-2F05-4CD6-9B8E-F944BE5FA460}" type="slidenum">
              <a:rPr lang="en-US" smtClean="0"/>
              <a:pPr/>
              <a:t>9</a:t>
            </a:fld>
            <a:endParaRPr lang="en-US" smtClean="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8BCDB-76CD-4200-921E-CB523A6973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D7924-AF69-423C-A0CF-03F6B4A5D6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056D3-DF37-4206-913D-45F9D32BC3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50082-96AE-49B9-93CD-2088F6C155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9A2F2-5242-463B-9841-BF9228B9E2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477B2-FD76-45F8-8C72-AFAE53CAC0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C6A4CC-6C86-4039-9373-E3AC53B5F6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14484C-1A7C-451E-B854-33F8E7C3F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F2ABCF-31EF-47FF-848E-EEBCFDA4F1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AC6228-A547-4FD1-A6FA-2CC2F9569E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6F45C-3C94-4A19-818D-8ED142EA1A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F843EB7-FCF9-4286-8418-B05AC5A349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charset="0"/>
        </a:defRPr>
      </a:lvl2pPr>
      <a:lvl3pPr algn="ctr" rtl="0" eaLnBrk="0" fontAlgn="base" hangingPunct="0">
        <a:spcBef>
          <a:spcPct val="0"/>
        </a:spcBef>
        <a:spcAft>
          <a:spcPct val="0"/>
        </a:spcAft>
        <a:defRPr sz="3600">
          <a:solidFill>
            <a:srgbClr val="FFFF00"/>
          </a:solidFill>
          <a:latin typeface="Arial" charset="0"/>
        </a:defRPr>
      </a:lvl3pPr>
      <a:lvl4pPr algn="ctr" rtl="0" eaLnBrk="0" fontAlgn="base" hangingPunct="0">
        <a:spcBef>
          <a:spcPct val="0"/>
        </a:spcBef>
        <a:spcAft>
          <a:spcPct val="0"/>
        </a:spcAft>
        <a:defRPr sz="3600">
          <a:solidFill>
            <a:srgbClr val="FFFF00"/>
          </a:solidFill>
          <a:latin typeface="Arial" charset="0"/>
        </a:defRPr>
      </a:lvl4pPr>
      <a:lvl5pPr algn="ctr" rtl="0" eaLnBrk="0" fontAlgn="base" hangingPunct="0">
        <a:spcBef>
          <a:spcPct val="0"/>
        </a:spcBef>
        <a:spcAft>
          <a:spcPct val="0"/>
        </a:spcAft>
        <a:defRPr sz="3600">
          <a:solidFill>
            <a:srgbClr val="FFFF00"/>
          </a:solidFill>
          <a:latin typeface="Arial" charset="0"/>
        </a:defRPr>
      </a:lvl5pPr>
      <a:lvl6pPr marL="457200" algn="ctr" rtl="0" fontAlgn="base">
        <a:spcBef>
          <a:spcPct val="0"/>
        </a:spcBef>
        <a:spcAft>
          <a:spcPct val="0"/>
        </a:spcAft>
        <a:defRPr sz="3600">
          <a:solidFill>
            <a:srgbClr val="FFFF00"/>
          </a:solidFill>
          <a:latin typeface="Arial" charset="0"/>
        </a:defRPr>
      </a:lvl6pPr>
      <a:lvl7pPr marL="914400" algn="ctr" rtl="0" fontAlgn="base">
        <a:spcBef>
          <a:spcPct val="0"/>
        </a:spcBef>
        <a:spcAft>
          <a:spcPct val="0"/>
        </a:spcAft>
        <a:defRPr sz="3600">
          <a:solidFill>
            <a:srgbClr val="FFFF00"/>
          </a:solidFill>
          <a:latin typeface="Arial" charset="0"/>
        </a:defRPr>
      </a:lvl7pPr>
      <a:lvl8pPr marL="1371600" algn="ctr" rtl="0" fontAlgn="base">
        <a:spcBef>
          <a:spcPct val="0"/>
        </a:spcBef>
        <a:spcAft>
          <a:spcPct val="0"/>
        </a:spcAft>
        <a:defRPr sz="3600">
          <a:solidFill>
            <a:srgbClr val="FFFF00"/>
          </a:solidFill>
          <a:latin typeface="Arial" charset="0"/>
        </a:defRPr>
      </a:lvl8pPr>
      <a:lvl9pPr marL="1828800" algn="ctr" rtl="0" fontAlgn="base">
        <a:spcBef>
          <a:spcPct val="0"/>
        </a:spcBef>
        <a:spcAft>
          <a:spcPct val="0"/>
        </a:spcAft>
        <a:defRPr sz="36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oecd.org/tad/agricultural-policies/producerandconsumersupportestimatesdatabase.ht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thelocal.ch/20130920/swiss-farmers-milk-worlds-highest-subsidies" TargetMode="External"/><Relationship Id="rId4" Type="http://schemas.openxmlformats.org/officeDocument/2006/relationships/image" Target="../media/image10.emf"/></Relationships>
</file>

<file path=ppt/slides/_rels/slide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3" Type="http://schemas.openxmlformats.org/officeDocument/2006/relationships/hyperlink" Target="http://www.oecd.org/dataoecd/23/7/44924550.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67.xml.rels><?xml version="1.0" encoding="UTF-8" standalone="yes"?>
<Relationships xmlns="http://schemas.openxmlformats.org/package/2006/relationships"><Relationship Id="rId3" Type="http://schemas.openxmlformats.org/officeDocument/2006/relationships/hyperlink" Target="http://www.oecd.org/dataoecd/23/7/44924550.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3" Type="http://schemas.openxmlformats.org/officeDocument/2006/relationships/hyperlink" Target="http://www.oecd.org/dataoecd/23/7/44924550.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7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7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7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7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7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0"/>
            <a:ext cx="9144000" cy="1981200"/>
          </a:xfrm>
        </p:spPr>
        <p:txBody>
          <a:bodyPr/>
          <a:lstStyle/>
          <a:p>
            <a:pPr algn="l" eaLnBrk="1" hangingPunct="1"/>
            <a:r>
              <a:rPr lang="en-US" dirty="0" smtClean="0"/>
              <a:t>AGEC 640 – Ag Development &amp; Policy</a:t>
            </a:r>
            <a:br>
              <a:rPr lang="en-US" dirty="0" smtClean="0"/>
            </a:br>
            <a:r>
              <a:rPr lang="en-US" dirty="0" smtClean="0"/>
              <a:t>Measuring Policies </a:t>
            </a:r>
            <a:r>
              <a:rPr lang="en-US" sz="1800" dirty="0" smtClean="0"/>
              <a:t/>
            </a:r>
            <a:br>
              <a:rPr lang="en-US" sz="1800" dirty="0" smtClean="0"/>
            </a:br>
            <a:r>
              <a:rPr lang="en-US" dirty="0" smtClean="0"/>
              <a:t>Sept 25 – Oct 4, 2018</a:t>
            </a:r>
          </a:p>
        </p:txBody>
      </p:sp>
      <p:sp>
        <p:nvSpPr>
          <p:cNvPr id="4099" name="Rectangle 3"/>
          <p:cNvSpPr>
            <a:spLocks noChangeArrowheads="1"/>
          </p:cNvSpPr>
          <p:nvPr/>
        </p:nvSpPr>
        <p:spPr bwMode="auto">
          <a:xfrm>
            <a:off x="152400" y="2606675"/>
            <a:ext cx="8915400" cy="3565525"/>
          </a:xfrm>
          <a:prstGeom prst="rect">
            <a:avLst/>
          </a:prstGeom>
          <a:noFill/>
          <a:ln w="9525">
            <a:noFill/>
            <a:miter lim="800000"/>
            <a:headEnd/>
            <a:tailEnd/>
          </a:ln>
        </p:spPr>
        <p:txBody>
          <a:bodyPr/>
          <a:lstStyle/>
          <a:p>
            <a:pPr marL="342900" indent="-342900">
              <a:spcBef>
                <a:spcPts val="0"/>
              </a:spcBef>
              <a:tabLst>
                <a:tab pos="1033463" algn="l"/>
              </a:tabLst>
            </a:pPr>
            <a:r>
              <a:rPr lang="en-US" sz="2400" dirty="0" smtClean="0"/>
              <a:t>Today (slides 1-26):  </a:t>
            </a:r>
            <a:br>
              <a:rPr lang="en-US" sz="2400" dirty="0" smtClean="0"/>
            </a:br>
            <a:r>
              <a:rPr lang="en-US" sz="2400" i="1" dirty="0" smtClean="0"/>
              <a:t>the </a:t>
            </a:r>
            <a:r>
              <a:rPr lang="en-US" sz="2400" i="1" dirty="0"/>
              <a:t>free trade benchmark--why compare to world prices</a:t>
            </a:r>
            <a:r>
              <a:rPr lang="en-US" sz="2400" i="1" dirty="0" smtClean="0"/>
              <a:t>?</a:t>
            </a:r>
            <a:endParaRPr lang="en-US" sz="2400" i="1" dirty="0"/>
          </a:p>
          <a:p>
            <a:pPr marL="342900" indent="-342900">
              <a:spcBef>
                <a:spcPts val="0"/>
              </a:spcBef>
              <a:tabLst>
                <a:tab pos="1033463" algn="l"/>
              </a:tabLst>
            </a:pPr>
            <a:r>
              <a:rPr lang="en-US" sz="2400" dirty="0"/>
              <a:t>	</a:t>
            </a:r>
          </a:p>
          <a:p>
            <a:pPr marL="342900" indent="-342900">
              <a:spcBef>
                <a:spcPts val="0"/>
              </a:spcBef>
              <a:tabLst>
                <a:tab pos="1033463" algn="l"/>
              </a:tabLst>
            </a:pPr>
            <a:r>
              <a:rPr lang="en-US" sz="2400" dirty="0" smtClean="0"/>
              <a:t>Thursday (slides 27-40): </a:t>
            </a:r>
            <a:br>
              <a:rPr lang="en-US" sz="2400" dirty="0" smtClean="0"/>
            </a:br>
            <a:r>
              <a:rPr lang="en-US" sz="2400" i="1" dirty="0" smtClean="0"/>
              <a:t>how </a:t>
            </a:r>
            <a:r>
              <a:rPr lang="en-US" sz="2400" i="1" dirty="0"/>
              <a:t>far are policies from free trade</a:t>
            </a:r>
            <a:r>
              <a:rPr lang="en-US" sz="2400" i="1" dirty="0" smtClean="0"/>
              <a:t>? How to measure?</a:t>
            </a:r>
            <a:endParaRPr lang="en-US" sz="2400" i="1" dirty="0"/>
          </a:p>
          <a:p>
            <a:pPr marL="342900" indent="-342900">
              <a:spcBef>
                <a:spcPts val="0"/>
              </a:spcBef>
              <a:tabLst>
                <a:tab pos="1033463" algn="l"/>
              </a:tabLst>
            </a:pPr>
            <a:r>
              <a:rPr lang="en-US" sz="2400" dirty="0"/>
              <a:t>	… use protection formulas to compare interventions</a:t>
            </a:r>
          </a:p>
          <a:p>
            <a:pPr marL="342900" indent="-342900">
              <a:spcBef>
                <a:spcPts val="0"/>
              </a:spcBef>
              <a:tabLst>
                <a:tab pos="1033463" algn="l"/>
              </a:tabLst>
            </a:pPr>
            <a:endParaRPr lang="en-US" sz="2400" dirty="0"/>
          </a:p>
          <a:p>
            <a:pPr marL="342900" indent="-342900">
              <a:spcBef>
                <a:spcPts val="0"/>
              </a:spcBef>
              <a:tabLst>
                <a:tab pos="1033463" algn="l"/>
              </a:tabLst>
            </a:pPr>
            <a:r>
              <a:rPr lang="en-US" sz="2400" dirty="0" smtClean="0"/>
              <a:t>Then: return to finish up these slides (41-80). </a:t>
            </a:r>
            <a:br>
              <a:rPr lang="en-US" sz="2400" dirty="0" smtClean="0"/>
            </a:br>
            <a:r>
              <a:rPr lang="en-US" sz="2400" dirty="0" smtClean="0"/>
              <a:t>(4 lectures from this </a:t>
            </a:r>
            <a:r>
              <a:rPr lang="en-US" sz="2400" dirty="0" err="1" smtClean="0"/>
              <a:t>ppt</a:t>
            </a:r>
            <a:r>
              <a:rPr lang="en-US" sz="2400" dirty="0" smtClean="0"/>
              <a:t> in total)</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9372600" cy="1143000"/>
          </a:xfrm>
        </p:spPr>
        <p:txBody>
          <a:bodyPr/>
          <a:lstStyle/>
          <a:p>
            <a:pPr eaLnBrk="1" hangingPunct="1"/>
            <a:r>
              <a:rPr lang="en-US" sz="3200" dirty="0" smtClean="0"/>
              <a:t>Post-war challenges to optimality of free trade</a:t>
            </a:r>
          </a:p>
        </p:txBody>
      </p:sp>
      <p:sp>
        <p:nvSpPr>
          <p:cNvPr id="268291" name="Rectangle 3"/>
          <p:cNvSpPr>
            <a:spLocks noGrp="1" noChangeArrowheads="1"/>
          </p:cNvSpPr>
          <p:nvPr>
            <p:ph type="body" idx="1"/>
          </p:nvPr>
        </p:nvSpPr>
        <p:spPr>
          <a:xfrm>
            <a:off x="0" y="990600"/>
            <a:ext cx="9144000" cy="5181600"/>
          </a:xfrm>
        </p:spPr>
        <p:txBody>
          <a:bodyPr/>
          <a:lstStyle/>
          <a:p>
            <a:pPr eaLnBrk="1" hangingPunct="1">
              <a:spcBef>
                <a:spcPts val="0"/>
              </a:spcBef>
            </a:pPr>
            <a:r>
              <a:rPr lang="en-US" sz="2000" dirty="0" smtClean="0"/>
              <a:t>“Trade pessimists” (</a:t>
            </a:r>
            <a:r>
              <a:rPr lang="en-US" sz="2000" dirty="0" err="1" smtClean="0"/>
              <a:t>Prebisch</a:t>
            </a:r>
            <a:r>
              <a:rPr lang="en-US" sz="2000" dirty="0" smtClean="0"/>
              <a:t> 1950, Singer 1950)</a:t>
            </a:r>
          </a:p>
          <a:p>
            <a:pPr lvl="1" eaLnBrk="1" hangingPunct="1">
              <a:spcBef>
                <a:spcPts val="0"/>
              </a:spcBef>
            </a:pPr>
            <a:r>
              <a:rPr lang="en-US" sz="1600" dirty="0" smtClean="0"/>
              <a:t>Terms of trade (i.e. the relative price) for LDCs…</a:t>
            </a:r>
          </a:p>
          <a:p>
            <a:pPr marL="914400" lvl="2" indent="0" eaLnBrk="1" hangingPunct="1">
              <a:spcBef>
                <a:spcPts val="0"/>
              </a:spcBef>
              <a:buNone/>
            </a:pPr>
            <a:r>
              <a:rPr lang="en-US" sz="1600" dirty="0" smtClean="0"/>
              <a:t>worsen when worldwide incomes go up (due to income elasticities)</a:t>
            </a:r>
          </a:p>
          <a:p>
            <a:pPr marL="914400" lvl="2" indent="0" eaLnBrk="1" hangingPunct="1">
              <a:spcBef>
                <a:spcPts val="0"/>
              </a:spcBef>
              <a:buNone/>
            </a:pPr>
            <a:r>
              <a:rPr lang="en-US" sz="1600" dirty="0" smtClean="0"/>
              <a:t>worsen when LDCs try to increase trade (due to price inelasticity)</a:t>
            </a:r>
          </a:p>
          <a:p>
            <a:pPr lvl="2" eaLnBrk="1" hangingPunct="1">
              <a:spcBef>
                <a:spcPts val="0"/>
              </a:spcBef>
              <a:buFontTx/>
              <a:buNone/>
            </a:pPr>
            <a:r>
              <a:rPr lang="en-US" sz="1600" dirty="0" smtClean="0">
                <a:solidFill>
                  <a:schemeClr val="bg2">
                    <a:lumMod val="20000"/>
                    <a:lumOff val="80000"/>
                  </a:schemeClr>
                </a:solidFill>
              </a:rPr>
              <a:t>==&gt; Restricting trade might permit </a:t>
            </a:r>
            <a:r>
              <a:rPr lang="en-US" sz="1600" i="1" dirty="0" smtClean="0">
                <a:solidFill>
                  <a:schemeClr val="bg2">
                    <a:lumMod val="20000"/>
                    <a:lumOff val="80000"/>
                  </a:schemeClr>
                </a:solidFill>
              </a:rPr>
              <a:t>import-substitution industrialization</a:t>
            </a:r>
            <a:br>
              <a:rPr lang="en-US" sz="1600" i="1" dirty="0" smtClean="0">
                <a:solidFill>
                  <a:schemeClr val="bg2">
                    <a:lumMod val="20000"/>
                    <a:lumOff val="80000"/>
                  </a:schemeClr>
                </a:solidFill>
              </a:rPr>
            </a:br>
            <a:endParaRPr lang="en-US" sz="1600" dirty="0" smtClean="0">
              <a:solidFill>
                <a:schemeClr val="bg2">
                  <a:lumMod val="20000"/>
                  <a:lumOff val="80000"/>
                </a:schemeClr>
              </a:solidFill>
            </a:endParaRPr>
          </a:p>
          <a:p>
            <a:pPr eaLnBrk="1" hangingPunct="1">
              <a:spcBef>
                <a:spcPts val="0"/>
              </a:spcBef>
            </a:pPr>
            <a:r>
              <a:rPr lang="en-US" sz="2000" dirty="0" smtClean="0"/>
              <a:t>“Development linkages” (Hirschman 1958; Rosenstein-</a:t>
            </a:r>
            <a:r>
              <a:rPr lang="en-US" sz="2000" dirty="0" err="1" smtClean="0"/>
              <a:t>Rodan</a:t>
            </a:r>
            <a:r>
              <a:rPr lang="en-US" sz="2000" dirty="0" smtClean="0"/>
              <a:t> 1943)</a:t>
            </a:r>
          </a:p>
          <a:p>
            <a:pPr eaLnBrk="1" hangingPunct="1">
              <a:spcBef>
                <a:spcPts val="0"/>
              </a:spcBef>
            </a:pPr>
            <a:r>
              <a:rPr lang="en-US" sz="1600" dirty="0" smtClean="0"/>
              <a:t>  –  “big push” industrialization</a:t>
            </a:r>
            <a:endParaRPr lang="en-US" sz="1600" dirty="0"/>
          </a:p>
          <a:p>
            <a:pPr lvl="1" eaLnBrk="1" hangingPunct="1">
              <a:spcBef>
                <a:spcPts val="0"/>
              </a:spcBef>
            </a:pPr>
            <a:r>
              <a:rPr lang="en-US" sz="1600" dirty="0" smtClean="0"/>
              <a:t>key industries have beneficial effects on other activities</a:t>
            </a:r>
          </a:p>
          <a:p>
            <a:pPr lvl="2" eaLnBrk="1" hangingPunct="1">
              <a:spcBef>
                <a:spcPts val="0"/>
              </a:spcBef>
              <a:buFontTx/>
              <a:buNone/>
            </a:pPr>
            <a:r>
              <a:rPr lang="en-US" sz="1600" dirty="0" smtClean="0">
                <a:solidFill>
                  <a:schemeClr val="bg2">
                    <a:lumMod val="20000"/>
                    <a:lumOff val="80000"/>
                  </a:schemeClr>
                </a:solidFill>
              </a:rPr>
              <a:t>==&gt; Restricting trade may exploit </a:t>
            </a:r>
            <a:r>
              <a:rPr lang="en-US" sz="1600" i="1" dirty="0" smtClean="0">
                <a:solidFill>
                  <a:schemeClr val="bg2">
                    <a:lumMod val="20000"/>
                    <a:lumOff val="80000"/>
                  </a:schemeClr>
                </a:solidFill>
              </a:rPr>
              <a:t>forward and backward linkages</a:t>
            </a:r>
            <a:r>
              <a:rPr lang="en-US" sz="1600" i="1" dirty="0" smtClean="0"/>
              <a:t/>
            </a:r>
            <a:br>
              <a:rPr lang="en-US" sz="1600" i="1" dirty="0" smtClean="0"/>
            </a:br>
            <a:endParaRPr lang="en-US" sz="1600" dirty="0" smtClean="0"/>
          </a:p>
          <a:p>
            <a:pPr eaLnBrk="1" hangingPunct="1">
              <a:spcBef>
                <a:spcPts val="0"/>
              </a:spcBef>
            </a:pPr>
            <a:r>
              <a:rPr lang="en-US" sz="2000" dirty="0" smtClean="0"/>
              <a:t>“New trade theory” in mid-1980s (led by Krugman’s “Geography and Trade”)</a:t>
            </a:r>
          </a:p>
          <a:p>
            <a:pPr lvl="1" eaLnBrk="1" hangingPunct="1">
              <a:spcBef>
                <a:spcPts val="0"/>
              </a:spcBef>
            </a:pPr>
            <a:r>
              <a:rPr lang="en-US" sz="1600" dirty="0" smtClean="0"/>
              <a:t>industries with scale economies (e.g. aircraft) can generate “rents”</a:t>
            </a:r>
          </a:p>
          <a:p>
            <a:pPr lvl="1" eaLnBrk="1" hangingPunct="1">
              <a:spcBef>
                <a:spcPts val="0"/>
              </a:spcBef>
            </a:pPr>
            <a:r>
              <a:rPr lang="en-US" sz="1600" dirty="0"/>
              <a:t>i</a:t>
            </a:r>
            <a:r>
              <a:rPr lang="en-US" sz="1600" dirty="0" smtClean="0"/>
              <a:t>ndustries using new skills (“high tech”) generate positive externalities/spillovers</a:t>
            </a:r>
          </a:p>
          <a:p>
            <a:pPr lvl="2" eaLnBrk="1" hangingPunct="1">
              <a:spcBef>
                <a:spcPts val="0"/>
              </a:spcBef>
              <a:buFontTx/>
              <a:buNone/>
            </a:pPr>
            <a:r>
              <a:rPr lang="en-US" sz="1600" dirty="0" smtClean="0">
                <a:solidFill>
                  <a:schemeClr val="bg2">
                    <a:lumMod val="20000"/>
                    <a:lumOff val="80000"/>
                  </a:schemeClr>
                </a:solidFill>
              </a:rPr>
              <a:t>==&gt; “Strategic” trade restrictions might </a:t>
            </a:r>
            <a:r>
              <a:rPr lang="en-US" sz="1600" i="1" dirty="0" smtClean="0">
                <a:solidFill>
                  <a:schemeClr val="bg2">
                    <a:lumMod val="20000"/>
                    <a:lumOff val="80000"/>
                  </a:schemeClr>
                </a:solidFill>
              </a:rPr>
              <a:t>shift the location of industries </a:t>
            </a:r>
            <a:r>
              <a:rPr lang="en-US" sz="1600" dirty="0" smtClean="0">
                <a:solidFill>
                  <a:schemeClr val="bg2">
                    <a:lumMod val="20000"/>
                    <a:lumOff val="80000"/>
                  </a:schemeClr>
                </a:solidFill>
              </a:rPr>
              <a:t/>
            </a:r>
            <a:br>
              <a:rPr lang="en-US" sz="1600" dirty="0" smtClean="0">
                <a:solidFill>
                  <a:schemeClr val="bg2">
                    <a:lumMod val="20000"/>
                    <a:lumOff val="80000"/>
                  </a:schemeClr>
                </a:solidFill>
              </a:rPr>
            </a:br>
            <a:endParaRPr lang="en-US" sz="1600" dirty="0" smtClean="0">
              <a:solidFill>
                <a:schemeClr val="bg2">
                  <a:lumMod val="20000"/>
                  <a:lumOff val="80000"/>
                </a:schemeClr>
              </a:solidFill>
            </a:endParaRPr>
          </a:p>
          <a:p>
            <a:pPr eaLnBrk="1" hangingPunct="1">
              <a:spcBef>
                <a:spcPts val="0"/>
              </a:spcBef>
            </a:pPr>
            <a:r>
              <a:rPr lang="en-US" sz="2000" dirty="0" smtClean="0"/>
              <a:t>“Competitive advantage” (Michael Porter)</a:t>
            </a:r>
          </a:p>
          <a:p>
            <a:pPr lvl="1" eaLnBrk="1" hangingPunct="1">
              <a:spcBef>
                <a:spcPts val="0"/>
              </a:spcBef>
            </a:pPr>
            <a:r>
              <a:rPr lang="en-US" sz="1600" dirty="0" smtClean="0"/>
              <a:t>Industries tend to “cluster” in response to successful policies</a:t>
            </a:r>
          </a:p>
          <a:p>
            <a:pPr marL="457200" lvl="1" indent="0" eaLnBrk="1" hangingPunct="1">
              <a:spcBef>
                <a:spcPts val="0"/>
              </a:spcBef>
              <a:buNone/>
            </a:pPr>
            <a:r>
              <a:rPr lang="en-US" sz="1600" dirty="0" smtClean="0">
                <a:solidFill>
                  <a:schemeClr val="bg2">
                    <a:lumMod val="20000"/>
                    <a:lumOff val="80000"/>
                  </a:schemeClr>
                </a:solidFill>
              </a:rPr>
              <a:t>	==&gt; Trade </a:t>
            </a:r>
            <a:r>
              <a:rPr lang="en-US" sz="1600" dirty="0">
                <a:solidFill>
                  <a:schemeClr val="bg2">
                    <a:lumMod val="20000"/>
                    <a:lumOff val="80000"/>
                  </a:schemeClr>
                </a:solidFill>
              </a:rPr>
              <a:t>restrictions might </a:t>
            </a:r>
            <a:r>
              <a:rPr lang="en-US" sz="1600" i="1" dirty="0">
                <a:solidFill>
                  <a:schemeClr val="bg2">
                    <a:lumMod val="20000"/>
                    <a:lumOff val="80000"/>
                  </a:schemeClr>
                </a:solidFill>
              </a:rPr>
              <a:t>shift </a:t>
            </a:r>
            <a:r>
              <a:rPr lang="en-US" sz="1600" i="1" dirty="0" smtClean="0">
                <a:solidFill>
                  <a:schemeClr val="bg2">
                    <a:lumMod val="20000"/>
                    <a:lumOff val="80000"/>
                  </a:schemeClr>
                </a:solidFill>
              </a:rPr>
              <a:t>concentrate industrial growth</a:t>
            </a:r>
            <a:r>
              <a:rPr lang="en-US" sz="1600" dirty="0">
                <a:solidFill>
                  <a:schemeClr val="bg2">
                    <a:lumMod val="20000"/>
                    <a:lumOff val="80000"/>
                  </a:schemeClr>
                </a:solidFill>
              </a:rPr>
              <a:t/>
            </a:r>
            <a:br>
              <a:rPr lang="en-US" sz="1600" dirty="0">
                <a:solidFill>
                  <a:schemeClr val="bg2">
                    <a:lumMod val="20000"/>
                    <a:lumOff val="80000"/>
                  </a:schemeClr>
                </a:solidFill>
              </a:rPr>
            </a:br>
            <a:endParaRPr lang="en-US" sz="1600" dirty="0">
              <a:solidFill>
                <a:schemeClr val="bg2">
                  <a:lumMod val="20000"/>
                  <a:lumOff val="80000"/>
                </a:schemeClr>
              </a:solidFill>
            </a:endParaRPr>
          </a:p>
          <a:p>
            <a:pPr lvl="1" eaLnBrk="1" hangingPunct="1">
              <a:spcBef>
                <a:spcPts val="0"/>
              </a:spcBef>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8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8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68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8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8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829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829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8291">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68291">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268291">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68291">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68291">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268291">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6829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0"/>
            <a:ext cx="8763000" cy="1143000"/>
          </a:xfrm>
        </p:spPr>
        <p:txBody>
          <a:bodyPr/>
          <a:lstStyle/>
          <a:p>
            <a:pPr eaLnBrk="1" hangingPunct="1">
              <a:lnSpc>
                <a:spcPct val="80000"/>
              </a:lnSpc>
            </a:pPr>
            <a:r>
              <a:rPr lang="en-US" smtClean="0"/>
              <a:t>Perennial arguments against free trade…</a:t>
            </a:r>
          </a:p>
        </p:txBody>
      </p:sp>
      <p:sp>
        <p:nvSpPr>
          <p:cNvPr id="270339" name="Rectangle 3"/>
          <p:cNvSpPr>
            <a:spLocks noGrp="1" noChangeArrowheads="1"/>
          </p:cNvSpPr>
          <p:nvPr>
            <p:ph type="body" idx="1"/>
          </p:nvPr>
        </p:nvSpPr>
        <p:spPr>
          <a:xfrm>
            <a:off x="0" y="1066800"/>
            <a:ext cx="9144000" cy="5791200"/>
          </a:xfrm>
        </p:spPr>
        <p:txBody>
          <a:bodyPr/>
          <a:lstStyle/>
          <a:p>
            <a:pPr eaLnBrk="1" hangingPunct="1">
              <a:spcBef>
                <a:spcPct val="30000"/>
              </a:spcBef>
              <a:buFontTx/>
              <a:buNone/>
            </a:pPr>
            <a:r>
              <a:rPr lang="en-US" sz="2400" dirty="0" smtClean="0"/>
              <a:t>Let’s list the key claims, then see how they hold up:</a:t>
            </a:r>
          </a:p>
          <a:p>
            <a:pPr eaLnBrk="1" hangingPunct="1">
              <a:spcBef>
                <a:spcPct val="30000"/>
              </a:spcBef>
              <a:buFontTx/>
              <a:buNone/>
            </a:pPr>
            <a:r>
              <a:rPr lang="en-US" sz="2400" dirty="0" smtClean="0"/>
              <a:t>(1) free trade’s OK </a:t>
            </a:r>
            <a:r>
              <a:rPr lang="en-US" sz="2400" b="1" dirty="0" smtClean="0">
                <a:solidFill>
                  <a:schemeClr val="accent6">
                    <a:lumMod val="20000"/>
                    <a:lumOff val="80000"/>
                  </a:schemeClr>
                </a:solidFill>
              </a:rPr>
              <a:t>but more trade is better</a:t>
            </a:r>
            <a:r>
              <a:rPr lang="en-US" sz="2400" dirty="0" smtClean="0"/>
              <a:t>, so export subsidies;</a:t>
            </a:r>
          </a:p>
          <a:p>
            <a:pPr eaLnBrk="1" hangingPunct="1">
              <a:spcBef>
                <a:spcPct val="30000"/>
              </a:spcBef>
              <a:buFontTx/>
              <a:buNone/>
            </a:pPr>
            <a:r>
              <a:rPr lang="en-US" sz="2400" dirty="0" smtClean="0"/>
              <a:t>(2) free trade’s OK, </a:t>
            </a:r>
            <a:r>
              <a:rPr lang="en-US" sz="2400" b="1" dirty="0" smtClean="0">
                <a:solidFill>
                  <a:schemeClr val="accent6">
                    <a:lumMod val="20000"/>
                    <a:lumOff val="80000"/>
                  </a:schemeClr>
                </a:solidFill>
              </a:rPr>
              <a:t>but not without a level playing field</a:t>
            </a:r>
            <a:r>
              <a:rPr lang="en-US" sz="2400" dirty="0" smtClean="0"/>
              <a:t>:  foreigners subsidize their producers, or restrict access to their markets, so we should do so as well;</a:t>
            </a:r>
          </a:p>
          <a:p>
            <a:pPr eaLnBrk="1" hangingPunct="1">
              <a:spcBef>
                <a:spcPct val="30000"/>
              </a:spcBef>
              <a:buFontTx/>
              <a:buNone/>
            </a:pPr>
            <a:r>
              <a:rPr lang="en-US" sz="2400" dirty="0" smtClean="0"/>
              <a:t>(3) free trade’s OK, </a:t>
            </a:r>
            <a:r>
              <a:rPr lang="en-US" sz="2400" b="1" dirty="0" smtClean="0">
                <a:solidFill>
                  <a:schemeClr val="accent6">
                    <a:lumMod val="20000"/>
                    <a:lumOff val="80000"/>
                  </a:schemeClr>
                </a:solidFill>
              </a:rPr>
              <a:t>but not yet</a:t>
            </a:r>
            <a:r>
              <a:rPr lang="en-US" sz="2400" dirty="0" smtClean="0"/>
              <a:t>:  first, our producers need temporary “infant industry” protection</a:t>
            </a:r>
          </a:p>
          <a:p>
            <a:pPr eaLnBrk="1" hangingPunct="1">
              <a:spcBef>
                <a:spcPct val="30000"/>
              </a:spcBef>
              <a:buFontTx/>
              <a:buNone/>
            </a:pPr>
            <a:r>
              <a:rPr lang="en-US" sz="2400" dirty="0" smtClean="0"/>
              <a:t>(4) free trade’s OK</a:t>
            </a:r>
            <a:r>
              <a:rPr lang="en-US" sz="2400" dirty="0" smtClean="0">
                <a:solidFill>
                  <a:schemeClr val="accent6">
                    <a:lumMod val="20000"/>
                    <a:lumOff val="80000"/>
                  </a:schemeClr>
                </a:solidFill>
              </a:rPr>
              <a:t>, </a:t>
            </a:r>
            <a:r>
              <a:rPr lang="en-US" sz="2400" b="1" dirty="0" smtClean="0">
                <a:solidFill>
                  <a:schemeClr val="accent6">
                    <a:lumMod val="20000"/>
                    <a:lumOff val="80000"/>
                  </a:schemeClr>
                </a:solidFill>
              </a:rPr>
              <a:t>but not for </a:t>
            </a:r>
            <a:r>
              <a:rPr lang="en-US" sz="2400" b="1" i="1" dirty="0" smtClean="0">
                <a:solidFill>
                  <a:schemeClr val="accent6">
                    <a:lumMod val="20000"/>
                    <a:lumOff val="80000"/>
                  </a:schemeClr>
                </a:solidFill>
              </a:rPr>
              <a:t>this</a:t>
            </a:r>
            <a:r>
              <a:rPr lang="en-US" sz="2400" b="1" dirty="0" smtClean="0">
                <a:solidFill>
                  <a:schemeClr val="accent6">
                    <a:lumMod val="20000"/>
                    <a:lumOff val="80000"/>
                  </a:schemeClr>
                </a:solidFill>
              </a:rPr>
              <a:t> industry</a:t>
            </a:r>
            <a:r>
              <a:rPr lang="en-US" sz="2400" b="1" dirty="0" smtClean="0"/>
              <a:t>:</a:t>
            </a:r>
            <a:r>
              <a:rPr lang="en-US" sz="2400" dirty="0" smtClean="0"/>
              <a:t>  it’s needed for “national security”, employment, or other non-market reasons why prices do not reflect full costs/benefits </a:t>
            </a:r>
          </a:p>
          <a:p>
            <a:pPr eaLnBrk="1" hangingPunct="1">
              <a:spcBef>
                <a:spcPct val="30000"/>
              </a:spcBef>
              <a:buFontTx/>
              <a:buNone/>
            </a:pPr>
            <a:r>
              <a:rPr lang="en-US" sz="2400" dirty="0" smtClean="0"/>
              <a:t>(5) free trade’s OK, </a:t>
            </a:r>
            <a:r>
              <a:rPr lang="en-US" sz="2400" b="1" dirty="0" smtClean="0">
                <a:solidFill>
                  <a:schemeClr val="accent6">
                    <a:lumMod val="20000"/>
                    <a:lumOff val="80000"/>
                  </a:schemeClr>
                </a:solidFill>
              </a:rPr>
              <a:t>but if we (slightly) restrict trade we can get (slightly) improved prices</a:t>
            </a:r>
            <a:r>
              <a:rPr lang="en-US" sz="2400" dirty="0" smtClean="0"/>
              <a:t>, by market power</a:t>
            </a:r>
          </a:p>
          <a:p>
            <a:pPr eaLnBrk="1" hangingPunct="1">
              <a:spcBef>
                <a:spcPct val="30000"/>
              </a:spcBef>
              <a:buFontTx/>
              <a:buNone/>
            </a:pPr>
            <a:r>
              <a:rPr lang="en-US" sz="2400" dirty="0" smtClean="0">
                <a:solidFill>
                  <a:srgbClr val="FFFF00"/>
                </a:solidFill>
              </a:rPr>
              <a:t>Let’s go through all of these using supply-demand diagrams…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763000" cy="685800"/>
          </a:xfrm>
        </p:spPr>
        <p:txBody>
          <a:bodyPr/>
          <a:lstStyle/>
          <a:p>
            <a:pPr eaLnBrk="1" hangingPunct="1"/>
            <a:r>
              <a:rPr lang="en-US" sz="3200" dirty="0" smtClean="0"/>
              <a:t>The “exports are good” argument: </a:t>
            </a:r>
            <a:br>
              <a:rPr lang="en-US" sz="3200" dirty="0" smtClean="0"/>
            </a:br>
            <a:r>
              <a:rPr lang="en-US" sz="3200" dirty="0" smtClean="0"/>
              <a:t>is more trade better?</a:t>
            </a:r>
          </a:p>
        </p:txBody>
      </p:sp>
      <p:sp>
        <p:nvSpPr>
          <p:cNvPr id="15363" name="Line 3"/>
          <p:cNvSpPr>
            <a:spLocks noChangeShapeType="1"/>
          </p:cNvSpPr>
          <p:nvPr/>
        </p:nvSpPr>
        <p:spPr bwMode="auto">
          <a:xfrm>
            <a:off x="3505200" y="1143000"/>
            <a:ext cx="0" cy="3581400"/>
          </a:xfrm>
          <a:prstGeom prst="line">
            <a:avLst/>
          </a:prstGeom>
          <a:noFill/>
          <a:ln w="9525">
            <a:solidFill>
              <a:schemeClr val="tx1"/>
            </a:solidFill>
            <a:round/>
            <a:headEnd/>
            <a:tailEnd/>
          </a:ln>
        </p:spPr>
        <p:txBody>
          <a:bodyPr wrap="none" anchor="ctr"/>
          <a:lstStyle/>
          <a:p>
            <a:endParaRPr lang="en-US"/>
          </a:p>
        </p:txBody>
      </p:sp>
      <p:sp>
        <p:nvSpPr>
          <p:cNvPr id="15364" name="Line 4"/>
          <p:cNvSpPr>
            <a:spLocks noChangeShapeType="1"/>
          </p:cNvSpPr>
          <p:nvPr/>
        </p:nvSpPr>
        <p:spPr bwMode="auto">
          <a:xfrm>
            <a:off x="3505200" y="4724400"/>
            <a:ext cx="3276600" cy="0"/>
          </a:xfrm>
          <a:prstGeom prst="line">
            <a:avLst/>
          </a:prstGeom>
          <a:noFill/>
          <a:ln w="9525">
            <a:solidFill>
              <a:schemeClr val="tx1"/>
            </a:solidFill>
            <a:round/>
            <a:headEnd/>
            <a:tailEnd/>
          </a:ln>
        </p:spPr>
        <p:txBody>
          <a:bodyPr wrap="none" anchor="ctr"/>
          <a:lstStyle/>
          <a:p>
            <a:endParaRPr lang="en-US"/>
          </a:p>
        </p:txBody>
      </p:sp>
      <p:sp>
        <p:nvSpPr>
          <p:cNvPr id="15365" name="Line 5"/>
          <p:cNvSpPr>
            <a:spLocks noChangeShapeType="1"/>
          </p:cNvSpPr>
          <p:nvPr/>
        </p:nvSpPr>
        <p:spPr bwMode="auto">
          <a:xfrm flipV="1">
            <a:off x="3886200" y="1219200"/>
            <a:ext cx="1905000" cy="3276600"/>
          </a:xfrm>
          <a:prstGeom prst="line">
            <a:avLst/>
          </a:prstGeom>
          <a:noFill/>
          <a:ln w="9525">
            <a:solidFill>
              <a:schemeClr val="tx1"/>
            </a:solidFill>
            <a:round/>
            <a:headEnd/>
            <a:tailEnd/>
          </a:ln>
        </p:spPr>
        <p:txBody>
          <a:bodyPr wrap="none" anchor="ctr"/>
          <a:lstStyle/>
          <a:p>
            <a:endParaRPr lang="en-US"/>
          </a:p>
        </p:txBody>
      </p:sp>
      <p:sp>
        <p:nvSpPr>
          <p:cNvPr id="15366" name="Line 6"/>
          <p:cNvSpPr>
            <a:spLocks noChangeShapeType="1"/>
          </p:cNvSpPr>
          <p:nvPr/>
        </p:nvSpPr>
        <p:spPr bwMode="auto">
          <a:xfrm>
            <a:off x="4038600" y="1219200"/>
            <a:ext cx="2286000" cy="3124200"/>
          </a:xfrm>
          <a:prstGeom prst="line">
            <a:avLst/>
          </a:prstGeom>
          <a:noFill/>
          <a:ln w="9525">
            <a:solidFill>
              <a:schemeClr val="tx1"/>
            </a:solidFill>
            <a:round/>
            <a:headEnd/>
            <a:tailEnd/>
          </a:ln>
        </p:spPr>
        <p:txBody>
          <a:bodyPr wrap="none" anchor="ctr"/>
          <a:lstStyle/>
          <a:p>
            <a:endParaRPr lang="en-US"/>
          </a:p>
        </p:txBody>
      </p:sp>
      <p:sp>
        <p:nvSpPr>
          <p:cNvPr id="15367" name="Line 7"/>
          <p:cNvSpPr>
            <a:spLocks noChangeShapeType="1"/>
          </p:cNvSpPr>
          <p:nvPr/>
        </p:nvSpPr>
        <p:spPr bwMode="auto">
          <a:xfrm>
            <a:off x="3505200" y="1905000"/>
            <a:ext cx="2286000" cy="0"/>
          </a:xfrm>
          <a:prstGeom prst="line">
            <a:avLst/>
          </a:prstGeom>
          <a:noFill/>
          <a:ln w="9525">
            <a:solidFill>
              <a:srgbClr val="FFCCFF"/>
            </a:solidFill>
            <a:round/>
            <a:headEnd/>
            <a:tailEnd/>
          </a:ln>
        </p:spPr>
        <p:txBody>
          <a:bodyPr wrap="none" anchor="ctr"/>
          <a:lstStyle/>
          <a:p>
            <a:endParaRPr lang="en-US"/>
          </a:p>
        </p:txBody>
      </p:sp>
      <p:sp>
        <p:nvSpPr>
          <p:cNvPr id="317448" name="Line 8"/>
          <p:cNvSpPr>
            <a:spLocks noChangeShapeType="1"/>
          </p:cNvSpPr>
          <p:nvPr/>
        </p:nvSpPr>
        <p:spPr bwMode="auto">
          <a:xfrm flipH="1">
            <a:off x="3508375" y="1333500"/>
            <a:ext cx="2209800" cy="0"/>
          </a:xfrm>
          <a:prstGeom prst="line">
            <a:avLst/>
          </a:prstGeom>
          <a:noFill/>
          <a:ln w="9525">
            <a:solidFill>
              <a:schemeClr val="tx1"/>
            </a:solidFill>
            <a:prstDash val="dash"/>
            <a:round/>
            <a:headEnd/>
            <a:tailEnd/>
          </a:ln>
        </p:spPr>
        <p:txBody>
          <a:bodyPr wrap="none" anchor="ctr"/>
          <a:lstStyle/>
          <a:p>
            <a:endParaRPr lang="en-US"/>
          </a:p>
        </p:txBody>
      </p:sp>
      <p:sp>
        <p:nvSpPr>
          <p:cNvPr id="15369" name="Line 9"/>
          <p:cNvSpPr>
            <a:spLocks noChangeShapeType="1"/>
          </p:cNvSpPr>
          <p:nvPr/>
        </p:nvSpPr>
        <p:spPr bwMode="auto">
          <a:xfrm>
            <a:off x="4800600" y="3276600"/>
            <a:ext cx="0" cy="0"/>
          </a:xfrm>
          <a:prstGeom prst="line">
            <a:avLst/>
          </a:prstGeom>
          <a:noFill/>
          <a:ln w="9525">
            <a:solidFill>
              <a:schemeClr val="tx1"/>
            </a:solidFill>
            <a:round/>
            <a:headEnd/>
            <a:tailEnd/>
          </a:ln>
        </p:spPr>
        <p:txBody>
          <a:bodyPr wrap="none" anchor="ctr"/>
          <a:lstStyle/>
          <a:p>
            <a:endParaRPr lang="en-US"/>
          </a:p>
        </p:txBody>
      </p:sp>
      <p:sp>
        <p:nvSpPr>
          <p:cNvPr id="15370" name="Line 10"/>
          <p:cNvSpPr>
            <a:spLocks noChangeShapeType="1"/>
          </p:cNvSpPr>
          <p:nvPr/>
        </p:nvSpPr>
        <p:spPr bwMode="auto">
          <a:xfrm>
            <a:off x="4525963" y="1895475"/>
            <a:ext cx="46037" cy="2828925"/>
          </a:xfrm>
          <a:prstGeom prst="line">
            <a:avLst/>
          </a:prstGeom>
          <a:noFill/>
          <a:ln w="9525">
            <a:solidFill>
              <a:srgbClr val="66FF99"/>
            </a:solidFill>
            <a:round/>
            <a:headEnd/>
            <a:tailEnd/>
          </a:ln>
        </p:spPr>
        <p:txBody>
          <a:bodyPr wrap="none" anchor="ctr"/>
          <a:lstStyle/>
          <a:p>
            <a:endParaRPr lang="en-US"/>
          </a:p>
        </p:txBody>
      </p:sp>
      <p:sp>
        <p:nvSpPr>
          <p:cNvPr id="15371" name="Line 11"/>
          <p:cNvSpPr>
            <a:spLocks noChangeShapeType="1"/>
          </p:cNvSpPr>
          <p:nvPr/>
        </p:nvSpPr>
        <p:spPr bwMode="auto">
          <a:xfrm>
            <a:off x="5410200" y="1905000"/>
            <a:ext cx="0" cy="2813050"/>
          </a:xfrm>
          <a:prstGeom prst="line">
            <a:avLst/>
          </a:prstGeom>
          <a:noFill/>
          <a:ln w="9525">
            <a:solidFill>
              <a:srgbClr val="66CCFF"/>
            </a:solidFill>
            <a:round/>
            <a:headEnd/>
            <a:tailEnd/>
          </a:ln>
        </p:spPr>
        <p:txBody>
          <a:bodyPr wrap="none" anchor="ctr"/>
          <a:lstStyle/>
          <a:p>
            <a:endParaRPr lang="en-US"/>
          </a:p>
        </p:txBody>
      </p:sp>
      <p:sp>
        <p:nvSpPr>
          <p:cNvPr id="15372" name="Text Box 12"/>
          <p:cNvSpPr txBox="1">
            <a:spLocks noChangeArrowheads="1"/>
          </p:cNvSpPr>
          <p:nvPr/>
        </p:nvSpPr>
        <p:spPr bwMode="auto">
          <a:xfrm>
            <a:off x="5181600" y="46482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15373" name="Text Box 13"/>
          <p:cNvSpPr txBox="1">
            <a:spLocks noChangeArrowheads="1"/>
          </p:cNvSpPr>
          <p:nvPr/>
        </p:nvSpPr>
        <p:spPr bwMode="auto">
          <a:xfrm>
            <a:off x="3946525" y="2784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317454" name="Line 14"/>
          <p:cNvSpPr>
            <a:spLocks noChangeShapeType="1"/>
          </p:cNvSpPr>
          <p:nvPr/>
        </p:nvSpPr>
        <p:spPr bwMode="auto">
          <a:xfrm>
            <a:off x="5562600" y="5105400"/>
            <a:ext cx="304800" cy="0"/>
          </a:xfrm>
          <a:prstGeom prst="line">
            <a:avLst/>
          </a:prstGeom>
          <a:noFill/>
          <a:ln w="9525">
            <a:solidFill>
              <a:srgbClr val="66CCFF"/>
            </a:solidFill>
            <a:round/>
            <a:headEnd/>
            <a:tailEnd type="triangle" w="med" len="med"/>
          </a:ln>
        </p:spPr>
        <p:txBody>
          <a:bodyPr wrap="none" anchor="ctr"/>
          <a:lstStyle/>
          <a:p>
            <a:endParaRPr lang="en-US"/>
          </a:p>
        </p:txBody>
      </p:sp>
      <p:sp>
        <p:nvSpPr>
          <p:cNvPr id="15375" name="Text Box 15"/>
          <p:cNvSpPr txBox="1">
            <a:spLocks noChangeArrowheads="1"/>
          </p:cNvSpPr>
          <p:nvPr/>
        </p:nvSpPr>
        <p:spPr bwMode="auto">
          <a:xfrm>
            <a:off x="4343400" y="46482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317456" name="Line 16"/>
          <p:cNvSpPr>
            <a:spLocks noChangeShapeType="1"/>
          </p:cNvSpPr>
          <p:nvPr/>
        </p:nvSpPr>
        <p:spPr bwMode="auto">
          <a:xfrm flipH="1">
            <a:off x="4267200" y="5105400"/>
            <a:ext cx="304800" cy="0"/>
          </a:xfrm>
          <a:prstGeom prst="line">
            <a:avLst/>
          </a:prstGeom>
          <a:noFill/>
          <a:ln w="9525">
            <a:solidFill>
              <a:srgbClr val="66FF99"/>
            </a:solidFill>
            <a:round/>
            <a:headEnd/>
            <a:tailEnd type="triangle" w="med" len="med"/>
          </a:ln>
        </p:spPr>
        <p:txBody>
          <a:bodyPr wrap="none" anchor="ctr"/>
          <a:lstStyle/>
          <a:p>
            <a:endParaRPr lang="en-US"/>
          </a:p>
        </p:txBody>
      </p:sp>
      <p:sp>
        <p:nvSpPr>
          <p:cNvPr id="317457" name="Text Box 17"/>
          <p:cNvSpPr txBox="1">
            <a:spLocks noChangeArrowheads="1"/>
          </p:cNvSpPr>
          <p:nvPr/>
        </p:nvSpPr>
        <p:spPr bwMode="auto">
          <a:xfrm>
            <a:off x="3352800" y="5105400"/>
            <a:ext cx="3505200" cy="1552575"/>
          </a:xfrm>
          <a:prstGeom prst="rect">
            <a:avLst/>
          </a:prstGeom>
          <a:noFill/>
          <a:ln w="9525">
            <a:noFill/>
            <a:miter lim="800000"/>
            <a:headEnd/>
            <a:tailEnd/>
          </a:ln>
        </p:spPr>
        <p:txBody>
          <a:bodyPr>
            <a:spAutoFit/>
          </a:bodyPr>
          <a:lstStyle/>
          <a:p>
            <a:pPr eaLnBrk="0" hangingPunct="0"/>
            <a:r>
              <a:rPr lang="en-US" sz="2400">
                <a:solidFill>
                  <a:srgbClr val="66FF99"/>
                </a:solidFill>
                <a:latin typeface="Arial Narrow" pitchFamily="34" charset="0"/>
              </a:rPr>
              <a:t>CS loss:         area AB</a:t>
            </a:r>
          </a:p>
          <a:p>
            <a:pPr eaLnBrk="0" hangingPunct="0"/>
            <a:r>
              <a:rPr lang="en-US" sz="2400">
                <a:solidFill>
                  <a:srgbClr val="66CCFF"/>
                </a:solidFill>
                <a:latin typeface="Arial Narrow" pitchFamily="34" charset="0"/>
              </a:rPr>
              <a:t>PS gain:         area ABCDE</a:t>
            </a:r>
          </a:p>
          <a:p>
            <a:pPr eaLnBrk="0" hangingPunct="0"/>
            <a:r>
              <a:rPr lang="en-US" sz="2400">
                <a:solidFill>
                  <a:schemeClr val="tx2"/>
                </a:solidFill>
                <a:latin typeface="Arial Narrow" pitchFamily="34" charset="0"/>
              </a:rPr>
              <a:t>Subsidy cost: area    BCDEF</a:t>
            </a:r>
          </a:p>
          <a:p>
            <a:pPr eaLnBrk="0" hangingPunct="0"/>
            <a:r>
              <a:rPr lang="en-US" sz="2400" b="1">
                <a:solidFill>
                  <a:srgbClr val="FFCCFF"/>
                </a:solidFill>
                <a:latin typeface="Arial Narrow" pitchFamily="34" charset="0"/>
              </a:rPr>
              <a:t>Net loss:       area BF</a:t>
            </a:r>
          </a:p>
        </p:txBody>
      </p:sp>
      <p:sp>
        <p:nvSpPr>
          <p:cNvPr id="317458" name="Line 18"/>
          <p:cNvSpPr>
            <a:spLocks noChangeShapeType="1"/>
          </p:cNvSpPr>
          <p:nvPr/>
        </p:nvSpPr>
        <p:spPr bwMode="auto">
          <a:xfrm>
            <a:off x="5715000" y="1371600"/>
            <a:ext cx="0" cy="3352800"/>
          </a:xfrm>
          <a:prstGeom prst="line">
            <a:avLst/>
          </a:prstGeom>
          <a:noFill/>
          <a:ln w="9525">
            <a:solidFill>
              <a:srgbClr val="66CCFF"/>
            </a:solidFill>
            <a:prstDash val="dash"/>
            <a:round/>
            <a:headEnd/>
            <a:tailEnd/>
          </a:ln>
        </p:spPr>
        <p:txBody>
          <a:bodyPr wrap="none" anchor="ctr"/>
          <a:lstStyle/>
          <a:p>
            <a:endParaRPr lang="en-US"/>
          </a:p>
        </p:txBody>
      </p:sp>
      <p:sp>
        <p:nvSpPr>
          <p:cNvPr id="317459" name="Line 19"/>
          <p:cNvSpPr>
            <a:spLocks noChangeShapeType="1"/>
          </p:cNvSpPr>
          <p:nvPr/>
        </p:nvSpPr>
        <p:spPr bwMode="auto">
          <a:xfrm>
            <a:off x="4157663" y="1373188"/>
            <a:ext cx="33337" cy="3351212"/>
          </a:xfrm>
          <a:prstGeom prst="line">
            <a:avLst/>
          </a:prstGeom>
          <a:noFill/>
          <a:ln w="9525">
            <a:solidFill>
              <a:srgbClr val="66FF99"/>
            </a:solidFill>
            <a:prstDash val="dash"/>
            <a:round/>
            <a:headEnd/>
            <a:tailEnd/>
          </a:ln>
        </p:spPr>
        <p:txBody>
          <a:bodyPr wrap="none" anchor="ctr"/>
          <a:lstStyle/>
          <a:p>
            <a:endParaRPr lang="en-US"/>
          </a:p>
        </p:txBody>
      </p:sp>
      <p:sp>
        <p:nvSpPr>
          <p:cNvPr id="317460" name="Text Box 20"/>
          <p:cNvSpPr txBox="1">
            <a:spLocks noChangeArrowheads="1"/>
          </p:cNvSpPr>
          <p:nvPr/>
        </p:nvSpPr>
        <p:spPr bwMode="auto">
          <a:xfrm>
            <a:off x="3657600" y="13716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317461" name="Text Box 21"/>
          <p:cNvSpPr txBox="1">
            <a:spLocks noChangeArrowheads="1"/>
          </p:cNvSpPr>
          <p:nvPr/>
        </p:nvSpPr>
        <p:spPr bwMode="auto">
          <a:xfrm>
            <a:off x="4724400" y="13716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317462" name="Text Box 22"/>
          <p:cNvSpPr txBox="1">
            <a:spLocks noChangeArrowheads="1"/>
          </p:cNvSpPr>
          <p:nvPr/>
        </p:nvSpPr>
        <p:spPr bwMode="auto">
          <a:xfrm>
            <a:off x="5319713" y="1300163"/>
            <a:ext cx="354012"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E</a:t>
            </a:r>
          </a:p>
        </p:txBody>
      </p:sp>
      <p:sp>
        <p:nvSpPr>
          <p:cNvPr id="15383" name="Text Box 23"/>
          <p:cNvSpPr txBox="1">
            <a:spLocks noChangeArrowheads="1"/>
          </p:cNvSpPr>
          <p:nvPr/>
        </p:nvSpPr>
        <p:spPr bwMode="auto">
          <a:xfrm>
            <a:off x="2514600" y="1752600"/>
            <a:ext cx="503664" cy="461665"/>
          </a:xfrm>
          <a:prstGeom prst="rect">
            <a:avLst/>
          </a:prstGeom>
          <a:noFill/>
          <a:ln w="9525">
            <a:noFill/>
            <a:miter lim="800000"/>
            <a:headEnd/>
            <a:tailEnd/>
          </a:ln>
        </p:spPr>
        <p:txBody>
          <a:bodyPr wrap="none">
            <a:spAutoFit/>
          </a:bodyPr>
          <a:lstStyle/>
          <a:p>
            <a:pPr eaLnBrk="0" hangingPunct="0"/>
            <a:r>
              <a:rPr lang="en-US" sz="2400" dirty="0" smtClean="0">
                <a:solidFill>
                  <a:srgbClr val="FFCCFF"/>
                </a:solidFill>
                <a:latin typeface="Times New Roman" pitchFamily="18" charset="0"/>
              </a:rPr>
              <a:t>P</a:t>
            </a:r>
            <a:r>
              <a:rPr lang="en-US" sz="2400" baseline="-25000" dirty="0" smtClean="0">
                <a:solidFill>
                  <a:srgbClr val="FFCCFF"/>
                </a:solidFill>
                <a:latin typeface="Times New Roman" pitchFamily="18" charset="0"/>
              </a:rPr>
              <a:t>w</a:t>
            </a:r>
            <a:endParaRPr lang="en-US" sz="2400" baseline="-25000" dirty="0">
              <a:solidFill>
                <a:srgbClr val="FFCCFF"/>
              </a:solidFill>
              <a:latin typeface="Times New Roman" pitchFamily="18" charset="0"/>
            </a:endParaRPr>
          </a:p>
        </p:txBody>
      </p:sp>
      <p:sp>
        <p:nvSpPr>
          <p:cNvPr id="317464" name="Text Box 24"/>
          <p:cNvSpPr txBox="1">
            <a:spLocks noChangeArrowheads="1"/>
          </p:cNvSpPr>
          <p:nvPr/>
        </p:nvSpPr>
        <p:spPr bwMode="auto">
          <a:xfrm>
            <a:off x="2514600" y="1143000"/>
            <a:ext cx="458780" cy="461665"/>
          </a:xfrm>
          <a:prstGeom prst="rect">
            <a:avLst/>
          </a:prstGeom>
          <a:noFill/>
          <a:ln w="9525">
            <a:noFill/>
            <a:miter lim="800000"/>
            <a:headEnd/>
            <a:tailEnd/>
          </a:ln>
        </p:spPr>
        <p:txBody>
          <a:bodyPr wrap="none">
            <a:spAutoFit/>
          </a:bodyPr>
          <a:lstStyle/>
          <a:p>
            <a:pPr eaLnBrk="0" hangingPunct="0"/>
            <a:r>
              <a:rPr lang="en-US" sz="2400" dirty="0" err="1" smtClean="0">
                <a:solidFill>
                  <a:srgbClr val="FFCCFF"/>
                </a:solidFill>
                <a:latin typeface="Times New Roman" pitchFamily="18" charset="0"/>
              </a:rPr>
              <a:t>P</a:t>
            </a:r>
            <a:r>
              <a:rPr lang="en-US" sz="2400" baseline="-25000" dirty="0" err="1" smtClean="0">
                <a:solidFill>
                  <a:srgbClr val="FFCCFF"/>
                </a:solidFill>
                <a:latin typeface="Times New Roman" pitchFamily="18" charset="0"/>
              </a:rPr>
              <a:t>d</a:t>
            </a:r>
            <a:endParaRPr lang="en-US" sz="2400" baseline="-25000" dirty="0">
              <a:solidFill>
                <a:srgbClr val="FFCCFF"/>
              </a:solidFill>
              <a:latin typeface="Times New Roman" pitchFamily="18" charset="0"/>
            </a:endParaRPr>
          </a:p>
        </p:txBody>
      </p:sp>
      <p:sp>
        <p:nvSpPr>
          <p:cNvPr id="317465" name="Freeform 25"/>
          <p:cNvSpPr>
            <a:spLocks/>
          </p:cNvSpPr>
          <p:nvPr/>
        </p:nvSpPr>
        <p:spPr bwMode="auto">
          <a:xfrm>
            <a:off x="3514725" y="1370013"/>
            <a:ext cx="1066800" cy="533400"/>
          </a:xfrm>
          <a:custGeom>
            <a:avLst/>
            <a:gdLst>
              <a:gd name="T0" fmla="*/ 0 w 624"/>
              <a:gd name="T1" fmla="*/ 0 h 336"/>
              <a:gd name="T2" fmla="*/ 2147483647 w 624"/>
              <a:gd name="T3" fmla="*/ 0 h 336"/>
              <a:gd name="T4" fmla="*/ 2147483647 w 624"/>
              <a:gd name="T5" fmla="*/ 2147483647 h 336"/>
              <a:gd name="T6" fmla="*/ 0 w 624"/>
              <a:gd name="T7" fmla="*/ 2147483647 h 336"/>
              <a:gd name="T8" fmla="*/ 0 w 624"/>
              <a:gd name="T9" fmla="*/ 0 h 336"/>
              <a:gd name="T10" fmla="*/ 0 60000 65536"/>
              <a:gd name="T11" fmla="*/ 0 60000 65536"/>
              <a:gd name="T12" fmla="*/ 0 60000 65536"/>
              <a:gd name="T13" fmla="*/ 0 60000 65536"/>
              <a:gd name="T14" fmla="*/ 0 60000 65536"/>
              <a:gd name="T15" fmla="*/ 0 w 624"/>
              <a:gd name="T16" fmla="*/ 0 h 336"/>
              <a:gd name="T17" fmla="*/ 624 w 624"/>
              <a:gd name="T18" fmla="*/ 336 h 336"/>
            </a:gdLst>
            <a:ahLst/>
            <a:cxnLst>
              <a:cxn ang="T10">
                <a:pos x="T0" y="T1"/>
              </a:cxn>
              <a:cxn ang="T11">
                <a:pos x="T2" y="T3"/>
              </a:cxn>
              <a:cxn ang="T12">
                <a:pos x="T4" y="T5"/>
              </a:cxn>
              <a:cxn ang="T13">
                <a:pos x="T6" y="T7"/>
              </a:cxn>
              <a:cxn ang="T14">
                <a:pos x="T8" y="T9"/>
              </a:cxn>
            </a:cxnLst>
            <a:rect l="T15" t="T16" r="T17" b="T18"/>
            <a:pathLst>
              <a:path w="624" h="336">
                <a:moveTo>
                  <a:pt x="0" y="0"/>
                </a:moveTo>
                <a:lnTo>
                  <a:pt x="384" y="0"/>
                </a:lnTo>
                <a:lnTo>
                  <a:pt x="624" y="336"/>
                </a:lnTo>
                <a:lnTo>
                  <a:pt x="0" y="336"/>
                </a:lnTo>
                <a:lnTo>
                  <a:pt x="0" y="0"/>
                </a:lnTo>
                <a:close/>
              </a:path>
            </a:pathLst>
          </a:custGeom>
          <a:solidFill>
            <a:srgbClr val="00FF99">
              <a:alpha val="50195"/>
            </a:srgbClr>
          </a:solidFill>
          <a:ln w="9525">
            <a:solidFill>
              <a:schemeClr val="tx1"/>
            </a:solidFill>
            <a:round/>
            <a:headEnd/>
            <a:tailEnd/>
          </a:ln>
        </p:spPr>
        <p:txBody>
          <a:bodyPr/>
          <a:lstStyle/>
          <a:p>
            <a:endParaRPr lang="en-US"/>
          </a:p>
        </p:txBody>
      </p:sp>
      <p:sp>
        <p:nvSpPr>
          <p:cNvPr id="317466" name="Text Box 26"/>
          <p:cNvSpPr txBox="1">
            <a:spLocks noChangeArrowheads="1"/>
          </p:cNvSpPr>
          <p:nvPr/>
        </p:nvSpPr>
        <p:spPr bwMode="auto">
          <a:xfrm>
            <a:off x="4267200" y="1295400"/>
            <a:ext cx="368300"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C</a:t>
            </a:r>
          </a:p>
        </p:txBody>
      </p:sp>
      <p:sp>
        <p:nvSpPr>
          <p:cNvPr id="317467" name="Text Box 27"/>
          <p:cNvSpPr txBox="1">
            <a:spLocks noChangeArrowheads="1"/>
          </p:cNvSpPr>
          <p:nvPr/>
        </p:nvSpPr>
        <p:spPr bwMode="auto">
          <a:xfrm>
            <a:off x="4114800" y="1550988"/>
            <a:ext cx="368300"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B</a:t>
            </a:r>
          </a:p>
        </p:txBody>
      </p:sp>
      <p:sp>
        <p:nvSpPr>
          <p:cNvPr id="317468" name="Text Box 28"/>
          <p:cNvSpPr txBox="1">
            <a:spLocks noChangeArrowheads="1"/>
          </p:cNvSpPr>
          <p:nvPr/>
        </p:nvSpPr>
        <p:spPr bwMode="auto">
          <a:xfrm>
            <a:off x="5472113" y="1571625"/>
            <a:ext cx="339725"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F</a:t>
            </a:r>
          </a:p>
        </p:txBody>
      </p:sp>
      <p:sp>
        <p:nvSpPr>
          <p:cNvPr id="317469" name="Text Box 29"/>
          <p:cNvSpPr txBox="1">
            <a:spLocks noChangeArrowheads="1"/>
          </p:cNvSpPr>
          <p:nvPr/>
        </p:nvSpPr>
        <p:spPr bwMode="auto">
          <a:xfrm>
            <a:off x="3810000" y="46482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317470" name="Text Box 30"/>
          <p:cNvSpPr txBox="1">
            <a:spLocks noChangeArrowheads="1"/>
          </p:cNvSpPr>
          <p:nvPr/>
        </p:nvSpPr>
        <p:spPr bwMode="auto">
          <a:xfrm>
            <a:off x="5562600" y="46482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317471" name="Freeform 31"/>
          <p:cNvSpPr>
            <a:spLocks/>
          </p:cNvSpPr>
          <p:nvPr/>
        </p:nvSpPr>
        <p:spPr bwMode="auto">
          <a:xfrm>
            <a:off x="6781800" y="5181600"/>
            <a:ext cx="457200" cy="304800"/>
          </a:xfrm>
          <a:custGeom>
            <a:avLst/>
            <a:gdLst>
              <a:gd name="T0" fmla="*/ 0 w 624"/>
              <a:gd name="T1" fmla="*/ 0 h 336"/>
              <a:gd name="T2" fmla="*/ 2147483647 w 624"/>
              <a:gd name="T3" fmla="*/ 0 h 336"/>
              <a:gd name="T4" fmla="*/ 2147483647 w 624"/>
              <a:gd name="T5" fmla="*/ 2147483647 h 336"/>
              <a:gd name="T6" fmla="*/ 0 w 624"/>
              <a:gd name="T7" fmla="*/ 2147483647 h 336"/>
              <a:gd name="T8" fmla="*/ 0 w 624"/>
              <a:gd name="T9" fmla="*/ 0 h 336"/>
              <a:gd name="T10" fmla="*/ 0 60000 65536"/>
              <a:gd name="T11" fmla="*/ 0 60000 65536"/>
              <a:gd name="T12" fmla="*/ 0 60000 65536"/>
              <a:gd name="T13" fmla="*/ 0 60000 65536"/>
              <a:gd name="T14" fmla="*/ 0 60000 65536"/>
              <a:gd name="T15" fmla="*/ 0 w 624"/>
              <a:gd name="T16" fmla="*/ 0 h 336"/>
              <a:gd name="T17" fmla="*/ 624 w 624"/>
              <a:gd name="T18" fmla="*/ 336 h 336"/>
            </a:gdLst>
            <a:ahLst/>
            <a:cxnLst>
              <a:cxn ang="T10">
                <a:pos x="T0" y="T1"/>
              </a:cxn>
              <a:cxn ang="T11">
                <a:pos x="T2" y="T3"/>
              </a:cxn>
              <a:cxn ang="T12">
                <a:pos x="T4" y="T5"/>
              </a:cxn>
              <a:cxn ang="T13">
                <a:pos x="T6" y="T7"/>
              </a:cxn>
              <a:cxn ang="T14">
                <a:pos x="T8" y="T9"/>
              </a:cxn>
            </a:cxnLst>
            <a:rect l="T15" t="T16" r="T17" b="T18"/>
            <a:pathLst>
              <a:path w="624" h="336">
                <a:moveTo>
                  <a:pt x="0" y="0"/>
                </a:moveTo>
                <a:lnTo>
                  <a:pt x="384" y="0"/>
                </a:lnTo>
                <a:lnTo>
                  <a:pt x="624" y="336"/>
                </a:lnTo>
                <a:lnTo>
                  <a:pt x="0" y="336"/>
                </a:lnTo>
                <a:lnTo>
                  <a:pt x="0" y="0"/>
                </a:lnTo>
                <a:close/>
              </a:path>
            </a:pathLst>
          </a:custGeom>
          <a:solidFill>
            <a:srgbClr val="00FF99">
              <a:alpha val="50195"/>
            </a:srgbClr>
          </a:solidFill>
          <a:ln w="9525">
            <a:solidFill>
              <a:schemeClr val="tx1"/>
            </a:solidFill>
            <a:round/>
            <a:headEnd/>
            <a:tailEnd/>
          </a:ln>
        </p:spPr>
        <p:txBody>
          <a:bodyPr/>
          <a:lstStyle/>
          <a:p>
            <a:endParaRPr lang="en-US"/>
          </a:p>
        </p:txBody>
      </p:sp>
      <p:sp>
        <p:nvSpPr>
          <p:cNvPr id="317472" name="Rectangle 32"/>
          <p:cNvSpPr>
            <a:spLocks noChangeArrowheads="1"/>
          </p:cNvSpPr>
          <p:nvPr/>
        </p:nvSpPr>
        <p:spPr bwMode="auto">
          <a:xfrm>
            <a:off x="0" y="5334000"/>
            <a:ext cx="3276600" cy="1552575"/>
          </a:xfrm>
          <a:prstGeom prst="rect">
            <a:avLst/>
          </a:prstGeom>
          <a:noFill/>
          <a:ln w="9525">
            <a:noFill/>
            <a:miter lim="800000"/>
            <a:headEnd/>
            <a:tailEnd/>
          </a:ln>
        </p:spPr>
        <p:txBody>
          <a:bodyPr>
            <a:spAutoFit/>
          </a:bodyPr>
          <a:lstStyle/>
          <a:p>
            <a:pPr eaLnBrk="0" hangingPunct="0"/>
            <a:r>
              <a:rPr lang="en-US" sz="2400">
                <a:latin typeface="Times New Roman" pitchFamily="18" charset="0"/>
              </a:rPr>
              <a:t>Remember it’s not trade as such, but </a:t>
            </a:r>
            <a:r>
              <a:rPr lang="en-US" sz="2400" i="1">
                <a:latin typeface="Times New Roman" pitchFamily="18" charset="0"/>
              </a:rPr>
              <a:t>free trade</a:t>
            </a:r>
            <a:r>
              <a:rPr lang="en-US" sz="2400">
                <a:latin typeface="Times New Roman" pitchFamily="18" charset="0"/>
              </a:rPr>
              <a:t> that’s desirable </a:t>
            </a:r>
          </a:p>
          <a:p>
            <a:pPr eaLnBrk="0" hangingPunct="0"/>
            <a:r>
              <a:rPr lang="en-US" sz="2400">
                <a:latin typeface="Times New Roman" pitchFamily="18" charset="0"/>
              </a:rPr>
              <a:t>(at least in this model)</a:t>
            </a:r>
          </a:p>
        </p:txBody>
      </p:sp>
      <p:sp>
        <p:nvSpPr>
          <p:cNvPr id="317473" name="Freeform 33"/>
          <p:cNvSpPr>
            <a:spLocks/>
          </p:cNvSpPr>
          <p:nvPr/>
        </p:nvSpPr>
        <p:spPr bwMode="auto">
          <a:xfrm>
            <a:off x="3506788" y="1344613"/>
            <a:ext cx="2182812" cy="538162"/>
          </a:xfrm>
          <a:custGeom>
            <a:avLst/>
            <a:gdLst>
              <a:gd name="T0" fmla="*/ 0 w 1375"/>
              <a:gd name="T1" fmla="*/ 0 h 339"/>
              <a:gd name="T2" fmla="*/ 2147483647 w 1375"/>
              <a:gd name="T3" fmla="*/ 2147483647 h 339"/>
              <a:gd name="T4" fmla="*/ 2147483647 w 1375"/>
              <a:gd name="T5" fmla="*/ 2147483647 h 339"/>
              <a:gd name="T6" fmla="*/ 0 w 1375"/>
              <a:gd name="T7" fmla="*/ 2147483647 h 339"/>
              <a:gd name="T8" fmla="*/ 0 w 1375"/>
              <a:gd name="T9" fmla="*/ 0 h 339"/>
              <a:gd name="T10" fmla="*/ 0 60000 65536"/>
              <a:gd name="T11" fmla="*/ 0 60000 65536"/>
              <a:gd name="T12" fmla="*/ 0 60000 65536"/>
              <a:gd name="T13" fmla="*/ 0 60000 65536"/>
              <a:gd name="T14" fmla="*/ 0 60000 65536"/>
              <a:gd name="T15" fmla="*/ 0 w 1375"/>
              <a:gd name="T16" fmla="*/ 0 h 339"/>
              <a:gd name="T17" fmla="*/ 1375 w 1375"/>
              <a:gd name="T18" fmla="*/ 339 h 339"/>
            </a:gdLst>
            <a:ahLst/>
            <a:cxnLst>
              <a:cxn ang="T10">
                <a:pos x="T0" y="T1"/>
              </a:cxn>
              <a:cxn ang="T11">
                <a:pos x="T2" y="T3"/>
              </a:cxn>
              <a:cxn ang="T12">
                <a:pos x="T4" y="T5"/>
              </a:cxn>
              <a:cxn ang="T13">
                <a:pos x="T6" y="T7"/>
              </a:cxn>
              <a:cxn ang="T14">
                <a:pos x="T8" y="T9"/>
              </a:cxn>
            </a:cxnLst>
            <a:rect l="T15" t="T16" r="T17" b="T18"/>
            <a:pathLst>
              <a:path w="1375" h="339">
                <a:moveTo>
                  <a:pt x="0" y="0"/>
                </a:moveTo>
                <a:lnTo>
                  <a:pt x="1375" y="4"/>
                </a:lnTo>
                <a:lnTo>
                  <a:pt x="1195" y="339"/>
                </a:lnTo>
                <a:lnTo>
                  <a:pt x="0" y="336"/>
                </a:lnTo>
                <a:lnTo>
                  <a:pt x="0" y="0"/>
                </a:lnTo>
                <a:close/>
              </a:path>
            </a:pathLst>
          </a:custGeom>
          <a:solidFill>
            <a:srgbClr val="66CCFF">
              <a:alpha val="50195"/>
            </a:srgbClr>
          </a:solidFill>
          <a:ln w="9525">
            <a:solidFill>
              <a:schemeClr val="tx1"/>
            </a:solidFill>
            <a:round/>
            <a:headEnd/>
            <a:tailEnd/>
          </a:ln>
        </p:spPr>
        <p:txBody>
          <a:bodyPr/>
          <a:lstStyle/>
          <a:p>
            <a:endParaRPr lang="en-US"/>
          </a:p>
        </p:txBody>
      </p:sp>
      <p:sp>
        <p:nvSpPr>
          <p:cNvPr id="317474" name="Freeform 34"/>
          <p:cNvSpPr>
            <a:spLocks/>
          </p:cNvSpPr>
          <p:nvPr/>
        </p:nvSpPr>
        <p:spPr bwMode="auto">
          <a:xfrm>
            <a:off x="4114800" y="1371600"/>
            <a:ext cx="1562100" cy="549275"/>
          </a:xfrm>
          <a:custGeom>
            <a:avLst/>
            <a:gdLst>
              <a:gd name="T0" fmla="*/ 0 w 984"/>
              <a:gd name="T1" fmla="*/ 2147483647 h 346"/>
              <a:gd name="T2" fmla="*/ 2147483647 w 984"/>
              <a:gd name="T3" fmla="*/ 0 h 346"/>
              <a:gd name="T4" fmla="*/ 2147483647 w 984"/>
              <a:gd name="T5" fmla="*/ 2147483647 h 346"/>
              <a:gd name="T6" fmla="*/ 0 w 984"/>
              <a:gd name="T7" fmla="*/ 2147483647 h 346"/>
              <a:gd name="T8" fmla="*/ 0 w 984"/>
              <a:gd name="T9" fmla="*/ 2147483647 h 346"/>
              <a:gd name="T10" fmla="*/ 0 60000 65536"/>
              <a:gd name="T11" fmla="*/ 0 60000 65536"/>
              <a:gd name="T12" fmla="*/ 0 60000 65536"/>
              <a:gd name="T13" fmla="*/ 0 60000 65536"/>
              <a:gd name="T14" fmla="*/ 0 60000 65536"/>
              <a:gd name="T15" fmla="*/ 0 w 984"/>
              <a:gd name="T16" fmla="*/ 0 h 346"/>
              <a:gd name="T17" fmla="*/ 984 w 984"/>
              <a:gd name="T18" fmla="*/ 346 h 346"/>
            </a:gdLst>
            <a:ahLst/>
            <a:cxnLst>
              <a:cxn ang="T10">
                <a:pos x="T0" y="T1"/>
              </a:cxn>
              <a:cxn ang="T11">
                <a:pos x="T2" y="T3"/>
              </a:cxn>
              <a:cxn ang="T12">
                <a:pos x="T4" y="T5"/>
              </a:cxn>
              <a:cxn ang="T13">
                <a:pos x="T6" y="T7"/>
              </a:cxn>
              <a:cxn ang="T14">
                <a:pos x="T8" y="T9"/>
              </a:cxn>
            </a:cxnLst>
            <a:rect l="T15" t="T16" r="T17" b="T18"/>
            <a:pathLst>
              <a:path w="984" h="346">
                <a:moveTo>
                  <a:pt x="0" y="3"/>
                </a:moveTo>
                <a:lnTo>
                  <a:pt x="975" y="0"/>
                </a:lnTo>
                <a:lnTo>
                  <a:pt x="984" y="346"/>
                </a:lnTo>
                <a:lnTo>
                  <a:pt x="0" y="339"/>
                </a:lnTo>
                <a:lnTo>
                  <a:pt x="0" y="3"/>
                </a:lnTo>
                <a:close/>
              </a:path>
            </a:pathLst>
          </a:custGeom>
          <a:solidFill>
            <a:schemeClr val="tx2">
              <a:alpha val="50195"/>
            </a:schemeClr>
          </a:solidFill>
          <a:ln w="9525">
            <a:solidFill>
              <a:schemeClr val="tx1"/>
            </a:solidFill>
            <a:round/>
            <a:headEnd/>
            <a:tailEnd/>
          </a:ln>
        </p:spPr>
        <p:txBody>
          <a:bodyPr/>
          <a:lstStyle/>
          <a:p>
            <a:endParaRPr lang="en-US"/>
          </a:p>
        </p:txBody>
      </p:sp>
      <p:sp>
        <p:nvSpPr>
          <p:cNvPr id="317475" name="Freeform 35"/>
          <p:cNvSpPr>
            <a:spLocks/>
          </p:cNvSpPr>
          <p:nvPr/>
        </p:nvSpPr>
        <p:spPr bwMode="auto">
          <a:xfrm>
            <a:off x="7162800" y="5943600"/>
            <a:ext cx="1143000" cy="304800"/>
          </a:xfrm>
          <a:custGeom>
            <a:avLst/>
            <a:gdLst>
              <a:gd name="T0" fmla="*/ 0 w 984"/>
              <a:gd name="T1" fmla="*/ 2147483647 h 346"/>
              <a:gd name="T2" fmla="*/ 2147483647 w 984"/>
              <a:gd name="T3" fmla="*/ 0 h 346"/>
              <a:gd name="T4" fmla="*/ 2147483647 w 984"/>
              <a:gd name="T5" fmla="*/ 2147483647 h 346"/>
              <a:gd name="T6" fmla="*/ 0 w 984"/>
              <a:gd name="T7" fmla="*/ 2147483647 h 346"/>
              <a:gd name="T8" fmla="*/ 0 w 984"/>
              <a:gd name="T9" fmla="*/ 2147483647 h 346"/>
              <a:gd name="T10" fmla="*/ 0 60000 65536"/>
              <a:gd name="T11" fmla="*/ 0 60000 65536"/>
              <a:gd name="T12" fmla="*/ 0 60000 65536"/>
              <a:gd name="T13" fmla="*/ 0 60000 65536"/>
              <a:gd name="T14" fmla="*/ 0 60000 65536"/>
              <a:gd name="T15" fmla="*/ 0 w 984"/>
              <a:gd name="T16" fmla="*/ 0 h 346"/>
              <a:gd name="T17" fmla="*/ 984 w 984"/>
              <a:gd name="T18" fmla="*/ 346 h 346"/>
            </a:gdLst>
            <a:ahLst/>
            <a:cxnLst>
              <a:cxn ang="T10">
                <a:pos x="T0" y="T1"/>
              </a:cxn>
              <a:cxn ang="T11">
                <a:pos x="T2" y="T3"/>
              </a:cxn>
              <a:cxn ang="T12">
                <a:pos x="T4" y="T5"/>
              </a:cxn>
              <a:cxn ang="T13">
                <a:pos x="T6" y="T7"/>
              </a:cxn>
              <a:cxn ang="T14">
                <a:pos x="T8" y="T9"/>
              </a:cxn>
            </a:cxnLst>
            <a:rect l="T15" t="T16" r="T17" b="T18"/>
            <a:pathLst>
              <a:path w="984" h="346">
                <a:moveTo>
                  <a:pt x="0" y="3"/>
                </a:moveTo>
                <a:lnTo>
                  <a:pt x="975" y="0"/>
                </a:lnTo>
                <a:lnTo>
                  <a:pt x="984" y="346"/>
                </a:lnTo>
                <a:lnTo>
                  <a:pt x="0" y="339"/>
                </a:lnTo>
                <a:lnTo>
                  <a:pt x="0" y="3"/>
                </a:lnTo>
                <a:close/>
              </a:path>
            </a:pathLst>
          </a:custGeom>
          <a:solidFill>
            <a:schemeClr val="tx2">
              <a:alpha val="50195"/>
            </a:schemeClr>
          </a:solidFill>
          <a:ln w="9525">
            <a:solidFill>
              <a:schemeClr val="tx1"/>
            </a:solidFill>
            <a:round/>
            <a:headEnd/>
            <a:tailEnd/>
          </a:ln>
        </p:spPr>
        <p:txBody>
          <a:bodyPr/>
          <a:lstStyle/>
          <a:p>
            <a:endParaRPr lang="en-US"/>
          </a:p>
        </p:txBody>
      </p:sp>
      <p:sp>
        <p:nvSpPr>
          <p:cNvPr id="317476" name="Freeform 36"/>
          <p:cNvSpPr>
            <a:spLocks/>
          </p:cNvSpPr>
          <p:nvPr/>
        </p:nvSpPr>
        <p:spPr bwMode="auto">
          <a:xfrm>
            <a:off x="6781800" y="5562600"/>
            <a:ext cx="1524000" cy="309563"/>
          </a:xfrm>
          <a:custGeom>
            <a:avLst/>
            <a:gdLst>
              <a:gd name="T0" fmla="*/ 0 w 1375"/>
              <a:gd name="T1" fmla="*/ 0 h 339"/>
              <a:gd name="T2" fmla="*/ 2147483647 w 1375"/>
              <a:gd name="T3" fmla="*/ 2147483647 h 339"/>
              <a:gd name="T4" fmla="*/ 2147483647 w 1375"/>
              <a:gd name="T5" fmla="*/ 2147483647 h 339"/>
              <a:gd name="T6" fmla="*/ 0 w 1375"/>
              <a:gd name="T7" fmla="*/ 2147483647 h 339"/>
              <a:gd name="T8" fmla="*/ 0 w 1375"/>
              <a:gd name="T9" fmla="*/ 0 h 339"/>
              <a:gd name="T10" fmla="*/ 0 60000 65536"/>
              <a:gd name="T11" fmla="*/ 0 60000 65536"/>
              <a:gd name="T12" fmla="*/ 0 60000 65536"/>
              <a:gd name="T13" fmla="*/ 0 60000 65536"/>
              <a:gd name="T14" fmla="*/ 0 60000 65536"/>
              <a:gd name="T15" fmla="*/ 0 w 1375"/>
              <a:gd name="T16" fmla="*/ 0 h 339"/>
              <a:gd name="T17" fmla="*/ 1375 w 1375"/>
              <a:gd name="T18" fmla="*/ 339 h 339"/>
            </a:gdLst>
            <a:ahLst/>
            <a:cxnLst>
              <a:cxn ang="T10">
                <a:pos x="T0" y="T1"/>
              </a:cxn>
              <a:cxn ang="T11">
                <a:pos x="T2" y="T3"/>
              </a:cxn>
              <a:cxn ang="T12">
                <a:pos x="T4" y="T5"/>
              </a:cxn>
              <a:cxn ang="T13">
                <a:pos x="T6" y="T7"/>
              </a:cxn>
              <a:cxn ang="T14">
                <a:pos x="T8" y="T9"/>
              </a:cxn>
            </a:cxnLst>
            <a:rect l="T15" t="T16" r="T17" b="T18"/>
            <a:pathLst>
              <a:path w="1375" h="339">
                <a:moveTo>
                  <a:pt x="0" y="0"/>
                </a:moveTo>
                <a:lnTo>
                  <a:pt x="1375" y="4"/>
                </a:lnTo>
                <a:lnTo>
                  <a:pt x="1195" y="339"/>
                </a:lnTo>
                <a:lnTo>
                  <a:pt x="0" y="336"/>
                </a:lnTo>
                <a:lnTo>
                  <a:pt x="0" y="0"/>
                </a:lnTo>
                <a:close/>
              </a:path>
            </a:pathLst>
          </a:custGeom>
          <a:solidFill>
            <a:srgbClr val="66CCFF">
              <a:alpha val="50195"/>
            </a:srgbClr>
          </a:solidFill>
          <a:ln w="9525">
            <a:solidFill>
              <a:schemeClr val="tx1"/>
            </a:solidFill>
            <a:round/>
            <a:headEnd/>
            <a:tailEnd/>
          </a:ln>
        </p:spPr>
        <p:txBody>
          <a:bodyPr/>
          <a:lstStyle/>
          <a:p>
            <a:endParaRPr lang="en-US"/>
          </a:p>
        </p:txBody>
      </p:sp>
      <p:sp>
        <p:nvSpPr>
          <p:cNvPr id="317477" name="AutoShape 37"/>
          <p:cNvSpPr>
            <a:spLocks noChangeArrowheads="1"/>
          </p:cNvSpPr>
          <p:nvPr/>
        </p:nvSpPr>
        <p:spPr bwMode="auto">
          <a:xfrm>
            <a:off x="7162800" y="6324600"/>
            <a:ext cx="228600" cy="304800"/>
          </a:xfrm>
          <a:prstGeom prst="rtTriangle">
            <a:avLst/>
          </a:prstGeom>
          <a:solidFill>
            <a:srgbClr val="FFCCFF"/>
          </a:solidFill>
          <a:ln w="9525">
            <a:solidFill>
              <a:schemeClr val="tx1"/>
            </a:solidFill>
            <a:miter lim="800000"/>
            <a:headEnd/>
            <a:tailEnd/>
          </a:ln>
        </p:spPr>
        <p:txBody>
          <a:bodyPr wrap="none" anchor="ctr"/>
          <a:lstStyle/>
          <a:p>
            <a:endParaRPr lang="en-US"/>
          </a:p>
        </p:txBody>
      </p:sp>
      <p:sp>
        <p:nvSpPr>
          <p:cNvPr id="317478" name="AutoShape 38"/>
          <p:cNvSpPr>
            <a:spLocks noChangeArrowheads="1"/>
          </p:cNvSpPr>
          <p:nvPr/>
        </p:nvSpPr>
        <p:spPr bwMode="auto">
          <a:xfrm flipH="1">
            <a:off x="8077200" y="6324600"/>
            <a:ext cx="228600" cy="304800"/>
          </a:xfrm>
          <a:prstGeom prst="rtTriangle">
            <a:avLst/>
          </a:prstGeom>
          <a:solidFill>
            <a:srgbClr val="FFCCFF"/>
          </a:solidFill>
          <a:ln w="9525">
            <a:solidFill>
              <a:schemeClr val="tx1"/>
            </a:solidFill>
            <a:miter lim="800000"/>
            <a:headEnd/>
            <a:tailEnd/>
          </a:ln>
        </p:spPr>
        <p:txBody>
          <a:bodyPr wrap="none" anchor="ctr"/>
          <a:lstStyle/>
          <a:p>
            <a:endParaRPr lang="en-US"/>
          </a:p>
        </p:txBody>
      </p:sp>
      <p:sp>
        <p:nvSpPr>
          <p:cNvPr id="317479" name="Line 39"/>
          <p:cNvSpPr>
            <a:spLocks noChangeShapeType="1"/>
          </p:cNvSpPr>
          <p:nvPr/>
        </p:nvSpPr>
        <p:spPr bwMode="auto">
          <a:xfrm flipV="1">
            <a:off x="2362200" y="1447800"/>
            <a:ext cx="0" cy="457200"/>
          </a:xfrm>
          <a:prstGeom prst="line">
            <a:avLst/>
          </a:prstGeom>
          <a:noFill/>
          <a:ln w="9525">
            <a:solidFill>
              <a:schemeClr val="tx1"/>
            </a:solidFill>
            <a:round/>
            <a:headEnd/>
            <a:tailEnd type="triangle" w="med" len="med"/>
          </a:ln>
        </p:spPr>
        <p:txBody>
          <a:bodyPr/>
          <a:lstStyle/>
          <a:p>
            <a:endParaRPr lang="en-US"/>
          </a:p>
        </p:txBody>
      </p:sp>
      <p:sp>
        <p:nvSpPr>
          <p:cNvPr id="317480" name="Text Box 40"/>
          <p:cNvSpPr txBox="1">
            <a:spLocks noChangeArrowheads="1"/>
          </p:cNvSpPr>
          <p:nvPr/>
        </p:nvSpPr>
        <p:spPr bwMode="auto">
          <a:xfrm>
            <a:off x="228600" y="1447800"/>
            <a:ext cx="2514600" cy="366713"/>
          </a:xfrm>
          <a:prstGeom prst="rect">
            <a:avLst/>
          </a:prstGeom>
          <a:noFill/>
          <a:ln w="9525">
            <a:noFill/>
            <a:miter lim="800000"/>
            <a:headEnd/>
            <a:tailEnd/>
          </a:ln>
        </p:spPr>
        <p:txBody>
          <a:bodyPr>
            <a:spAutoFit/>
          </a:bodyPr>
          <a:lstStyle/>
          <a:p>
            <a:pPr>
              <a:spcBef>
                <a:spcPct val="50000"/>
              </a:spcBef>
            </a:pPr>
            <a:r>
              <a:rPr lang="en-US"/>
              <a:t>an export subsidy: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5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4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5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4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74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74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74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74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74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74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74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7457">
                                            <p:txEl>
                                              <p:pRg st="2" end="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74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74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74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7457">
                                            <p:txEl>
                                              <p:pRg st="3" end="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74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74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7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8" grpId="0" animBg="1"/>
      <p:bldP spid="317454" grpId="0" animBg="1"/>
      <p:bldP spid="317456" grpId="0" animBg="1"/>
      <p:bldP spid="317458" grpId="0" animBg="1"/>
      <p:bldP spid="317459" grpId="0" animBg="1"/>
      <p:bldP spid="317460" grpId="0"/>
      <p:bldP spid="317461" grpId="0"/>
      <p:bldP spid="317462" grpId="0"/>
      <p:bldP spid="317464" grpId="0"/>
      <p:bldP spid="317465" grpId="0" animBg="1"/>
      <p:bldP spid="317466" grpId="0"/>
      <p:bldP spid="317467" grpId="0"/>
      <p:bldP spid="317468" grpId="0"/>
      <p:bldP spid="317469" grpId="0"/>
      <p:bldP spid="317470" grpId="0"/>
      <p:bldP spid="317471" grpId="0" animBg="1"/>
      <p:bldP spid="317472" grpId="0"/>
      <p:bldP spid="317473" grpId="0" animBg="1"/>
      <p:bldP spid="317474" grpId="0" animBg="1"/>
      <p:bldP spid="317475" grpId="0" animBg="1"/>
      <p:bldP spid="317476" grpId="0" animBg="1"/>
      <p:bldP spid="317477" grpId="0" animBg="1"/>
      <p:bldP spid="317478" grpId="0" animBg="1"/>
      <p:bldP spid="317479" grpId="0" animBg="1"/>
      <p:bldP spid="3174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9144000" cy="914400"/>
          </a:xfrm>
        </p:spPr>
        <p:txBody>
          <a:bodyPr/>
          <a:lstStyle/>
          <a:p>
            <a:pPr eaLnBrk="1" hangingPunct="1">
              <a:lnSpc>
                <a:spcPct val="80000"/>
              </a:lnSpc>
            </a:pPr>
            <a:r>
              <a:rPr lang="en-US" sz="3200" smtClean="0"/>
              <a:t>The “level playing field” argument: do </a:t>
            </a:r>
            <a:br>
              <a:rPr lang="en-US" sz="3200" smtClean="0"/>
            </a:br>
            <a:r>
              <a:rPr lang="en-US" sz="3200" smtClean="0"/>
              <a:t>foreigners’ interventions justify our interventions?</a:t>
            </a:r>
          </a:p>
        </p:txBody>
      </p:sp>
      <p:sp>
        <p:nvSpPr>
          <p:cNvPr id="16387" name="Line 3"/>
          <p:cNvSpPr>
            <a:spLocks noChangeShapeType="1"/>
          </p:cNvSpPr>
          <p:nvPr/>
        </p:nvSpPr>
        <p:spPr bwMode="auto">
          <a:xfrm>
            <a:off x="685800" y="2641600"/>
            <a:ext cx="0" cy="3352800"/>
          </a:xfrm>
          <a:prstGeom prst="line">
            <a:avLst/>
          </a:prstGeom>
          <a:noFill/>
          <a:ln w="9525">
            <a:solidFill>
              <a:srgbClr val="00FF00"/>
            </a:solidFill>
            <a:round/>
            <a:headEnd/>
            <a:tailEnd/>
          </a:ln>
        </p:spPr>
        <p:txBody>
          <a:bodyPr wrap="none" anchor="ctr"/>
          <a:lstStyle/>
          <a:p>
            <a:endParaRPr lang="en-US"/>
          </a:p>
        </p:txBody>
      </p:sp>
      <p:sp>
        <p:nvSpPr>
          <p:cNvPr id="16388" name="Line 4"/>
          <p:cNvSpPr>
            <a:spLocks noChangeShapeType="1"/>
          </p:cNvSpPr>
          <p:nvPr/>
        </p:nvSpPr>
        <p:spPr bwMode="auto">
          <a:xfrm>
            <a:off x="685800" y="5994400"/>
            <a:ext cx="2590800" cy="0"/>
          </a:xfrm>
          <a:prstGeom prst="line">
            <a:avLst/>
          </a:prstGeom>
          <a:noFill/>
          <a:ln w="9525">
            <a:solidFill>
              <a:srgbClr val="00FF00"/>
            </a:solidFill>
            <a:round/>
            <a:headEnd/>
            <a:tailEnd/>
          </a:ln>
        </p:spPr>
        <p:txBody>
          <a:bodyPr wrap="none" anchor="ctr"/>
          <a:lstStyle/>
          <a:p>
            <a:endParaRPr lang="en-US"/>
          </a:p>
        </p:txBody>
      </p:sp>
      <p:sp>
        <p:nvSpPr>
          <p:cNvPr id="16389" name="Line 5"/>
          <p:cNvSpPr>
            <a:spLocks noChangeShapeType="1"/>
          </p:cNvSpPr>
          <p:nvPr/>
        </p:nvSpPr>
        <p:spPr bwMode="auto">
          <a:xfrm>
            <a:off x="3505200" y="2641600"/>
            <a:ext cx="0" cy="3352800"/>
          </a:xfrm>
          <a:prstGeom prst="line">
            <a:avLst/>
          </a:prstGeom>
          <a:noFill/>
          <a:ln w="9525">
            <a:solidFill>
              <a:schemeClr val="tx1"/>
            </a:solidFill>
            <a:round/>
            <a:headEnd/>
            <a:tailEnd/>
          </a:ln>
        </p:spPr>
        <p:txBody>
          <a:bodyPr wrap="none" anchor="ctr"/>
          <a:lstStyle/>
          <a:p>
            <a:endParaRPr lang="en-US"/>
          </a:p>
        </p:txBody>
      </p:sp>
      <p:sp>
        <p:nvSpPr>
          <p:cNvPr id="16390" name="Line 6"/>
          <p:cNvSpPr>
            <a:spLocks noChangeShapeType="1"/>
          </p:cNvSpPr>
          <p:nvPr/>
        </p:nvSpPr>
        <p:spPr bwMode="auto">
          <a:xfrm>
            <a:off x="3505200" y="5994400"/>
            <a:ext cx="2590800" cy="0"/>
          </a:xfrm>
          <a:prstGeom prst="line">
            <a:avLst/>
          </a:prstGeom>
          <a:noFill/>
          <a:ln w="9525">
            <a:solidFill>
              <a:schemeClr val="tx1"/>
            </a:solidFill>
            <a:round/>
            <a:headEnd/>
            <a:tailEnd/>
          </a:ln>
        </p:spPr>
        <p:txBody>
          <a:bodyPr wrap="none" anchor="ctr"/>
          <a:lstStyle/>
          <a:p>
            <a:endParaRPr lang="en-US"/>
          </a:p>
        </p:txBody>
      </p:sp>
      <p:sp>
        <p:nvSpPr>
          <p:cNvPr id="16391" name="Line 7"/>
          <p:cNvSpPr>
            <a:spLocks noChangeShapeType="1"/>
          </p:cNvSpPr>
          <p:nvPr/>
        </p:nvSpPr>
        <p:spPr bwMode="auto">
          <a:xfrm>
            <a:off x="6248400" y="2641600"/>
            <a:ext cx="0" cy="3352800"/>
          </a:xfrm>
          <a:prstGeom prst="line">
            <a:avLst/>
          </a:prstGeom>
          <a:noFill/>
          <a:ln w="9525">
            <a:solidFill>
              <a:srgbClr val="FF0000"/>
            </a:solidFill>
            <a:round/>
            <a:headEnd/>
            <a:tailEnd/>
          </a:ln>
        </p:spPr>
        <p:txBody>
          <a:bodyPr wrap="none" anchor="ctr"/>
          <a:lstStyle/>
          <a:p>
            <a:endParaRPr lang="en-US"/>
          </a:p>
        </p:txBody>
      </p:sp>
      <p:sp>
        <p:nvSpPr>
          <p:cNvPr id="16392" name="Line 8"/>
          <p:cNvSpPr>
            <a:spLocks noChangeShapeType="1"/>
          </p:cNvSpPr>
          <p:nvPr/>
        </p:nvSpPr>
        <p:spPr bwMode="auto">
          <a:xfrm>
            <a:off x="6248400" y="5994400"/>
            <a:ext cx="2590800" cy="0"/>
          </a:xfrm>
          <a:prstGeom prst="line">
            <a:avLst/>
          </a:prstGeom>
          <a:noFill/>
          <a:ln w="9525">
            <a:solidFill>
              <a:srgbClr val="FF0000"/>
            </a:solidFill>
            <a:round/>
            <a:headEnd/>
            <a:tailEnd/>
          </a:ln>
        </p:spPr>
        <p:txBody>
          <a:bodyPr wrap="none" anchor="ctr"/>
          <a:lstStyle/>
          <a:p>
            <a:endParaRPr lang="en-US"/>
          </a:p>
        </p:txBody>
      </p:sp>
      <p:sp>
        <p:nvSpPr>
          <p:cNvPr id="16393" name="Line 9"/>
          <p:cNvSpPr>
            <a:spLocks noChangeShapeType="1"/>
          </p:cNvSpPr>
          <p:nvPr/>
        </p:nvSpPr>
        <p:spPr bwMode="auto">
          <a:xfrm flipV="1">
            <a:off x="685800" y="2870200"/>
            <a:ext cx="2286000" cy="2971800"/>
          </a:xfrm>
          <a:prstGeom prst="line">
            <a:avLst/>
          </a:prstGeom>
          <a:noFill/>
          <a:ln w="9525">
            <a:solidFill>
              <a:srgbClr val="00FF00"/>
            </a:solidFill>
            <a:round/>
            <a:headEnd/>
            <a:tailEnd/>
          </a:ln>
        </p:spPr>
        <p:txBody>
          <a:bodyPr wrap="none" anchor="ctr"/>
          <a:lstStyle/>
          <a:p>
            <a:endParaRPr lang="en-US"/>
          </a:p>
        </p:txBody>
      </p:sp>
      <p:sp>
        <p:nvSpPr>
          <p:cNvPr id="16394" name="Line 10"/>
          <p:cNvSpPr>
            <a:spLocks noChangeShapeType="1"/>
          </p:cNvSpPr>
          <p:nvPr/>
        </p:nvSpPr>
        <p:spPr bwMode="auto">
          <a:xfrm>
            <a:off x="685800" y="2794000"/>
            <a:ext cx="1676400" cy="3200400"/>
          </a:xfrm>
          <a:prstGeom prst="line">
            <a:avLst/>
          </a:prstGeom>
          <a:noFill/>
          <a:ln w="9525">
            <a:solidFill>
              <a:srgbClr val="00FF00"/>
            </a:solidFill>
            <a:round/>
            <a:headEnd/>
            <a:tailEnd/>
          </a:ln>
        </p:spPr>
        <p:txBody>
          <a:bodyPr wrap="none" anchor="ctr"/>
          <a:lstStyle/>
          <a:p>
            <a:endParaRPr lang="en-US"/>
          </a:p>
        </p:txBody>
      </p:sp>
      <p:sp>
        <p:nvSpPr>
          <p:cNvPr id="16395" name="Text Box 11"/>
          <p:cNvSpPr txBox="1">
            <a:spLocks noChangeArrowheads="1"/>
          </p:cNvSpPr>
          <p:nvPr/>
        </p:nvSpPr>
        <p:spPr bwMode="auto">
          <a:xfrm>
            <a:off x="914400" y="2133600"/>
            <a:ext cx="16652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Our country</a:t>
            </a:r>
          </a:p>
        </p:txBody>
      </p:sp>
      <p:sp>
        <p:nvSpPr>
          <p:cNvPr id="16396" name="Text Box 12"/>
          <p:cNvSpPr txBox="1">
            <a:spLocks noChangeArrowheads="1"/>
          </p:cNvSpPr>
          <p:nvPr/>
        </p:nvSpPr>
        <p:spPr bwMode="auto">
          <a:xfrm>
            <a:off x="6405563" y="2133600"/>
            <a:ext cx="273843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The rest of the world</a:t>
            </a:r>
          </a:p>
        </p:txBody>
      </p:sp>
      <p:sp>
        <p:nvSpPr>
          <p:cNvPr id="16397" name="Line 13"/>
          <p:cNvSpPr>
            <a:spLocks noChangeShapeType="1"/>
          </p:cNvSpPr>
          <p:nvPr/>
        </p:nvSpPr>
        <p:spPr bwMode="auto">
          <a:xfrm>
            <a:off x="6248400" y="2794000"/>
            <a:ext cx="2514600" cy="1143000"/>
          </a:xfrm>
          <a:prstGeom prst="line">
            <a:avLst/>
          </a:prstGeom>
          <a:noFill/>
          <a:ln w="9525">
            <a:solidFill>
              <a:srgbClr val="FF0000"/>
            </a:solidFill>
            <a:round/>
            <a:headEnd/>
            <a:tailEnd/>
          </a:ln>
        </p:spPr>
        <p:txBody>
          <a:bodyPr wrap="none" anchor="ctr"/>
          <a:lstStyle/>
          <a:p>
            <a:endParaRPr lang="en-US"/>
          </a:p>
        </p:txBody>
      </p:sp>
      <p:sp>
        <p:nvSpPr>
          <p:cNvPr id="16398" name="Line 14"/>
          <p:cNvSpPr>
            <a:spLocks noChangeShapeType="1"/>
          </p:cNvSpPr>
          <p:nvPr/>
        </p:nvSpPr>
        <p:spPr bwMode="auto">
          <a:xfrm flipV="1">
            <a:off x="6248400" y="2717800"/>
            <a:ext cx="1524000" cy="3048000"/>
          </a:xfrm>
          <a:prstGeom prst="line">
            <a:avLst/>
          </a:prstGeom>
          <a:noFill/>
          <a:ln w="9525">
            <a:solidFill>
              <a:srgbClr val="FF0000"/>
            </a:solidFill>
            <a:round/>
            <a:headEnd/>
            <a:tailEnd/>
          </a:ln>
        </p:spPr>
        <p:txBody>
          <a:bodyPr wrap="none" anchor="ctr"/>
          <a:lstStyle/>
          <a:p>
            <a:endParaRPr lang="en-US"/>
          </a:p>
        </p:txBody>
      </p:sp>
      <p:sp>
        <p:nvSpPr>
          <p:cNvPr id="16399" name="Text Box 15"/>
          <p:cNvSpPr txBox="1">
            <a:spLocks noChangeArrowheads="1"/>
          </p:cNvSpPr>
          <p:nvPr/>
        </p:nvSpPr>
        <p:spPr bwMode="auto">
          <a:xfrm>
            <a:off x="3886200" y="2133600"/>
            <a:ext cx="15700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Int’l. Trade</a:t>
            </a:r>
          </a:p>
        </p:txBody>
      </p:sp>
      <p:sp>
        <p:nvSpPr>
          <p:cNvPr id="16400" name="Oval 16"/>
          <p:cNvSpPr>
            <a:spLocks noChangeArrowheads="1"/>
          </p:cNvSpPr>
          <p:nvPr/>
        </p:nvSpPr>
        <p:spPr bwMode="auto">
          <a:xfrm>
            <a:off x="3429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1" name="Oval 17"/>
          <p:cNvSpPr>
            <a:spLocks noChangeArrowheads="1"/>
          </p:cNvSpPr>
          <p:nvPr/>
        </p:nvSpPr>
        <p:spPr bwMode="auto">
          <a:xfrm>
            <a:off x="1524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402" name="Line 18"/>
          <p:cNvSpPr>
            <a:spLocks noChangeShapeType="1"/>
          </p:cNvSpPr>
          <p:nvPr/>
        </p:nvSpPr>
        <p:spPr bwMode="auto">
          <a:xfrm flipV="1">
            <a:off x="3505200" y="2946400"/>
            <a:ext cx="2057400" cy="1676400"/>
          </a:xfrm>
          <a:prstGeom prst="line">
            <a:avLst/>
          </a:prstGeom>
          <a:noFill/>
          <a:ln w="9525">
            <a:solidFill>
              <a:srgbClr val="00FF00"/>
            </a:solidFill>
            <a:prstDash val="lgDash"/>
            <a:round/>
            <a:headEnd/>
            <a:tailEnd/>
          </a:ln>
        </p:spPr>
        <p:txBody>
          <a:bodyPr wrap="none" anchor="ctr"/>
          <a:lstStyle/>
          <a:p>
            <a:endParaRPr lang="en-US"/>
          </a:p>
        </p:txBody>
      </p:sp>
      <p:sp>
        <p:nvSpPr>
          <p:cNvPr id="16403" name="Oval 19"/>
          <p:cNvSpPr>
            <a:spLocks noChangeArrowheads="1"/>
          </p:cNvSpPr>
          <p:nvPr/>
        </p:nvSpPr>
        <p:spPr bwMode="auto">
          <a:xfrm>
            <a:off x="73914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404" name="Oval 20"/>
          <p:cNvSpPr>
            <a:spLocks noChangeArrowheads="1"/>
          </p:cNvSpPr>
          <p:nvPr/>
        </p:nvSpPr>
        <p:spPr bwMode="auto">
          <a:xfrm>
            <a:off x="34290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6405" name="Line 21"/>
          <p:cNvSpPr>
            <a:spLocks noChangeShapeType="1"/>
          </p:cNvSpPr>
          <p:nvPr/>
        </p:nvSpPr>
        <p:spPr bwMode="auto">
          <a:xfrm>
            <a:off x="3505200" y="3327400"/>
            <a:ext cx="2438400" cy="228600"/>
          </a:xfrm>
          <a:prstGeom prst="line">
            <a:avLst/>
          </a:prstGeom>
          <a:noFill/>
          <a:ln w="9525">
            <a:solidFill>
              <a:srgbClr val="FF0000"/>
            </a:solidFill>
            <a:round/>
            <a:headEnd/>
            <a:tailEnd/>
          </a:ln>
        </p:spPr>
        <p:txBody>
          <a:bodyPr wrap="none" anchor="ctr"/>
          <a:lstStyle/>
          <a:p>
            <a:endParaRPr lang="en-US"/>
          </a:p>
        </p:txBody>
      </p:sp>
      <p:sp>
        <p:nvSpPr>
          <p:cNvPr id="16406" name="Oval 22"/>
          <p:cNvSpPr>
            <a:spLocks noChangeArrowheads="1"/>
          </p:cNvSpPr>
          <p:nvPr/>
        </p:nvSpPr>
        <p:spPr bwMode="auto">
          <a:xfrm>
            <a:off x="4876800" y="3403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6407" name="Text Box 23"/>
          <p:cNvSpPr txBox="1">
            <a:spLocks noChangeArrowheads="1"/>
          </p:cNvSpPr>
          <p:nvPr/>
        </p:nvSpPr>
        <p:spPr bwMode="auto">
          <a:xfrm>
            <a:off x="2651125" y="6035675"/>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16408" name="Text Box 24"/>
          <p:cNvSpPr txBox="1">
            <a:spLocks noChangeArrowheads="1"/>
          </p:cNvSpPr>
          <p:nvPr/>
        </p:nvSpPr>
        <p:spPr bwMode="auto">
          <a:xfrm>
            <a:off x="4724400" y="2489200"/>
            <a:ext cx="1092200" cy="519113"/>
          </a:xfrm>
          <a:prstGeom prst="rect">
            <a:avLst/>
          </a:prstGeom>
          <a:noFill/>
          <a:ln w="9525">
            <a:noFill/>
            <a:miter lim="800000"/>
            <a:headEnd/>
            <a:tailEnd/>
          </a:ln>
        </p:spPr>
        <p:txBody>
          <a:bodyPr wrap="none">
            <a:spAutoFit/>
          </a:bodyPr>
          <a:lstStyle/>
          <a:p>
            <a:pPr eaLnBrk="0" hangingPunct="0"/>
            <a:r>
              <a:rPr lang="en-US" sz="2800">
                <a:solidFill>
                  <a:srgbClr val="00FF00"/>
                </a:solidFill>
                <a:latin typeface="Times New Roman" pitchFamily="18" charset="0"/>
              </a:rPr>
              <a:t>S</a:t>
            </a:r>
            <a:r>
              <a:rPr lang="en-US" sz="2800" baseline="-25000">
                <a:solidFill>
                  <a:srgbClr val="00FF00"/>
                </a:solidFill>
                <a:latin typeface="Times New Roman" pitchFamily="18" charset="0"/>
              </a:rPr>
              <a:t>exports</a:t>
            </a:r>
            <a:endParaRPr lang="en-US" sz="2800">
              <a:solidFill>
                <a:srgbClr val="00FF00"/>
              </a:solidFill>
              <a:latin typeface="Times New Roman" pitchFamily="18" charset="0"/>
            </a:endParaRPr>
          </a:p>
        </p:txBody>
      </p:sp>
      <p:sp>
        <p:nvSpPr>
          <p:cNvPr id="16409" name="Text Box 25"/>
          <p:cNvSpPr txBox="1">
            <a:spLocks noChangeArrowheads="1"/>
          </p:cNvSpPr>
          <p:nvPr/>
        </p:nvSpPr>
        <p:spPr bwMode="auto">
          <a:xfrm>
            <a:off x="5181600" y="3479800"/>
            <a:ext cx="1177925" cy="519113"/>
          </a:xfrm>
          <a:prstGeom prst="rect">
            <a:avLst/>
          </a:prstGeom>
          <a:noFill/>
          <a:ln w="9525">
            <a:noFill/>
            <a:miter lim="800000"/>
            <a:headEnd/>
            <a:tailEnd/>
          </a:ln>
        </p:spPr>
        <p:txBody>
          <a:bodyPr wrap="none">
            <a:spAutoFit/>
          </a:bodyPr>
          <a:lstStyle/>
          <a:p>
            <a:pPr eaLnBrk="0" hangingPunct="0"/>
            <a:r>
              <a:rPr lang="en-US" sz="2800">
                <a:solidFill>
                  <a:srgbClr val="FF0000"/>
                </a:solidFill>
                <a:latin typeface="Times New Roman" pitchFamily="18" charset="0"/>
              </a:rPr>
              <a:t>D</a:t>
            </a:r>
            <a:r>
              <a:rPr lang="en-US" sz="2800" baseline="-25000">
                <a:solidFill>
                  <a:srgbClr val="FF0000"/>
                </a:solidFill>
                <a:latin typeface="Times New Roman" pitchFamily="18" charset="0"/>
              </a:rPr>
              <a:t>imports</a:t>
            </a:r>
            <a:endParaRPr lang="en-US" sz="2800">
              <a:solidFill>
                <a:srgbClr val="FF0000"/>
              </a:solidFill>
              <a:latin typeface="Times New Roman" pitchFamily="18" charset="0"/>
            </a:endParaRPr>
          </a:p>
        </p:txBody>
      </p:sp>
      <p:sp>
        <p:nvSpPr>
          <p:cNvPr id="16410" name="Text Box 26"/>
          <p:cNvSpPr txBox="1">
            <a:spLocks noChangeArrowheads="1"/>
          </p:cNvSpPr>
          <p:nvPr/>
        </p:nvSpPr>
        <p:spPr bwMode="auto">
          <a:xfrm>
            <a:off x="5334000"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16411" name="Text Box 27"/>
          <p:cNvSpPr txBox="1">
            <a:spLocks noChangeArrowheads="1"/>
          </p:cNvSpPr>
          <p:nvPr/>
        </p:nvSpPr>
        <p:spPr bwMode="auto">
          <a:xfrm>
            <a:off x="7554913" y="5994400"/>
            <a:ext cx="1589087"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(thou. tons)</a:t>
            </a:r>
          </a:p>
        </p:txBody>
      </p:sp>
      <p:sp>
        <p:nvSpPr>
          <p:cNvPr id="16412" name="Text Box 28"/>
          <p:cNvSpPr txBox="1">
            <a:spLocks noChangeArrowheads="1"/>
          </p:cNvSpPr>
          <p:nvPr/>
        </p:nvSpPr>
        <p:spPr bwMode="auto">
          <a:xfrm>
            <a:off x="0" y="1295400"/>
            <a:ext cx="9144000" cy="603250"/>
          </a:xfrm>
          <a:prstGeom prst="rect">
            <a:avLst/>
          </a:prstGeom>
          <a:noFill/>
          <a:ln w="9525">
            <a:noFill/>
            <a:miter lim="800000"/>
            <a:headEnd/>
            <a:tailEnd/>
          </a:ln>
        </p:spPr>
        <p:txBody>
          <a:bodyPr>
            <a:spAutoFit/>
          </a:bodyPr>
          <a:lstStyle/>
          <a:p>
            <a:pPr eaLnBrk="0" hangingPunct="0">
              <a:lnSpc>
                <a:spcPct val="70000"/>
              </a:lnSpc>
              <a:spcBef>
                <a:spcPct val="50000"/>
              </a:spcBef>
            </a:pPr>
            <a:r>
              <a:rPr lang="en-US" sz="2400" i="1">
                <a:latin typeface="Times New Roman" pitchFamily="18" charset="0"/>
              </a:rPr>
              <a:t>For example, if foreigners start to restrict their imports, would free trade still be optimal for us?  How would that affect these diagrams?</a:t>
            </a:r>
          </a:p>
        </p:txBody>
      </p:sp>
      <p:sp>
        <p:nvSpPr>
          <p:cNvPr id="16413" name="Line 29"/>
          <p:cNvSpPr>
            <a:spLocks noChangeShapeType="1"/>
          </p:cNvSpPr>
          <p:nvPr/>
        </p:nvSpPr>
        <p:spPr bwMode="auto">
          <a:xfrm flipH="1">
            <a:off x="714375" y="3478213"/>
            <a:ext cx="7010400" cy="0"/>
          </a:xfrm>
          <a:prstGeom prst="line">
            <a:avLst/>
          </a:prstGeom>
          <a:noFill/>
          <a:ln w="12700">
            <a:solidFill>
              <a:schemeClr val="tx2"/>
            </a:solidFill>
            <a:round/>
            <a:headEnd/>
            <a:tailEnd/>
          </a:ln>
        </p:spPr>
        <p:txBody>
          <a:bodyPr wrap="none" anchor="ctr"/>
          <a:lstStyle/>
          <a:p>
            <a:endParaRPr lang="en-US"/>
          </a:p>
        </p:txBody>
      </p:sp>
      <p:sp>
        <p:nvSpPr>
          <p:cNvPr id="16414" name="Text Box 30"/>
          <p:cNvSpPr txBox="1">
            <a:spLocks noChangeArrowheads="1"/>
          </p:cNvSpPr>
          <p:nvPr/>
        </p:nvSpPr>
        <p:spPr bwMode="auto">
          <a:xfrm>
            <a:off x="241300" y="3138488"/>
            <a:ext cx="438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9144000" cy="914400"/>
          </a:xfrm>
        </p:spPr>
        <p:txBody>
          <a:bodyPr/>
          <a:lstStyle/>
          <a:p>
            <a:pPr eaLnBrk="1" hangingPunct="1">
              <a:lnSpc>
                <a:spcPct val="80000"/>
              </a:lnSpc>
            </a:pPr>
            <a:r>
              <a:rPr lang="en-US" sz="3200" smtClean="0"/>
              <a:t>The “level playing field” argument: do </a:t>
            </a:r>
            <a:br>
              <a:rPr lang="en-US" sz="3200" smtClean="0"/>
            </a:br>
            <a:r>
              <a:rPr lang="en-US" sz="3200" smtClean="0"/>
              <a:t>foreigners’ interventions justify our interventions?</a:t>
            </a:r>
          </a:p>
        </p:txBody>
      </p:sp>
      <p:sp>
        <p:nvSpPr>
          <p:cNvPr id="17411" name="Line 3"/>
          <p:cNvSpPr>
            <a:spLocks noChangeShapeType="1"/>
          </p:cNvSpPr>
          <p:nvPr/>
        </p:nvSpPr>
        <p:spPr bwMode="auto">
          <a:xfrm>
            <a:off x="685800" y="2641600"/>
            <a:ext cx="0" cy="3352800"/>
          </a:xfrm>
          <a:prstGeom prst="line">
            <a:avLst/>
          </a:prstGeom>
          <a:noFill/>
          <a:ln w="9525">
            <a:solidFill>
              <a:srgbClr val="00FF00"/>
            </a:solidFill>
            <a:round/>
            <a:headEnd/>
            <a:tailEnd/>
          </a:ln>
        </p:spPr>
        <p:txBody>
          <a:bodyPr wrap="none" anchor="ctr"/>
          <a:lstStyle/>
          <a:p>
            <a:endParaRPr lang="en-US"/>
          </a:p>
        </p:txBody>
      </p:sp>
      <p:sp>
        <p:nvSpPr>
          <p:cNvPr id="17412" name="Line 4"/>
          <p:cNvSpPr>
            <a:spLocks noChangeShapeType="1"/>
          </p:cNvSpPr>
          <p:nvPr/>
        </p:nvSpPr>
        <p:spPr bwMode="auto">
          <a:xfrm>
            <a:off x="685800" y="5994400"/>
            <a:ext cx="2590800" cy="0"/>
          </a:xfrm>
          <a:prstGeom prst="line">
            <a:avLst/>
          </a:prstGeom>
          <a:noFill/>
          <a:ln w="9525">
            <a:solidFill>
              <a:srgbClr val="00FF00"/>
            </a:solidFill>
            <a:round/>
            <a:headEnd/>
            <a:tailEnd/>
          </a:ln>
        </p:spPr>
        <p:txBody>
          <a:bodyPr wrap="none" anchor="ctr"/>
          <a:lstStyle/>
          <a:p>
            <a:endParaRPr lang="en-US"/>
          </a:p>
        </p:txBody>
      </p:sp>
      <p:sp>
        <p:nvSpPr>
          <p:cNvPr id="17413" name="Line 5"/>
          <p:cNvSpPr>
            <a:spLocks noChangeShapeType="1"/>
          </p:cNvSpPr>
          <p:nvPr/>
        </p:nvSpPr>
        <p:spPr bwMode="auto">
          <a:xfrm>
            <a:off x="3505200" y="2641600"/>
            <a:ext cx="0" cy="3352800"/>
          </a:xfrm>
          <a:prstGeom prst="line">
            <a:avLst/>
          </a:prstGeom>
          <a:noFill/>
          <a:ln w="9525">
            <a:solidFill>
              <a:schemeClr val="tx1"/>
            </a:solidFill>
            <a:round/>
            <a:headEnd/>
            <a:tailEnd/>
          </a:ln>
        </p:spPr>
        <p:txBody>
          <a:bodyPr wrap="none" anchor="ctr"/>
          <a:lstStyle/>
          <a:p>
            <a:endParaRPr lang="en-US"/>
          </a:p>
        </p:txBody>
      </p:sp>
      <p:sp>
        <p:nvSpPr>
          <p:cNvPr id="17414" name="Line 6"/>
          <p:cNvSpPr>
            <a:spLocks noChangeShapeType="1"/>
          </p:cNvSpPr>
          <p:nvPr/>
        </p:nvSpPr>
        <p:spPr bwMode="auto">
          <a:xfrm>
            <a:off x="3505200" y="5994400"/>
            <a:ext cx="2590800" cy="0"/>
          </a:xfrm>
          <a:prstGeom prst="line">
            <a:avLst/>
          </a:prstGeom>
          <a:noFill/>
          <a:ln w="9525">
            <a:solidFill>
              <a:schemeClr val="tx1"/>
            </a:solidFill>
            <a:round/>
            <a:headEnd/>
            <a:tailEnd/>
          </a:ln>
        </p:spPr>
        <p:txBody>
          <a:bodyPr wrap="none" anchor="ctr"/>
          <a:lstStyle/>
          <a:p>
            <a:endParaRPr lang="en-US"/>
          </a:p>
        </p:txBody>
      </p:sp>
      <p:sp>
        <p:nvSpPr>
          <p:cNvPr id="17415" name="Line 7"/>
          <p:cNvSpPr>
            <a:spLocks noChangeShapeType="1"/>
          </p:cNvSpPr>
          <p:nvPr/>
        </p:nvSpPr>
        <p:spPr bwMode="auto">
          <a:xfrm>
            <a:off x="6248400" y="2641600"/>
            <a:ext cx="0" cy="3352800"/>
          </a:xfrm>
          <a:prstGeom prst="line">
            <a:avLst/>
          </a:prstGeom>
          <a:noFill/>
          <a:ln w="9525">
            <a:solidFill>
              <a:srgbClr val="FF0000"/>
            </a:solidFill>
            <a:round/>
            <a:headEnd/>
            <a:tailEnd/>
          </a:ln>
        </p:spPr>
        <p:txBody>
          <a:bodyPr wrap="none" anchor="ctr"/>
          <a:lstStyle/>
          <a:p>
            <a:endParaRPr lang="en-US"/>
          </a:p>
        </p:txBody>
      </p:sp>
      <p:sp>
        <p:nvSpPr>
          <p:cNvPr id="17416" name="Line 8"/>
          <p:cNvSpPr>
            <a:spLocks noChangeShapeType="1"/>
          </p:cNvSpPr>
          <p:nvPr/>
        </p:nvSpPr>
        <p:spPr bwMode="auto">
          <a:xfrm>
            <a:off x="6248400" y="5994400"/>
            <a:ext cx="2590800" cy="0"/>
          </a:xfrm>
          <a:prstGeom prst="line">
            <a:avLst/>
          </a:prstGeom>
          <a:noFill/>
          <a:ln w="9525">
            <a:solidFill>
              <a:srgbClr val="FF0000"/>
            </a:solidFill>
            <a:round/>
            <a:headEnd/>
            <a:tailEnd/>
          </a:ln>
        </p:spPr>
        <p:txBody>
          <a:bodyPr wrap="none" anchor="ctr"/>
          <a:lstStyle/>
          <a:p>
            <a:endParaRPr lang="en-US"/>
          </a:p>
        </p:txBody>
      </p:sp>
      <p:sp>
        <p:nvSpPr>
          <p:cNvPr id="17417" name="Line 9"/>
          <p:cNvSpPr>
            <a:spLocks noChangeShapeType="1"/>
          </p:cNvSpPr>
          <p:nvPr/>
        </p:nvSpPr>
        <p:spPr bwMode="auto">
          <a:xfrm flipV="1">
            <a:off x="685800" y="2870200"/>
            <a:ext cx="2286000" cy="2971800"/>
          </a:xfrm>
          <a:prstGeom prst="line">
            <a:avLst/>
          </a:prstGeom>
          <a:noFill/>
          <a:ln w="9525">
            <a:solidFill>
              <a:srgbClr val="00FF00"/>
            </a:solidFill>
            <a:round/>
            <a:headEnd/>
            <a:tailEnd/>
          </a:ln>
        </p:spPr>
        <p:txBody>
          <a:bodyPr wrap="none" anchor="ctr"/>
          <a:lstStyle/>
          <a:p>
            <a:endParaRPr lang="en-US"/>
          </a:p>
        </p:txBody>
      </p:sp>
      <p:sp>
        <p:nvSpPr>
          <p:cNvPr id="17418" name="Line 10"/>
          <p:cNvSpPr>
            <a:spLocks noChangeShapeType="1"/>
          </p:cNvSpPr>
          <p:nvPr/>
        </p:nvSpPr>
        <p:spPr bwMode="auto">
          <a:xfrm>
            <a:off x="685800" y="2794000"/>
            <a:ext cx="1676400" cy="3200400"/>
          </a:xfrm>
          <a:prstGeom prst="line">
            <a:avLst/>
          </a:prstGeom>
          <a:noFill/>
          <a:ln w="9525">
            <a:solidFill>
              <a:srgbClr val="00FF00"/>
            </a:solidFill>
            <a:round/>
            <a:headEnd/>
            <a:tailEnd/>
          </a:ln>
        </p:spPr>
        <p:txBody>
          <a:bodyPr wrap="none" anchor="ctr"/>
          <a:lstStyle/>
          <a:p>
            <a:endParaRPr lang="en-US"/>
          </a:p>
        </p:txBody>
      </p:sp>
      <p:sp>
        <p:nvSpPr>
          <p:cNvPr id="17419" name="Text Box 11"/>
          <p:cNvSpPr txBox="1">
            <a:spLocks noChangeArrowheads="1"/>
          </p:cNvSpPr>
          <p:nvPr/>
        </p:nvSpPr>
        <p:spPr bwMode="auto">
          <a:xfrm>
            <a:off x="914400" y="2133600"/>
            <a:ext cx="16652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Our country</a:t>
            </a:r>
          </a:p>
        </p:txBody>
      </p:sp>
      <p:sp>
        <p:nvSpPr>
          <p:cNvPr id="17420" name="Text Box 12"/>
          <p:cNvSpPr txBox="1">
            <a:spLocks noChangeArrowheads="1"/>
          </p:cNvSpPr>
          <p:nvPr/>
        </p:nvSpPr>
        <p:spPr bwMode="auto">
          <a:xfrm>
            <a:off x="6405563" y="2133600"/>
            <a:ext cx="273843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The rest of the world</a:t>
            </a:r>
          </a:p>
        </p:txBody>
      </p:sp>
      <p:sp>
        <p:nvSpPr>
          <p:cNvPr id="17421" name="Line 13"/>
          <p:cNvSpPr>
            <a:spLocks noChangeShapeType="1"/>
          </p:cNvSpPr>
          <p:nvPr/>
        </p:nvSpPr>
        <p:spPr bwMode="auto">
          <a:xfrm>
            <a:off x="6248400" y="2794000"/>
            <a:ext cx="2514600" cy="1143000"/>
          </a:xfrm>
          <a:prstGeom prst="line">
            <a:avLst/>
          </a:prstGeom>
          <a:noFill/>
          <a:ln w="9525">
            <a:solidFill>
              <a:srgbClr val="FF0000"/>
            </a:solidFill>
            <a:round/>
            <a:headEnd/>
            <a:tailEnd/>
          </a:ln>
        </p:spPr>
        <p:txBody>
          <a:bodyPr wrap="none" anchor="ctr"/>
          <a:lstStyle/>
          <a:p>
            <a:endParaRPr lang="en-US"/>
          </a:p>
        </p:txBody>
      </p:sp>
      <p:sp>
        <p:nvSpPr>
          <p:cNvPr id="17422" name="Line 14"/>
          <p:cNvSpPr>
            <a:spLocks noChangeShapeType="1"/>
          </p:cNvSpPr>
          <p:nvPr/>
        </p:nvSpPr>
        <p:spPr bwMode="auto">
          <a:xfrm flipV="1">
            <a:off x="6248400" y="2717800"/>
            <a:ext cx="1524000" cy="3048000"/>
          </a:xfrm>
          <a:prstGeom prst="line">
            <a:avLst/>
          </a:prstGeom>
          <a:noFill/>
          <a:ln w="9525">
            <a:solidFill>
              <a:srgbClr val="FF0000"/>
            </a:solidFill>
            <a:round/>
            <a:headEnd/>
            <a:tailEnd/>
          </a:ln>
        </p:spPr>
        <p:txBody>
          <a:bodyPr wrap="none" anchor="ctr"/>
          <a:lstStyle/>
          <a:p>
            <a:endParaRPr lang="en-US"/>
          </a:p>
        </p:txBody>
      </p:sp>
      <p:sp>
        <p:nvSpPr>
          <p:cNvPr id="17423" name="Text Box 15"/>
          <p:cNvSpPr txBox="1">
            <a:spLocks noChangeArrowheads="1"/>
          </p:cNvSpPr>
          <p:nvPr/>
        </p:nvSpPr>
        <p:spPr bwMode="auto">
          <a:xfrm>
            <a:off x="3886200" y="2133600"/>
            <a:ext cx="15700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Int’l. Trade</a:t>
            </a:r>
          </a:p>
        </p:txBody>
      </p:sp>
      <p:sp>
        <p:nvSpPr>
          <p:cNvPr id="17424" name="Oval 16"/>
          <p:cNvSpPr>
            <a:spLocks noChangeArrowheads="1"/>
          </p:cNvSpPr>
          <p:nvPr/>
        </p:nvSpPr>
        <p:spPr bwMode="auto">
          <a:xfrm>
            <a:off x="3429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5" name="Oval 17"/>
          <p:cNvSpPr>
            <a:spLocks noChangeArrowheads="1"/>
          </p:cNvSpPr>
          <p:nvPr/>
        </p:nvSpPr>
        <p:spPr bwMode="auto">
          <a:xfrm>
            <a:off x="1524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7426" name="Line 18"/>
          <p:cNvSpPr>
            <a:spLocks noChangeShapeType="1"/>
          </p:cNvSpPr>
          <p:nvPr/>
        </p:nvSpPr>
        <p:spPr bwMode="auto">
          <a:xfrm flipV="1">
            <a:off x="3505200" y="2946400"/>
            <a:ext cx="2057400" cy="1676400"/>
          </a:xfrm>
          <a:prstGeom prst="line">
            <a:avLst/>
          </a:prstGeom>
          <a:noFill/>
          <a:ln w="9525">
            <a:solidFill>
              <a:srgbClr val="00FF00"/>
            </a:solidFill>
            <a:prstDash val="lgDash"/>
            <a:round/>
            <a:headEnd/>
            <a:tailEnd/>
          </a:ln>
        </p:spPr>
        <p:txBody>
          <a:bodyPr wrap="none" anchor="ctr"/>
          <a:lstStyle/>
          <a:p>
            <a:endParaRPr lang="en-US"/>
          </a:p>
        </p:txBody>
      </p:sp>
      <p:sp>
        <p:nvSpPr>
          <p:cNvPr id="17427" name="Oval 19"/>
          <p:cNvSpPr>
            <a:spLocks noChangeArrowheads="1"/>
          </p:cNvSpPr>
          <p:nvPr/>
        </p:nvSpPr>
        <p:spPr bwMode="auto">
          <a:xfrm>
            <a:off x="73914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7428" name="Oval 20"/>
          <p:cNvSpPr>
            <a:spLocks noChangeArrowheads="1"/>
          </p:cNvSpPr>
          <p:nvPr/>
        </p:nvSpPr>
        <p:spPr bwMode="auto">
          <a:xfrm>
            <a:off x="34290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7429" name="Line 21"/>
          <p:cNvSpPr>
            <a:spLocks noChangeShapeType="1"/>
          </p:cNvSpPr>
          <p:nvPr/>
        </p:nvSpPr>
        <p:spPr bwMode="auto">
          <a:xfrm>
            <a:off x="3505200" y="3327400"/>
            <a:ext cx="2438400" cy="228600"/>
          </a:xfrm>
          <a:prstGeom prst="line">
            <a:avLst/>
          </a:prstGeom>
          <a:noFill/>
          <a:ln w="9525">
            <a:solidFill>
              <a:srgbClr val="FF0000"/>
            </a:solidFill>
            <a:round/>
            <a:headEnd/>
            <a:tailEnd/>
          </a:ln>
        </p:spPr>
        <p:txBody>
          <a:bodyPr wrap="none" anchor="ctr"/>
          <a:lstStyle/>
          <a:p>
            <a:endParaRPr lang="en-US"/>
          </a:p>
        </p:txBody>
      </p:sp>
      <p:sp>
        <p:nvSpPr>
          <p:cNvPr id="17430" name="Oval 22"/>
          <p:cNvSpPr>
            <a:spLocks noChangeArrowheads="1"/>
          </p:cNvSpPr>
          <p:nvPr/>
        </p:nvSpPr>
        <p:spPr bwMode="auto">
          <a:xfrm>
            <a:off x="4876800" y="3403600"/>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17431" name="Text Box 23"/>
          <p:cNvSpPr txBox="1">
            <a:spLocks noChangeArrowheads="1"/>
          </p:cNvSpPr>
          <p:nvPr/>
        </p:nvSpPr>
        <p:spPr bwMode="auto">
          <a:xfrm>
            <a:off x="2651125" y="6035675"/>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17432" name="Text Box 24"/>
          <p:cNvSpPr txBox="1">
            <a:spLocks noChangeArrowheads="1"/>
          </p:cNvSpPr>
          <p:nvPr/>
        </p:nvSpPr>
        <p:spPr bwMode="auto">
          <a:xfrm>
            <a:off x="4724400" y="2489200"/>
            <a:ext cx="1092200" cy="519113"/>
          </a:xfrm>
          <a:prstGeom prst="rect">
            <a:avLst/>
          </a:prstGeom>
          <a:noFill/>
          <a:ln w="9525">
            <a:noFill/>
            <a:miter lim="800000"/>
            <a:headEnd/>
            <a:tailEnd/>
          </a:ln>
        </p:spPr>
        <p:txBody>
          <a:bodyPr wrap="none">
            <a:spAutoFit/>
          </a:bodyPr>
          <a:lstStyle/>
          <a:p>
            <a:pPr eaLnBrk="0" hangingPunct="0"/>
            <a:r>
              <a:rPr lang="en-US" sz="2800">
                <a:solidFill>
                  <a:srgbClr val="00FF00"/>
                </a:solidFill>
                <a:latin typeface="Times New Roman" pitchFamily="18" charset="0"/>
              </a:rPr>
              <a:t>S</a:t>
            </a:r>
            <a:r>
              <a:rPr lang="en-US" sz="2800" baseline="-25000">
                <a:solidFill>
                  <a:srgbClr val="00FF00"/>
                </a:solidFill>
                <a:latin typeface="Times New Roman" pitchFamily="18" charset="0"/>
              </a:rPr>
              <a:t>exports</a:t>
            </a:r>
            <a:endParaRPr lang="en-US" sz="2800">
              <a:solidFill>
                <a:srgbClr val="00FF00"/>
              </a:solidFill>
              <a:latin typeface="Times New Roman" pitchFamily="18" charset="0"/>
            </a:endParaRPr>
          </a:p>
        </p:txBody>
      </p:sp>
      <p:sp>
        <p:nvSpPr>
          <p:cNvPr id="17433" name="Text Box 25"/>
          <p:cNvSpPr txBox="1">
            <a:spLocks noChangeArrowheads="1"/>
          </p:cNvSpPr>
          <p:nvPr/>
        </p:nvSpPr>
        <p:spPr bwMode="auto">
          <a:xfrm>
            <a:off x="5181600" y="3479800"/>
            <a:ext cx="1177925" cy="519113"/>
          </a:xfrm>
          <a:prstGeom prst="rect">
            <a:avLst/>
          </a:prstGeom>
          <a:noFill/>
          <a:ln w="9525">
            <a:noFill/>
            <a:miter lim="800000"/>
            <a:headEnd/>
            <a:tailEnd/>
          </a:ln>
        </p:spPr>
        <p:txBody>
          <a:bodyPr wrap="none">
            <a:spAutoFit/>
          </a:bodyPr>
          <a:lstStyle/>
          <a:p>
            <a:pPr eaLnBrk="0" hangingPunct="0"/>
            <a:r>
              <a:rPr lang="en-US" sz="2800">
                <a:solidFill>
                  <a:srgbClr val="FF0000"/>
                </a:solidFill>
                <a:latin typeface="Times New Roman" pitchFamily="18" charset="0"/>
              </a:rPr>
              <a:t>D</a:t>
            </a:r>
            <a:r>
              <a:rPr lang="en-US" sz="2800" baseline="-25000">
                <a:solidFill>
                  <a:srgbClr val="FF0000"/>
                </a:solidFill>
                <a:latin typeface="Times New Roman" pitchFamily="18" charset="0"/>
              </a:rPr>
              <a:t>imports</a:t>
            </a:r>
            <a:endParaRPr lang="en-US" sz="2800">
              <a:solidFill>
                <a:srgbClr val="FF0000"/>
              </a:solidFill>
              <a:latin typeface="Times New Roman" pitchFamily="18" charset="0"/>
            </a:endParaRPr>
          </a:p>
        </p:txBody>
      </p:sp>
      <p:sp>
        <p:nvSpPr>
          <p:cNvPr id="17434" name="Text Box 26"/>
          <p:cNvSpPr txBox="1">
            <a:spLocks noChangeArrowheads="1"/>
          </p:cNvSpPr>
          <p:nvPr/>
        </p:nvSpPr>
        <p:spPr bwMode="auto">
          <a:xfrm>
            <a:off x="5334000"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17435" name="Text Box 27"/>
          <p:cNvSpPr txBox="1">
            <a:spLocks noChangeArrowheads="1"/>
          </p:cNvSpPr>
          <p:nvPr/>
        </p:nvSpPr>
        <p:spPr bwMode="auto">
          <a:xfrm>
            <a:off x="7554913" y="5994400"/>
            <a:ext cx="1589087"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(thou. tons)</a:t>
            </a:r>
          </a:p>
        </p:txBody>
      </p:sp>
      <p:sp>
        <p:nvSpPr>
          <p:cNvPr id="17436" name="Text Box 28"/>
          <p:cNvSpPr txBox="1">
            <a:spLocks noChangeArrowheads="1"/>
          </p:cNvSpPr>
          <p:nvPr/>
        </p:nvSpPr>
        <p:spPr bwMode="auto">
          <a:xfrm>
            <a:off x="0" y="1295400"/>
            <a:ext cx="9144000" cy="603250"/>
          </a:xfrm>
          <a:prstGeom prst="rect">
            <a:avLst/>
          </a:prstGeom>
          <a:noFill/>
          <a:ln w="9525">
            <a:noFill/>
            <a:miter lim="800000"/>
            <a:headEnd/>
            <a:tailEnd/>
          </a:ln>
        </p:spPr>
        <p:txBody>
          <a:bodyPr>
            <a:spAutoFit/>
          </a:bodyPr>
          <a:lstStyle/>
          <a:p>
            <a:pPr eaLnBrk="0" hangingPunct="0">
              <a:lnSpc>
                <a:spcPct val="70000"/>
              </a:lnSpc>
              <a:spcBef>
                <a:spcPct val="50000"/>
              </a:spcBef>
            </a:pPr>
            <a:r>
              <a:rPr lang="en-US" sz="2400" i="1">
                <a:latin typeface="Times New Roman" pitchFamily="18" charset="0"/>
              </a:rPr>
              <a:t>Foreigners’ interventions will change the world supply-demand balance, but not the optimality of free trade for us…</a:t>
            </a:r>
          </a:p>
        </p:txBody>
      </p:sp>
      <p:sp>
        <p:nvSpPr>
          <p:cNvPr id="17437" name="Line 29"/>
          <p:cNvSpPr>
            <a:spLocks noChangeShapeType="1"/>
          </p:cNvSpPr>
          <p:nvPr/>
        </p:nvSpPr>
        <p:spPr bwMode="auto">
          <a:xfrm flipH="1">
            <a:off x="714375" y="3478213"/>
            <a:ext cx="7010400" cy="0"/>
          </a:xfrm>
          <a:prstGeom prst="line">
            <a:avLst/>
          </a:prstGeom>
          <a:noFill/>
          <a:ln w="12700">
            <a:solidFill>
              <a:schemeClr val="tx2"/>
            </a:solidFill>
            <a:round/>
            <a:headEnd/>
            <a:tailEnd/>
          </a:ln>
        </p:spPr>
        <p:txBody>
          <a:bodyPr wrap="none" anchor="ctr"/>
          <a:lstStyle/>
          <a:p>
            <a:endParaRPr lang="en-US"/>
          </a:p>
        </p:txBody>
      </p:sp>
      <p:sp>
        <p:nvSpPr>
          <p:cNvPr id="17438" name="Text Box 30"/>
          <p:cNvSpPr txBox="1">
            <a:spLocks noChangeArrowheads="1"/>
          </p:cNvSpPr>
          <p:nvPr/>
        </p:nvSpPr>
        <p:spPr bwMode="auto">
          <a:xfrm>
            <a:off x="241300" y="3138488"/>
            <a:ext cx="438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Pt</a:t>
            </a:r>
          </a:p>
        </p:txBody>
      </p:sp>
      <p:sp>
        <p:nvSpPr>
          <p:cNvPr id="17440" name="Line 32"/>
          <p:cNvSpPr>
            <a:spLocks noChangeShapeType="1"/>
          </p:cNvSpPr>
          <p:nvPr/>
        </p:nvSpPr>
        <p:spPr bwMode="auto">
          <a:xfrm>
            <a:off x="3509010" y="3467100"/>
            <a:ext cx="2438400" cy="228600"/>
          </a:xfrm>
          <a:prstGeom prst="line">
            <a:avLst/>
          </a:prstGeom>
          <a:noFill/>
          <a:ln w="9525">
            <a:solidFill>
              <a:srgbClr val="FFFF00"/>
            </a:solidFill>
            <a:round/>
            <a:headEnd/>
            <a:tailEnd/>
          </a:ln>
        </p:spPr>
        <p:txBody>
          <a:bodyPr wrap="none" anchor="ctr"/>
          <a:lstStyle/>
          <a:p>
            <a:endParaRPr lang="en-US"/>
          </a:p>
        </p:txBody>
      </p:sp>
      <p:sp>
        <p:nvSpPr>
          <p:cNvPr id="17441" name="Line 33"/>
          <p:cNvSpPr>
            <a:spLocks noChangeShapeType="1"/>
          </p:cNvSpPr>
          <p:nvPr/>
        </p:nvSpPr>
        <p:spPr bwMode="auto">
          <a:xfrm flipH="1" flipV="1">
            <a:off x="685799" y="3581399"/>
            <a:ext cx="4041775" cy="20637"/>
          </a:xfrm>
          <a:prstGeom prst="line">
            <a:avLst/>
          </a:prstGeom>
          <a:noFill/>
          <a:ln w="12700">
            <a:solidFill>
              <a:srgbClr val="FF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0" grpId="0" animBg="1"/>
      <p:bldP spid="174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219200" y="2101850"/>
            <a:ext cx="0" cy="3003550"/>
          </a:xfrm>
          <a:prstGeom prst="line">
            <a:avLst/>
          </a:prstGeom>
          <a:noFill/>
          <a:ln w="9525">
            <a:solidFill>
              <a:schemeClr val="tx1"/>
            </a:solidFill>
            <a:round/>
            <a:headEnd/>
            <a:tailEnd/>
          </a:ln>
        </p:spPr>
        <p:txBody>
          <a:bodyPr wrap="none" anchor="ctr"/>
          <a:lstStyle/>
          <a:p>
            <a:endParaRPr lang="en-US"/>
          </a:p>
        </p:txBody>
      </p:sp>
      <p:sp>
        <p:nvSpPr>
          <p:cNvPr id="18435" name="Line 3"/>
          <p:cNvSpPr>
            <a:spLocks noChangeShapeType="1"/>
          </p:cNvSpPr>
          <p:nvPr/>
        </p:nvSpPr>
        <p:spPr bwMode="auto">
          <a:xfrm>
            <a:off x="1219200" y="5105400"/>
            <a:ext cx="3276600" cy="0"/>
          </a:xfrm>
          <a:prstGeom prst="line">
            <a:avLst/>
          </a:prstGeom>
          <a:noFill/>
          <a:ln w="9525">
            <a:solidFill>
              <a:schemeClr val="tx1"/>
            </a:solidFill>
            <a:round/>
            <a:headEnd/>
            <a:tailEnd/>
          </a:ln>
        </p:spPr>
        <p:txBody>
          <a:bodyPr wrap="none" anchor="ctr"/>
          <a:lstStyle/>
          <a:p>
            <a:endParaRPr lang="en-US"/>
          </a:p>
        </p:txBody>
      </p:sp>
      <p:sp>
        <p:nvSpPr>
          <p:cNvPr id="18436" name="Line 4"/>
          <p:cNvSpPr>
            <a:spLocks noChangeShapeType="1"/>
          </p:cNvSpPr>
          <p:nvPr/>
        </p:nvSpPr>
        <p:spPr bwMode="auto">
          <a:xfrm flipV="1">
            <a:off x="1489075" y="2335213"/>
            <a:ext cx="1597025" cy="2738437"/>
          </a:xfrm>
          <a:prstGeom prst="line">
            <a:avLst/>
          </a:prstGeom>
          <a:noFill/>
          <a:ln w="9525">
            <a:solidFill>
              <a:schemeClr val="tx1"/>
            </a:solidFill>
            <a:round/>
            <a:headEnd/>
            <a:tailEnd/>
          </a:ln>
        </p:spPr>
        <p:txBody>
          <a:bodyPr wrap="none" anchor="ctr"/>
          <a:lstStyle/>
          <a:p>
            <a:endParaRPr lang="en-US"/>
          </a:p>
        </p:txBody>
      </p:sp>
      <p:sp>
        <p:nvSpPr>
          <p:cNvPr id="18437" name="Line 5"/>
          <p:cNvSpPr>
            <a:spLocks noChangeShapeType="1"/>
          </p:cNvSpPr>
          <p:nvPr/>
        </p:nvSpPr>
        <p:spPr bwMode="auto">
          <a:xfrm>
            <a:off x="2300288" y="2332038"/>
            <a:ext cx="1738312" cy="2392362"/>
          </a:xfrm>
          <a:prstGeom prst="line">
            <a:avLst/>
          </a:prstGeom>
          <a:noFill/>
          <a:ln w="9525">
            <a:solidFill>
              <a:schemeClr val="tx1"/>
            </a:solidFill>
            <a:round/>
            <a:headEnd/>
            <a:tailEnd/>
          </a:ln>
        </p:spPr>
        <p:txBody>
          <a:bodyPr wrap="none" anchor="ctr"/>
          <a:lstStyle/>
          <a:p>
            <a:endParaRPr lang="en-US"/>
          </a:p>
        </p:txBody>
      </p:sp>
      <p:sp>
        <p:nvSpPr>
          <p:cNvPr id="18438" name="Line 6"/>
          <p:cNvSpPr>
            <a:spLocks noChangeShapeType="1"/>
          </p:cNvSpPr>
          <p:nvPr/>
        </p:nvSpPr>
        <p:spPr bwMode="auto">
          <a:xfrm>
            <a:off x="1219200" y="3962400"/>
            <a:ext cx="2438400" cy="0"/>
          </a:xfrm>
          <a:prstGeom prst="line">
            <a:avLst/>
          </a:prstGeom>
          <a:noFill/>
          <a:ln w="9525">
            <a:solidFill>
              <a:srgbClr val="FFCCFF"/>
            </a:solidFill>
            <a:round/>
            <a:headEnd/>
            <a:tailEnd/>
          </a:ln>
        </p:spPr>
        <p:txBody>
          <a:bodyPr wrap="none" anchor="ctr"/>
          <a:lstStyle/>
          <a:p>
            <a:endParaRPr lang="en-US"/>
          </a:p>
        </p:txBody>
      </p:sp>
      <p:sp>
        <p:nvSpPr>
          <p:cNvPr id="18439" name="Line 7"/>
          <p:cNvSpPr>
            <a:spLocks noChangeShapeType="1"/>
          </p:cNvSpPr>
          <p:nvPr/>
        </p:nvSpPr>
        <p:spPr bwMode="auto">
          <a:xfrm flipH="1">
            <a:off x="1219200" y="34290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18440" name="Line 8"/>
          <p:cNvSpPr>
            <a:spLocks noChangeShapeType="1"/>
          </p:cNvSpPr>
          <p:nvPr/>
        </p:nvSpPr>
        <p:spPr bwMode="auto">
          <a:xfrm>
            <a:off x="2514600" y="3657600"/>
            <a:ext cx="0" cy="0"/>
          </a:xfrm>
          <a:prstGeom prst="line">
            <a:avLst/>
          </a:prstGeom>
          <a:noFill/>
          <a:ln w="9525">
            <a:solidFill>
              <a:schemeClr val="tx1"/>
            </a:solidFill>
            <a:round/>
            <a:headEnd/>
            <a:tailEnd/>
          </a:ln>
        </p:spPr>
        <p:txBody>
          <a:bodyPr wrap="none" anchor="ctr"/>
          <a:lstStyle/>
          <a:p>
            <a:endParaRPr lang="en-US"/>
          </a:p>
        </p:txBody>
      </p:sp>
      <p:sp>
        <p:nvSpPr>
          <p:cNvPr id="18441" name="Line 9"/>
          <p:cNvSpPr>
            <a:spLocks noChangeShapeType="1"/>
          </p:cNvSpPr>
          <p:nvPr/>
        </p:nvSpPr>
        <p:spPr bwMode="auto">
          <a:xfrm>
            <a:off x="2133600" y="3957638"/>
            <a:ext cx="0" cy="1139825"/>
          </a:xfrm>
          <a:prstGeom prst="line">
            <a:avLst/>
          </a:prstGeom>
          <a:noFill/>
          <a:ln w="9525">
            <a:solidFill>
              <a:srgbClr val="66CCFF"/>
            </a:solidFill>
            <a:round/>
            <a:headEnd/>
            <a:tailEnd/>
          </a:ln>
        </p:spPr>
        <p:txBody>
          <a:bodyPr wrap="none" anchor="ctr"/>
          <a:lstStyle/>
          <a:p>
            <a:endParaRPr lang="en-US"/>
          </a:p>
        </p:txBody>
      </p:sp>
      <p:sp>
        <p:nvSpPr>
          <p:cNvPr id="18442" name="Line 10"/>
          <p:cNvSpPr>
            <a:spLocks noChangeShapeType="1"/>
          </p:cNvSpPr>
          <p:nvPr/>
        </p:nvSpPr>
        <p:spPr bwMode="auto">
          <a:xfrm flipH="1">
            <a:off x="3429000" y="3938588"/>
            <a:ext cx="30163" cy="1166812"/>
          </a:xfrm>
          <a:prstGeom prst="line">
            <a:avLst/>
          </a:prstGeom>
          <a:noFill/>
          <a:ln w="9525">
            <a:solidFill>
              <a:srgbClr val="66FF99"/>
            </a:solidFill>
            <a:round/>
            <a:headEnd/>
            <a:tailEnd/>
          </a:ln>
        </p:spPr>
        <p:txBody>
          <a:bodyPr wrap="none" anchor="ctr"/>
          <a:lstStyle/>
          <a:p>
            <a:endParaRPr lang="en-US"/>
          </a:p>
        </p:txBody>
      </p:sp>
      <p:sp>
        <p:nvSpPr>
          <p:cNvPr id="18443" name="Line 11"/>
          <p:cNvSpPr>
            <a:spLocks noChangeShapeType="1"/>
          </p:cNvSpPr>
          <p:nvPr/>
        </p:nvSpPr>
        <p:spPr bwMode="auto">
          <a:xfrm>
            <a:off x="2438400" y="3429000"/>
            <a:ext cx="0" cy="1676400"/>
          </a:xfrm>
          <a:prstGeom prst="line">
            <a:avLst/>
          </a:prstGeom>
          <a:noFill/>
          <a:ln w="9525">
            <a:solidFill>
              <a:schemeClr val="accent2"/>
            </a:solidFill>
            <a:prstDash val="dash"/>
            <a:round/>
            <a:headEnd/>
            <a:tailEnd/>
          </a:ln>
        </p:spPr>
        <p:txBody>
          <a:bodyPr wrap="none" anchor="ctr"/>
          <a:lstStyle/>
          <a:p>
            <a:endParaRPr lang="en-US"/>
          </a:p>
        </p:txBody>
      </p:sp>
      <p:sp>
        <p:nvSpPr>
          <p:cNvPr id="18444" name="Text Box 12"/>
          <p:cNvSpPr txBox="1">
            <a:spLocks noChangeArrowheads="1"/>
          </p:cNvSpPr>
          <p:nvPr/>
        </p:nvSpPr>
        <p:spPr bwMode="auto">
          <a:xfrm>
            <a:off x="3276600" y="51054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18445" name="Text Box 13"/>
          <p:cNvSpPr txBox="1">
            <a:spLocks noChangeArrowheads="1"/>
          </p:cNvSpPr>
          <p:nvPr/>
        </p:nvSpPr>
        <p:spPr bwMode="auto">
          <a:xfrm>
            <a:off x="0" y="19050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18446" name="Text Box 14"/>
          <p:cNvSpPr txBox="1">
            <a:spLocks noChangeArrowheads="1"/>
          </p:cNvSpPr>
          <p:nvPr/>
        </p:nvSpPr>
        <p:spPr bwMode="auto">
          <a:xfrm>
            <a:off x="1660525"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18447" name="Line 15"/>
          <p:cNvSpPr>
            <a:spLocks noChangeShapeType="1"/>
          </p:cNvSpPr>
          <p:nvPr/>
        </p:nvSpPr>
        <p:spPr bwMode="auto">
          <a:xfrm>
            <a:off x="2971800" y="5562600"/>
            <a:ext cx="304800" cy="0"/>
          </a:xfrm>
          <a:prstGeom prst="line">
            <a:avLst/>
          </a:prstGeom>
          <a:noFill/>
          <a:ln w="9525">
            <a:solidFill>
              <a:srgbClr val="66FF99"/>
            </a:solidFill>
            <a:round/>
            <a:headEnd type="triangle" w="med" len="med"/>
            <a:tailEnd/>
          </a:ln>
        </p:spPr>
        <p:txBody>
          <a:bodyPr wrap="none" anchor="ctr"/>
          <a:lstStyle/>
          <a:p>
            <a:endParaRPr lang="en-US"/>
          </a:p>
        </p:txBody>
      </p:sp>
      <p:sp>
        <p:nvSpPr>
          <p:cNvPr id="18448" name="Text Box 16"/>
          <p:cNvSpPr txBox="1">
            <a:spLocks noChangeArrowheads="1"/>
          </p:cNvSpPr>
          <p:nvPr/>
        </p:nvSpPr>
        <p:spPr bwMode="auto">
          <a:xfrm>
            <a:off x="1828800" y="51054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18449" name="Line 17"/>
          <p:cNvSpPr>
            <a:spLocks noChangeShapeType="1"/>
          </p:cNvSpPr>
          <p:nvPr/>
        </p:nvSpPr>
        <p:spPr bwMode="auto">
          <a:xfrm flipH="1">
            <a:off x="2209800" y="5562600"/>
            <a:ext cx="304800" cy="0"/>
          </a:xfrm>
          <a:prstGeom prst="line">
            <a:avLst/>
          </a:prstGeom>
          <a:noFill/>
          <a:ln w="9525">
            <a:solidFill>
              <a:srgbClr val="66CCFF"/>
            </a:solidFill>
            <a:round/>
            <a:headEnd type="triangle" w="med" len="med"/>
            <a:tailEnd/>
          </a:ln>
        </p:spPr>
        <p:txBody>
          <a:bodyPr wrap="none" anchor="ctr"/>
          <a:lstStyle/>
          <a:p>
            <a:endParaRPr lang="en-US"/>
          </a:p>
        </p:txBody>
      </p:sp>
      <p:sp>
        <p:nvSpPr>
          <p:cNvPr id="18450" name="Text Box 18"/>
          <p:cNvSpPr txBox="1">
            <a:spLocks noChangeArrowheads="1"/>
          </p:cNvSpPr>
          <p:nvPr/>
        </p:nvSpPr>
        <p:spPr bwMode="auto">
          <a:xfrm>
            <a:off x="1447800" y="5597525"/>
            <a:ext cx="2895600" cy="1260475"/>
          </a:xfrm>
          <a:prstGeom prst="rect">
            <a:avLst/>
          </a:prstGeom>
          <a:noFill/>
          <a:ln w="9525">
            <a:noFill/>
            <a:miter lim="800000"/>
            <a:headEnd/>
            <a:tailEnd/>
          </a:ln>
        </p:spPr>
        <p:txBody>
          <a:bodyPr>
            <a:spAutoFit/>
          </a:bodyPr>
          <a:lstStyle/>
          <a:p>
            <a:pPr eaLnBrk="0" hangingPunct="0">
              <a:lnSpc>
                <a:spcPct val="80000"/>
              </a:lnSpc>
            </a:pPr>
            <a:r>
              <a:rPr lang="en-US" sz="2400">
                <a:solidFill>
                  <a:srgbClr val="66FF99"/>
                </a:solidFill>
                <a:latin typeface="Arial Narrow" pitchFamily="34" charset="0"/>
              </a:rPr>
              <a:t>CS loss:    area ABCD</a:t>
            </a:r>
          </a:p>
          <a:p>
            <a:pPr eaLnBrk="0" hangingPunct="0">
              <a:lnSpc>
                <a:spcPct val="80000"/>
              </a:lnSpc>
            </a:pPr>
            <a:r>
              <a:rPr lang="en-US" sz="2400">
                <a:solidFill>
                  <a:srgbClr val="66CCFF"/>
                </a:solidFill>
                <a:latin typeface="Arial Narrow" pitchFamily="34" charset="0"/>
              </a:rPr>
              <a:t>PS gain:    area A</a:t>
            </a:r>
          </a:p>
          <a:p>
            <a:pPr eaLnBrk="0" hangingPunct="0">
              <a:lnSpc>
                <a:spcPct val="80000"/>
              </a:lnSpc>
            </a:pPr>
            <a:r>
              <a:rPr lang="en-US" sz="2400">
                <a:solidFill>
                  <a:srgbClr val="66CCFF"/>
                </a:solidFill>
                <a:latin typeface="Arial Narrow" pitchFamily="34" charset="0"/>
              </a:rPr>
              <a:t>Tariff gain: area C</a:t>
            </a:r>
          </a:p>
          <a:p>
            <a:pPr eaLnBrk="0" hangingPunct="0">
              <a:lnSpc>
                <a:spcPct val="80000"/>
              </a:lnSpc>
            </a:pPr>
            <a:r>
              <a:rPr lang="en-US" sz="2400" b="1">
                <a:solidFill>
                  <a:srgbClr val="FFCCFF"/>
                </a:solidFill>
                <a:latin typeface="Arial Narrow" pitchFamily="34" charset="0"/>
              </a:rPr>
              <a:t>Net loss:   area BD</a:t>
            </a:r>
          </a:p>
        </p:txBody>
      </p:sp>
      <p:sp>
        <p:nvSpPr>
          <p:cNvPr id="18451" name="Text Box 19"/>
          <p:cNvSpPr txBox="1">
            <a:spLocks noChangeArrowheads="1"/>
          </p:cNvSpPr>
          <p:nvPr/>
        </p:nvSpPr>
        <p:spPr bwMode="auto">
          <a:xfrm>
            <a:off x="16002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18452" name="Text Box 20"/>
          <p:cNvSpPr txBox="1">
            <a:spLocks noChangeArrowheads="1"/>
          </p:cNvSpPr>
          <p:nvPr/>
        </p:nvSpPr>
        <p:spPr bwMode="auto">
          <a:xfrm>
            <a:off x="2133600" y="35814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B</a:t>
            </a:r>
          </a:p>
        </p:txBody>
      </p:sp>
      <p:sp>
        <p:nvSpPr>
          <p:cNvPr id="18453" name="Text Box 21"/>
          <p:cNvSpPr txBox="1">
            <a:spLocks noChangeArrowheads="1"/>
          </p:cNvSpPr>
          <p:nvPr/>
        </p:nvSpPr>
        <p:spPr bwMode="auto">
          <a:xfrm>
            <a:off x="25908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C</a:t>
            </a:r>
          </a:p>
        </p:txBody>
      </p:sp>
      <p:sp>
        <p:nvSpPr>
          <p:cNvPr id="18454" name="Text Box 22"/>
          <p:cNvSpPr txBox="1">
            <a:spLocks noChangeArrowheads="1"/>
          </p:cNvSpPr>
          <p:nvPr/>
        </p:nvSpPr>
        <p:spPr bwMode="auto">
          <a:xfrm>
            <a:off x="3048000" y="35782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18455" name="Line 23"/>
          <p:cNvSpPr>
            <a:spLocks noChangeShapeType="1"/>
          </p:cNvSpPr>
          <p:nvPr/>
        </p:nvSpPr>
        <p:spPr bwMode="auto">
          <a:xfrm>
            <a:off x="3095625" y="3429000"/>
            <a:ext cx="0" cy="1676400"/>
          </a:xfrm>
          <a:prstGeom prst="line">
            <a:avLst/>
          </a:prstGeom>
          <a:noFill/>
          <a:ln w="9525">
            <a:solidFill>
              <a:srgbClr val="66FF99"/>
            </a:solidFill>
            <a:prstDash val="dash"/>
            <a:round/>
            <a:headEnd/>
            <a:tailEnd/>
          </a:ln>
        </p:spPr>
        <p:txBody>
          <a:bodyPr wrap="none" anchor="ctr"/>
          <a:lstStyle/>
          <a:p>
            <a:endParaRPr lang="en-US"/>
          </a:p>
        </p:txBody>
      </p:sp>
      <p:sp>
        <p:nvSpPr>
          <p:cNvPr id="18456" name="Text Box 24"/>
          <p:cNvSpPr txBox="1">
            <a:spLocks noChangeArrowheads="1"/>
          </p:cNvSpPr>
          <p:nvPr/>
        </p:nvSpPr>
        <p:spPr bwMode="auto">
          <a:xfrm>
            <a:off x="2743200" y="51054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18457" name="Text Box 25"/>
          <p:cNvSpPr txBox="1">
            <a:spLocks noChangeArrowheads="1"/>
          </p:cNvSpPr>
          <p:nvPr/>
        </p:nvSpPr>
        <p:spPr bwMode="auto">
          <a:xfrm>
            <a:off x="2209800" y="51054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18458" name="Text Box 26"/>
          <p:cNvSpPr txBox="1">
            <a:spLocks noChangeArrowheads="1"/>
          </p:cNvSpPr>
          <p:nvPr/>
        </p:nvSpPr>
        <p:spPr bwMode="auto">
          <a:xfrm>
            <a:off x="228600" y="37338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18459" name="Text Box 27"/>
          <p:cNvSpPr txBox="1">
            <a:spLocks noChangeArrowheads="1"/>
          </p:cNvSpPr>
          <p:nvPr/>
        </p:nvSpPr>
        <p:spPr bwMode="auto">
          <a:xfrm>
            <a:off x="304800" y="32004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18460" name="Rectangle 28"/>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later” argument:</a:t>
            </a:r>
            <a:br>
              <a:rPr lang="en-US" sz="3200" smtClean="0"/>
            </a:br>
            <a:r>
              <a:rPr lang="en-US" sz="3200" smtClean="0"/>
              <a:t>When does infant industry protection pay off?</a:t>
            </a:r>
          </a:p>
        </p:txBody>
      </p:sp>
      <p:sp>
        <p:nvSpPr>
          <p:cNvPr id="18461" name="Text Box 29"/>
          <p:cNvSpPr txBox="1">
            <a:spLocks noChangeArrowheads="1"/>
          </p:cNvSpPr>
          <p:nvPr/>
        </p:nvSpPr>
        <p:spPr bwMode="auto">
          <a:xfrm>
            <a:off x="762000" y="990600"/>
            <a:ext cx="44958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Protection is costly now…</a:t>
            </a:r>
          </a:p>
        </p:txBody>
      </p:sp>
      <p:sp>
        <p:nvSpPr>
          <p:cNvPr id="276510" name="Line 30"/>
          <p:cNvSpPr>
            <a:spLocks noChangeShapeType="1"/>
          </p:cNvSpPr>
          <p:nvPr/>
        </p:nvSpPr>
        <p:spPr bwMode="auto">
          <a:xfrm>
            <a:off x="5489575" y="2143125"/>
            <a:ext cx="0" cy="2962275"/>
          </a:xfrm>
          <a:prstGeom prst="line">
            <a:avLst/>
          </a:prstGeom>
          <a:noFill/>
          <a:ln w="9525">
            <a:solidFill>
              <a:schemeClr val="tx1"/>
            </a:solidFill>
            <a:round/>
            <a:headEnd/>
            <a:tailEnd/>
          </a:ln>
        </p:spPr>
        <p:txBody>
          <a:bodyPr wrap="none" anchor="ctr"/>
          <a:lstStyle/>
          <a:p>
            <a:endParaRPr lang="en-US"/>
          </a:p>
        </p:txBody>
      </p:sp>
      <p:sp>
        <p:nvSpPr>
          <p:cNvPr id="276511" name="Line 31"/>
          <p:cNvSpPr>
            <a:spLocks noChangeShapeType="1"/>
          </p:cNvSpPr>
          <p:nvPr/>
        </p:nvSpPr>
        <p:spPr bwMode="auto">
          <a:xfrm>
            <a:off x="5489575" y="5105400"/>
            <a:ext cx="3276600" cy="0"/>
          </a:xfrm>
          <a:prstGeom prst="line">
            <a:avLst/>
          </a:prstGeom>
          <a:noFill/>
          <a:ln w="9525">
            <a:solidFill>
              <a:schemeClr val="tx1"/>
            </a:solidFill>
            <a:round/>
            <a:headEnd/>
            <a:tailEnd/>
          </a:ln>
        </p:spPr>
        <p:txBody>
          <a:bodyPr wrap="none" anchor="ctr"/>
          <a:lstStyle/>
          <a:p>
            <a:endParaRPr lang="en-US"/>
          </a:p>
        </p:txBody>
      </p:sp>
      <p:sp>
        <p:nvSpPr>
          <p:cNvPr id="276512" name="Line 32"/>
          <p:cNvSpPr>
            <a:spLocks noChangeShapeType="1"/>
          </p:cNvSpPr>
          <p:nvPr/>
        </p:nvSpPr>
        <p:spPr bwMode="auto">
          <a:xfrm flipV="1">
            <a:off x="5743575" y="2438400"/>
            <a:ext cx="1571625" cy="2654300"/>
          </a:xfrm>
          <a:prstGeom prst="line">
            <a:avLst/>
          </a:prstGeom>
          <a:noFill/>
          <a:ln w="9525">
            <a:solidFill>
              <a:schemeClr val="tx1"/>
            </a:solidFill>
            <a:round/>
            <a:headEnd/>
            <a:tailEnd/>
          </a:ln>
        </p:spPr>
        <p:txBody>
          <a:bodyPr wrap="none" anchor="ctr"/>
          <a:lstStyle/>
          <a:p>
            <a:endParaRPr lang="en-US"/>
          </a:p>
        </p:txBody>
      </p:sp>
      <p:sp>
        <p:nvSpPr>
          <p:cNvPr id="276513" name="Line 33"/>
          <p:cNvSpPr>
            <a:spLocks noChangeShapeType="1"/>
          </p:cNvSpPr>
          <p:nvPr/>
        </p:nvSpPr>
        <p:spPr bwMode="auto">
          <a:xfrm>
            <a:off x="6781800" y="2667000"/>
            <a:ext cx="1527175" cy="2057400"/>
          </a:xfrm>
          <a:prstGeom prst="line">
            <a:avLst/>
          </a:prstGeom>
          <a:noFill/>
          <a:ln w="9525">
            <a:solidFill>
              <a:schemeClr val="tx1"/>
            </a:solidFill>
            <a:round/>
            <a:headEnd/>
            <a:tailEnd/>
          </a:ln>
        </p:spPr>
        <p:txBody>
          <a:bodyPr wrap="none" anchor="ctr"/>
          <a:lstStyle/>
          <a:p>
            <a:endParaRPr lang="en-US"/>
          </a:p>
        </p:txBody>
      </p:sp>
      <p:sp>
        <p:nvSpPr>
          <p:cNvPr id="276514" name="Line 34"/>
          <p:cNvSpPr>
            <a:spLocks noChangeShapeType="1"/>
          </p:cNvSpPr>
          <p:nvPr/>
        </p:nvSpPr>
        <p:spPr bwMode="auto">
          <a:xfrm>
            <a:off x="5489575" y="3962400"/>
            <a:ext cx="2438400" cy="0"/>
          </a:xfrm>
          <a:prstGeom prst="line">
            <a:avLst/>
          </a:prstGeom>
          <a:noFill/>
          <a:ln w="9525">
            <a:solidFill>
              <a:srgbClr val="FFCCFF"/>
            </a:solidFill>
            <a:round/>
            <a:headEnd/>
            <a:tailEnd/>
          </a:ln>
        </p:spPr>
        <p:txBody>
          <a:bodyPr wrap="none" anchor="ctr"/>
          <a:lstStyle/>
          <a:p>
            <a:endParaRPr lang="en-US"/>
          </a:p>
        </p:txBody>
      </p:sp>
      <p:sp>
        <p:nvSpPr>
          <p:cNvPr id="276515" name="Line 35"/>
          <p:cNvSpPr>
            <a:spLocks noChangeShapeType="1"/>
          </p:cNvSpPr>
          <p:nvPr/>
        </p:nvSpPr>
        <p:spPr bwMode="auto">
          <a:xfrm>
            <a:off x="6784975" y="3657600"/>
            <a:ext cx="0" cy="0"/>
          </a:xfrm>
          <a:prstGeom prst="line">
            <a:avLst/>
          </a:prstGeom>
          <a:noFill/>
          <a:ln w="9525">
            <a:solidFill>
              <a:schemeClr val="tx1"/>
            </a:solidFill>
            <a:round/>
            <a:headEnd/>
            <a:tailEnd/>
          </a:ln>
        </p:spPr>
        <p:txBody>
          <a:bodyPr wrap="none" anchor="ctr"/>
          <a:lstStyle/>
          <a:p>
            <a:endParaRPr lang="en-US"/>
          </a:p>
        </p:txBody>
      </p:sp>
      <p:sp>
        <p:nvSpPr>
          <p:cNvPr id="276516" name="Text Box 36"/>
          <p:cNvSpPr txBox="1">
            <a:spLocks noChangeArrowheads="1"/>
          </p:cNvSpPr>
          <p:nvPr/>
        </p:nvSpPr>
        <p:spPr bwMode="auto">
          <a:xfrm>
            <a:off x="5486400" y="1600200"/>
            <a:ext cx="3429000" cy="581025"/>
          </a:xfrm>
          <a:prstGeom prst="rect">
            <a:avLst/>
          </a:prstGeom>
          <a:noFill/>
          <a:ln w="9525">
            <a:noFill/>
            <a:miter lim="800000"/>
            <a:headEnd/>
            <a:tailEnd/>
          </a:ln>
        </p:spPr>
        <p:txBody>
          <a:bodyPr>
            <a:spAutoFit/>
          </a:bodyPr>
          <a:lstStyle/>
          <a:p>
            <a:pPr algn="r" eaLnBrk="0" hangingPunct="0">
              <a:lnSpc>
                <a:spcPct val="80000"/>
              </a:lnSpc>
            </a:pPr>
            <a:r>
              <a:rPr lang="en-US" sz="2000">
                <a:solidFill>
                  <a:srgbClr val="FFCCFF"/>
                </a:solidFill>
                <a:latin typeface="Arial Narrow" pitchFamily="34" charset="0"/>
              </a:rPr>
              <a:t>Cost reduction = supply increase due to learning-by-doing</a:t>
            </a:r>
          </a:p>
        </p:txBody>
      </p:sp>
      <p:sp>
        <p:nvSpPr>
          <p:cNvPr id="276517" name="Text Box 37"/>
          <p:cNvSpPr txBox="1">
            <a:spLocks noChangeArrowheads="1"/>
          </p:cNvSpPr>
          <p:nvPr/>
        </p:nvSpPr>
        <p:spPr bwMode="auto">
          <a:xfrm>
            <a:off x="5930900"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76518" name="Text Box 38"/>
          <p:cNvSpPr txBox="1">
            <a:spLocks noChangeArrowheads="1"/>
          </p:cNvSpPr>
          <p:nvPr/>
        </p:nvSpPr>
        <p:spPr bwMode="auto">
          <a:xfrm>
            <a:off x="4876800" y="5562600"/>
            <a:ext cx="3124200" cy="676275"/>
          </a:xfrm>
          <a:prstGeom prst="rect">
            <a:avLst/>
          </a:prstGeom>
          <a:noFill/>
          <a:ln w="9525">
            <a:noFill/>
            <a:miter lim="800000"/>
            <a:headEnd/>
            <a:tailEnd/>
          </a:ln>
        </p:spPr>
        <p:txBody>
          <a:bodyPr>
            <a:spAutoFit/>
          </a:bodyPr>
          <a:lstStyle/>
          <a:p>
            <a:pPr algn="r" eaLnBrk="0" hangingPunct="0">
              <a:lnSpc>
                <a:spcPct val="80000"/>
              </a:lnSpc>
            </a:pPr>
            <a:r>
              <a:rPr lang="en-US" sz="2400">
                <a:solidFill>
                  <a:srgbClr val="FFCCFF"/>
                </a:solidFill>
                <a:latin typeface="Arial Narrow" pitchFamily="34" charset="0"/>
              </a:rPr>
              <a:t>What is the PS gain due to this cost reduction?</a:t>
            </a:r>
          </a:p>
        </p:txBody>
      </p:sp>
      <p:sp>
        <p:nvSpPr>
          <p:cNvPr id="276519" name="Text Box 39"/>
          <p:cNvSpPr txBox="1">
            <a:spLocks noChangeArrowheads="1"/>
          </p:cNvSpPr>
          <p:nvPr/>
        </p:nvSpPr>
        <p:spPr bwMode="auto">
          <a:xfrm>
            <a:off x="4572000" y="990600"/>
            <a:ext cx="35052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but could pay off later</a:t>
            </a:r>
          </a:p>
        </p:txBody>
      </p:sp>
      <p:sp>
        <p:nvSpPr>
          <p:cNvPr id="276520" name="Line 40"/>
          <p:cNvSpPr>
            <a:spLocks noChangeShapeType="1"/>
          </p:cNvSpPr>
          <p:nvPr/>
        </p:nvSpPr>
        <p:spPr bwMode="auto">
          <a:xfrm flipV="1">
            <a:off x="6183313" y="2590800"/>
            <a:ext cx="1436687" cy="2511425"/>
          </a:xfrm>
          <a:prstGeom prst="line">
            <a:avLst/>
          </a:prstGeom>
          <a:noFill/>
          <a:ln w="38100">
            <a:solidFill>
              <a:schemeClr val="tx1"/>
            </a:solidFill>
            <a:round/>
            <a:headEnd/>
            <a:tailEnd/>
          </a:ln>
        </p:spPr>
        <p:txBody>
          <a:bodyPr wrap="none" anchor="ctr"/>
          <a:lstStyle/>
          <a:p>
            <a:endParaRPr lang="en-US"/>
          </a:p>
        </p:txBody>
      </p:sp>
      <p:sp>
        <p:nvSpPr>
          <p:cNvPr id="276521" name="Line 41"/>
          <p:cNvSpPr>
            <a:spLocks noChangeShapeType="1"/>
          </p:cNvSpPr>
          <p:nvPr/>
        </p:nvSpPr>
        <p:spPr bwMode="auto">
          <a:xfrm>
            <a:off x="7315200" y="2209800"/>
            <a:ext cx="457200" cy="304800"/>
          </a:xfrm>
          <a:prstGeom prst="line">
            <a:avLst/>
          </a:prstGeom>
          <a:noFill/>
          <a:ln w="28575">
            <a:solidFill>
              <a:srgbClr val="FFCC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6"/>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2765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0" grpId="0" animBg="1"/>
      <p:bldP spid="276511" grpId="0" animBg="1"/>
      <p:bldP spid="276512" grpId="0" animBg="1"/>
      <p:bldP spid="276513" grpId="0" animBg="1"/>
      <p:bldP spid="276514" grpId="0" animBg="1"/>
      <p:bldP spid="276515" grpId="0" animBg="1"/>
      <p:bldP spid="276516" grpId="0"/>
      <p:bldP spid="276517" grpId="0"/>
      <p:bldP spid="276518" grpId="0"/>
      <p:bldP spid="276519" grpId="0"/>
      <p:bldP spid="276520" grpId="0" animBg="1"/>
      <p:bldP spid="2765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219200" y="2101850"/>
            <a:ext cx="0" cy="3003550"/>
          </a:xfrm>
          <a:prstGeom prst="line">
            <a:avLst/>
          </a:prstGeom>
          <a:noFill/>
          <a:ln w="9525">
            <a:solidFill>
              <a:schemeClr val="tx1"/>
            </a:solidFill>
            <a:round/>
            <a:headEnd/>
            <a:tailEnd/>
          </a:ln>
        </p:spPr>
        <p:txBody>
          <a:bodyPr wrap="none" anchor="ctr"/>
          <a:lstStyle/>
          <a:p>
            <a:endParaRPr lang="en-US"/>
          </a:p>
        </p:txBody>
      </p:sp>
      <p:sp>
        <p:nvSpPr>
          <p:cNvPr id="19459" name="Line 3"/>
          <p:cNvSpPr>
            <a:spLocks noChangeShapeType="1"/>
          </p:cNvSpPr>
          <p:nvPr/>
        </p:nvSpPr>
        <p:spPr bwMode="auto">
          <a:xfrm>
            <a:off x="1219200" y="5105400"/>
            <a:ext cx="3276600" cy="0"/>
          </a:xfrm>
          <a:prstGeom prst="line">
            <a:avLst/>
          </a:prstGeom>
          <a:noFill/>
          <a:ln w="9525">
            <a:solidFill>
              <a:schemeClr val="tx1"/>
            </a:solidFill>
            <a:round/>
            <a:headEnd/>
            <a:tailEnd/>
          </a:ln>
        </p:spPr>
        <p:txBody>
          <a:bodyPr wrap="none" anchor="ctr"/>
          <a:lstStyle/>
          <a:p>
            <a:endParaRPr lang="en-US"/>
          </a:p>
        </p:txBody>
      </p:sp>
      <p:sp>
        <p:nvSpPr>
          <p:cNvPr id="19460" name="Line 4"/>
          <p:cNvSpPr>
            <a:spLocks noChangeShapeType="1"/>
          </p:cNvSpPr>
          <p:nvPr/>
        </p:nvSpPr>
        <p:spPr bwMode="auto">
          <a:xfrm flipV="1">
            <a:off x="1489075" y="2335213"/>
            <a:ext cx="1597025" cy="2738437"/>
          </a:xfrm>
          <a:prstGeom prst="line">
            <a:avLst/>
          </a:prstGeom>
          <a:noFill/>
          <a:ln w="9525">
            <a:solidFill>
              <a:schemeClr val="tx1"/>
            </a:solidFill>
            <a:round/>
            <a:headEnd/>
            <a:tailEnd/>
          </a:ln>
        </p:spPr>
        <p:txBody>
          <a:bodyPr wrap="none" anchor="ctr"/>
          <a:lstStyle/>
          <a:p>
            <a:endParaRPr lang="en-US"/>
          </a:p>
        </p:txBody>
      </p:sp>
      <p:sp>
        <p:nvSpPr>
          <p:cNvPr id="19461" name="Line 5"/>
          <p:cNvSpPr>
            <a:spLocks noChangeShapeType="1"/>
          </p:cNvSpPr>
          <p:nvPr/>
        </p:nvSpPr>
        <p:spPr bwMode="auto">
          <a:xfrm>
            <a:off x="2300288" y="2332038"/>
            <a:ext cx="1738312" cy="2392362"/>
          </a:xfrm>
          <a:prstGeom prst="line">
            <a:avLst/>
          </a:prstGeom>
          <a:noFill/>
          <a:ln w="9525">
            <a:solidFill>
              <a:schemeClr val="tx1"/>
            </a:solidFill>
            <a:round/>
            <a:headEnd/>
            <a:tailEnd/>
          </a:ln>
        </p:spPr>
        <p:txBody>
          <a:bodyPr wrap="none" anchor="ctr"/>
          <a:lstStyle/>
          <a:p>
            <a:endParaRPr lang="en-US"/>
          </a:p>
        </p:txBody>
      </p:sp>
      <p:sp>
        <p:nvSpPr>
          <p:cNvPr id="19462" name="Line 6"/>
          <p:cNvSpPr>
            <a:spLocks noChangeShapeType="1"/>
          </p:cNvSpPr>
          <p:nvPr/>
        </p:nvSpPr>
        <p:spPr bwMode="auto">
          <a:xfrm>
            <a:off x="1219200" y="3962400"/>
            <a:ext cx="2438400" cy="0"/>
          </a:xfrm>
          <a:prstGeom prst="line">
            <a:avLst/>
          </a:prstGeom>
          <a:noFill/>
          <a:ln w="9525">
            <a:solidFill>
              <a:srgbClr val="FFCCFF"/>
            </a:solidFill>
            <a:round/>
            <a:headEnd/>
            <a:tailEnd/>
          </a:ln>
        </p:spPr>
        <p:txBody>
          <a:bodyPr wrap="none" anchor="ctr"/>
          <a:lstStyle/>
          <a:p>
            <a:endParaRPr lang="en-US"/>
          </a:p>
        </p:txBody>
      </p:sp>
      <p:sp>
        <p:nvSpPr>
          <p:cNvPr id="19463" name="Line 7"/>
          <p:cNvSpPr>
            <a:spLocks noChangeShapeType="1"/>
          </p:cNvSpPr>
          <p:nvPr/>
        </p:nvSpPr>
        <p:spPr bwMode="auto">
          <a:xfrm flipH="1">
            <a:off x="1219200" y="34290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19464" name="Line 8"/>
          <p:cNvSpPr>
            <a:spLocks noChangeShapeType="1"/>
          </p:cNvSpPr>
          <p:nvPr/>
        </p:nvSpPr>
        <p:spPr bwMode="auto">
          <a:xfrm>
            <a:off x="2514600" y="3657600"/>
            <a:ext cx="0" cy="0"/>
          </a:xfrm>
          <a:prstGeom prst="line">
            <a:avLst/>
          </a:prstGeom>
          <a:noFill/>
          <a:ln w="9525">
            <a:solidFill>
              <a:schemeClr val="tx1"/>
            </a:solidFill>
            <a:round/>
            <a:headEnd/>
            <a:tailEnd/>
          </a:ln>
        </p:spPr>
        <p:txBody>
          <a:bodyPr wrap="none" anchor="ctr"/>
          <a:lstStyle/>
          <a:p>
            <a:endParaRPr lang="en-US"/>
          </a:p>
        </p:txBody>
      </p:sp>
      <p:sp>
        <p:nvSpPr>
          <p:cNvPr id="19465" name="Line 9"/>
          <p:cNvSpPr>
            <a:spLocks noChangeShapeType="1"/>
          </p:cNvSpPr>
          <p:nvPr/>
        </p:nvSpPr>
        <p:spPr bwMode="auto">
          <a:xfrm>
            <a:off x="2133600" y="3957638"/>
            <a:ext cx="0" cy="1139825"/>
          </a:xfrm>
          <a:prstGeom prst="line">
            <a:avLst/>
          </a:prstGeom>
          <a:noFill/>
          <a:ln w="9525">
            <a:solidFill>
              <a:srgbClr val="66CCFF"/>
            </a:solidFill>
            <a:round/>
            <a:headEnd/>
            <a:tailEnd/>
          </a:ln>
        </p:spPr>
        <p:txBody>
          <a:bodyPr wrap="none" anchor="ctr"/>
          <a:lstStyle/>
          <a:p>
            <a:endParaRPr lang="en-US"/>
          </a:p>
        </p:txBody>
      </p:sp>
      <p:sp>
        <p:nvSpPr>
          <p:cNvPr id="19466" name="Line 10"/>
          <p:cNvSpPr>
            <a:spLocks noChangeShapeType="1"/>
          </p:cNvSpPr>
          <p:nvPr/>
        </p:nvSpPr>
        <p:spPr bwMode="auto">
          <a:xfrm flipH="1">
            <a:off x="3429000" y="3938588"/>
            <a:ext cx="30163" cy="1166812"/>
          </a:xfrm>
          <a:prstGeom prst="line">
            <a:avLst/>
          </a:prstGeom>
          <a:noFill/>
          <a:ln w="9525">
            <a:solidFill>
              <a:srgbClr val="66FF99"/>
            </a:solidFill>
            <a:round/>
            <a:headEnd/>
            <a:tailEnd/>
          </a:ln>
        </p:spPr>
        <p:txBody>
          <a:bodyPr wrap="none" anchor="ctr"/>
          <a:lstStyle/>
          <a:p>
            <a:endParaRPr lang="en-US"/>
          </a:p>
        </p:txBody>
      </p:sp>
      <p:sp>
        <p:nvSpPr>
          <p:cNvPr id="19467" name="Line 11"/>
          <p:cNvSpPr>
            <a:spLocks noChangeShapeType="1"/>
          </p:cNvSpPr>
          <p:nvPr/>
        </p:nvSpPr>
        <p:spPr bwMode="auto">
          <a:xfrm>
            <a:off x="2438400" y="3429000"/>
            <a:ext cx="0" cy="1676400"/>
          </a:xfrm>
          <a:prstGeom prst="line">
            <a:avLst/>
          </a:prstGeom>
          <a:noFill/>
          <a:ln w="9525">
            <a:solidFill>
              <a:schemeClr val="accent2"/>
            </a:solidFill>
            <a:prstDash val="dash"/>
            <a:round/>
            <a:headEnd/>
            <a:tailEnd/>
          </a:ln>
        </p:spPr>
        <p:txBody>
          <a:bodyPr wrap="none" anchor="ctr"/>
          <a:lstStyle/>
          <a:p>
            <a:endParaRPr lang="en-US"/>
          </a:p>
        </p:txBody>
      </p:sp>
      <p:sp>
        <p:nvSpPr>
          <p:cNvPr id="19468" name="Text Box 12"/>
          <p:cNvSpPr txBox="1">
            <a:spLocks noChangeArrowheads="1"/>
          </p:cNvSpPr>
          <p:nvPr/>
        </p:nvSpPr>
        <p:spPr bwMode="auto">
          <a:xfrm>
            <a:off x="3276600" y="51054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19469" name="Text Box 13"/>
          <p:cNvSpPr txBox="1">
            <a:spLocks noChangeArrowheads="1"/>
          </p:cNvSpPr>
          <p:nvPr/>
        </p:nvSpPr>
        <p:spPr bwMode="auto">
          <a:xfrm>
            <a:off x="0" y="19050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19470" name="Text Box 14"/>
          <p:cNvSpPr txBox="1">
            <a:spLocks noChangeArrowheads="1"/>
          </p:cNvSpPr>
          <p:nvPr/>
        </p:nvSpPr>
        <p:spPr bwMode="auto">
          <a:xfrm>
            <a:off x="1660525"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19471" name="Line 15"/>
          <p:cNvSpPr>
            <a:spLocks noChangeShapeType="1"/>
          </p:cNvSpPr>
          <p:nvPr/>
        </p:nvSpPr>
        <p:spPr bwMode="auto">
          <a:xfrm>
            <a:off x="2971800" y="5562600"/>
            <a:ext cx="304800" cy="0"/>
          </a:xfrm>
          <a:prstGeom prst="line">
            <a:avLst/>
          </a:prstGeom>
          <a:noFill/>
          <a:ln w="9525">
            <a:solidFill>
              <a:srgbClr val="66FF99"/>
            </a:solidFill>
            <a:round/>
            <a:headEnd type="triangle" w="med" len="med"/>
            <a:tailEnd/>
          </a:ln>
        </p:spPr>
        <p:txBody>
          <a:bodyPr wrap="none" anchor="ctr"/>
          <a:lstStyle/>
          <a:p>
            <a:endParaRPr lang="en-US"/>
          </a:p>
        </p:txBody>
      </p:sp>
      <p:sp>
        <p:nvSpPr>
          <p:cNvPr id="19472" name="Text Box 16"/>
          <p:cNvSpPr txBox="1">
            <a:spLocks noChangeArrowheads="1"/>
          </p:cNvSpPr>
          <p:nvPr/>
        </p:nvSpPr>
        <p:spPr bwMode="auto">
          <a:xfrm>
            <a:off x="1828800" y="51054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19473" name="Line 17"/>
          <p:cNvSpPr>
            <a:spLocks noChangeShapeType="1"/>
          </p:cNvSpPr>
          <p:nvPr/>
        </p:nvSpPr>
        <p:spPr bwMode="auto">
          <a:xfrm flipH="1">
            <a:off x="2209800" y="5562600"/>
            <a:ext cx="304800" cy="0"/>
          </a:xfrm>
          <a:prstGeom prst="line">
            <a:avLst/>
          </a:prstGeom>
          <a:noFill/>
          <a:ln w="9525">
            <a:solidFill>
              <a:srgbClr val="66CCFF"/>
            </a:solidFill>
            <a:round/>
            <a:headEnd type="triangle" w="med" len="med"/>
            <a:tailEnd/>
          </a:ln>
        </p:spPr>
        <p:txBody>
          <a:bodyPr wrap="none" anchor="ctr"/>
          <a:lstStyle/>
          <a:p>
            <a:endParaRPr lang="en-US"/>
          </a:p>
        </p:txBody>
      </p:sp>
      <p:sp>
        <p:nvSpPr>
          <p:cNvPr id="19474" name="Text Box 18"/>
          <p:cNvSpPr txBox="1">
            <a:spLocks noChangeArrowheads="1"/>
          </p:cNvSpPr>
          <p:nvPr/>
        </p:nvSpPr>
        <p:spPr bwMode="auto">
          <a:xfrm>
            <a:off x="1447800" y="5597525"/>
            <a:ext cx="2895600" cy="1260475"/>
          </a:xfrm>
          <a:prstGeom prst="rect">
            <a:avLst/>
          </a:prstGeom>
          <a:noFill/>
          <a:ln w="9525">
            <a:noFill/>
            <a:miter lim="800000"/>
            <a:headEnd/>
            <a:tailEnd/>
          </a:ln>
        </p:spPr>
        <p:txBody>
          <a:bodyPr>
            <a:spAutoFit/>
          </a:bodyPr>
          <a:lstStyle/>
          <a:p>
            <a:pPr eaLnBrk="0" hangingPunct="0">
              <a:lnSpc>
                <a:spcPct val="80000"/>
              </a:lnSpc>
            </a:pPr>
            <a:r>
              <a:rPr lang="en-US" sz="2400">
                <a:solidFill>
                  <a:srgbClr val="66FF99"/>
                </a:solidFill>
                <a:latin typeface="Arial Narrow" pitchFamily="34" charset="0"/>
              </a:rPr>
              <a:t>CS loss:    area ABCD</a:t>
            </a:r>
          </a:p>
          <a:p>
            <a:pPr eaLnBrk="0" hangingPunct="0">
              <a:lnSpc>
                <a:spcPct val="80000"/>
              </a:lnSpc>
            </a:pPr>
            <a:r>
              <a:rPr lang="en-US" sz="2400">
                <a:solidFill>
                  <a:srgbClr val="66CCFF"/>
                </a:solidFill>
                <a:latin typeface="Arial Narrow" pitchFamily="34" charset="0"/>
              </a:rPr>
              <a:t>PS gain:    area A</a:t>
            </a:r>
          </a:p>
          <a:p>
            <a:pPr eaLnBrk="0" hangingPunct="0">
              <a:lnSpc>
                <a:spcPct val="80000"/>
              </a:lnSpc>
            </a:pPr>
            <a:r>
              <a:rPr lang="en-US" sz="2400">
                <a:solidFill>
                  <a:srgbClr val="66CCFF"/>
                </a:solidFill>
                <a:latin typeface="Arial Narrow" pitchFamily="34" charset="0"/>
              </a:rPr>
              <a:t>Tariff gain: area C</a:t>
            </a:r>
          </a:p>
          <a:p>
            <a:pPr eaLnBrk="0" hangingPunct="0">
              <a:lnSpc>
                <a:spcPct val="80000"/>
              </a:lnSpc>
            </a:pPr>
            <a:r>
              <a:rPr lang="en-US" sz="2400" b="1">
                <a:solidFill>
                  <a:srgbClr val="FFCCFF"/>
                </a:solidFill>
                <a:latin typeface="Arial Narrow" pitchFamily="34" charset="0"/>
              </a:rPr>
              <a:t>Net loss:   area BD</a:t>
            </a:r>
          </a:p>
        </p:txBody>
      </p:sp>
      <p:sp>
        <p:nvSpPr>
          <p:cNvPr id="19475" name="Text Box 19"/>
          <p:cNvSpPr txBox="1">
            <a:spLocks noChangeArrowheads="1"/>
          </p:cNvSpPr>
          <p:nvPr/>
        </p:nvSpPr>
        <p:spPr bwMode="auto">
          <a:xfrm>
            <a:off x="16002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19476" name="Text Box 20"/>
          <p:cNvSpPr txBox="1">
            <a:spLocks noChangeArrowheads="1"/>
          </p:cNvSpPr>
          <p:nvPr/>
        </p:nvSpPr>
        <p:spPr bwMode="auto">
          <a:xfrm>
            <a:off x="2133600" y="35814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B</a:t>
            </a:r>
          </a:p>
        </p:txBody>
      </p:sp>
      <p:sp>
        <p:nvSpPr>
          <p:cNvPr id="19477" name="Text Box 21"/>
          <p:cNvSpPr txBox="1">
            <a:spLocks noChangeArrowheads="1"/>
          </p:cNvSpPr>
          <p:nvPr/>
        </p:nvSpPr>
        <p:spPr bwMode="auto">
          <a:xfrm>
            <a:off x="25908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C</a:t>
            </a:r>
          </a:p>
        </p:txBody>
      </p:sp>
      <p:sp>
        <p:nvSpPr>
          <p:cNvPr id="19478" name="Text Box 22"/>
          <p:cNvSpPr txBox="1">
            <a:spLocks noChangeArrowheads="1"/>
          </p:cNvSpPr>
          <p:nvPr/>
        </p:nvSpPr>
        <p:spPr bwMode="auto">
          <a:xfrm>
            <a:off x="3048000" y="35782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19479" name="Line 23"/>
          <p:cNvSpPr>
            <a:spLocks noChangeShapeType="1"/>
          </p:cNvSpPr>
          <p:nvPr/>
        </p:nvSpPr>
        <p:spPr bwMode="auto">
          <a:xfrm>
            <a:off x="3095625" y="3429000"/>
            <a:ext cx="0" cy="1676400"/>
          </a:xfrm>
          <a:prstGeom prst="line">
            <a:avLst/>
          </a:prstGeom>
          <a:noFill/>
          <a:ln w="9525">
            <a:solidFill>
              <a:srgbClr val="66FF99"/>
            </a:solidFill>
            <a:prstDash val="dash"/>
            <a:round/>
            <a:headEnd/>
            <a:tailEnd/>
          </a:ln>
        </p:spPr>
        <p:txBody>
          <a:bodyPr wrap="none" anchor="ctr"/>
          <a:lstStyle/>
          <a:p>
            <a:endParaRPr lang="en-US"/>
          </a:p>
        </p:txBody>
      </p:sp>
      <p:sp>
        <p:nvSpPr>
          <p:cNvPr id="19480" name="Text Box 24"/>
          <p:cNvSpPr txBox="1">
            <a:spLocks noChangeArrowheads="1"/>
          </p:cNvSpPr>
          <p:nvPr/>
        </p:nvSpPr>
        <p:spPr bwMode="auto">
          <a:xfrm>
            <a:off x="2743200" y="51054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19481" name="Text Box 25"/>
          <p:cNvSpPr txBox="1">
            <a:spLocks noChangeArrowheads="1"/>
          </p:cNvSpPr>
          <p:nvPr/>
        </p:nvSpPr>
        <p:spPr bwMode="auto">
          <a:xfrm>
            <a:off x="2209800" y="51054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19482" name="Text Box 26"/>
          <p:cNvSpPr txBox="1">
            <a:spLocks noChangeArrowheads="1"/>
          </p:cNvSpPr>
          <p:nvPr/>
        </p:nvSpPr>
        <p:spPr bwMode="auto">
          <a:xfrm>
            <a:off x="228600" y="37338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19483" name="Text Box 27"/>
          <p:cNvSpPr txBox="1">
            <a:spLocks noChangeArrowheads="1"/>
          </p:cNvSpPr>
          <p:nvPr/>
        </p:nvSpPr>
        <p:spPr bwMode="auto">
          <a:xfrm>
            <a:off x="304800" y="32004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19484" name="Rectangle 28"/>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later” argument:</a:t>
            </a:r>
            <a:br>
              <a:rPr lang="en-US" sz="3200" smtClean="0"/>
            </a:br>
            <a:r>
              <a:rPr lang="en-US" sz="3200" smtClean="0"/>
              <a:t>When does infant industry protection pay off?</a:t>
            </a:r>
          </a:p>
        </p:txBody>
      </p:sp>
      <p:sp>
        <p:nvSpPr>
          <p:cNvPr id="19485" name="Text Box 29"/>
          <p:cNvSpPr txBox="1">
            <a:spLocks noChangeArrowheads="1"/>
          </p:cNvSpPr>
          <p:nvPr/>
        </p:nvSpPr>
        <p:spPr bwMode="auto">
          <a:xfrm>
            <a:off x="762000" y="990600"/>
            <a:ext cx="44958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Protection is costly now…</a:t>
            </a:r>
          </a:p>
        </p:txBody>
      </p:sp>
      <p:sp>
        <p:nvSpPr>
          <p:cNvPr id="278558" name="Line 30"/>
          <p:cNvSpPr>
            <a:spLocks noChangeShapeType="1"/>
          </p:cNvSpPr>
          <p:nvPr/>
        </p:nvSpPr>
        <p:spPr bwMode="auto">
          <a:xfrm>
            <a:off x="5489575" y="2143125"/>
            <a:ext cx="0" cy="2962275"/>
          </a:xfrm>
          <a:prstGeom prst="line">
            <a:avLst/>
          </a:prstGeom>
          <a:noFill/>
          <a:ln w="9525">
            <a:solidFill>
              <a:schemeClr val="tx1"/>
            </a:solidFill>
            <a:round/>
            <a:headEnd/>
            <a:tailEnd/>
          </a:ln>
        </p:spPr>
        <p:txBody>
          <a:bodyPr wrap="none" anchor="ctr"/>
          <a:lstStyle/>
          <a:p>
            <a:endParaRPr lang="en-US"/>
          </a:p>
        </p:txBody>
      </p:sp>
      <p:sp>
        <p:nvSpPr>
          <p:cNvPr id="278559" name="Line 31"/>
          <p:cNvSpPr>
            <a:spLocks noChangeShapeType="1"/>
          </p:cNvSpPr>
          <p:nvPr/>
        </p:nvSpPr>
        <p:spPr bwMode="auto">
          <a:xfrm>
            <a:off x="5489575" y="5105400"/>
            <a:ext cx="3276600" cy="0"/>
          </a:xfrm>
          <a:prstGeom prst="line">
            <a:avLst/>
          </a:prstGeom>
          <a:noFill/>
          <a:ln w="9525">
            <a:solidFill>
              <a:schemeClr val="tx1"/>
            </a:solidFill>
            <a:round/>
            <a:headEnd/>
            <a:tailEnd/>
          </a:ln>
        </p:spPr>
        <p:txBody>
          <a:bodyPr wrap="none" anchor="ctr"/>
          <a:lstStyle/>
          <a:p>
            <a:endParaRPr lang="en-US"/>
          </a:p>
        </p:txBody>
      </p:sp>
      <p:sp>
        <p:nvSpPr>
          <p:cNvPr id="278560" name="Line 32"/>
          <p:cNvSpPr>
            <a:spLocks noChangeShapeType="1"/>
          </p:cNvSpPr>
          <p:nvPr/>
        </p:nvSpPr>
        <p:spPr bwMode="auto">
          <a:xfrm flipV="1">
            <a:off x="5743575" y="2438400"/>
            <a:ext cx="1571625" cy="2654300"/>
          </a:xfrm>
          <a:prstGeom prst="line">
            <a:avLst/>
          </a:prstGeom>
          <a:noFill/>
          <a:ln w="9525">
            <a:solidFill>
              <a:schemeClr val="tx1"/>
            </a:solidFill>
            <a:round/>
            <a:headEnd/>
            <a:tailEnd/>
          </a:ln>
        </p:spPr>
        <p:txBody>
          <a:bodyPr wrap="none" anchor="ctr"/>
          <a:lstStyle/>
          <a:p>
            <a:endParaRPr lang="en-US"/>
          </a:p>
        </p:txBody>
      </p:sp>
      <p:sp>
        <p:nvSpPr>
          <p:cNvPr id="278561" name="Line 33"/>
          <p:cNvSpPr>
            <a:spLocks noChangeShapeType="1"/>
          </p:cNvSpPr>
          <p:nvPr/>
        </p:nvSpPr>
        <p:spPr bwMode="auto">
          <a:xfrm>
            <a:off x="6781800" y="2667000"/>
            <a:ext cx="1527175" cy="2057400"/>
          </a:xfrm>
          <a:prstGeom prst="line">
            <a:avLst/>
          </a:prstGeom>
          <a:noFill/>
          <a:ln w="9525">
            <a:solidFill>
              <a:schemeClr val="tx1"/>
            </a:solidFill>
            <a:round/>
            <a:headEnd/>
            <a:tailEnd/>
          </a:ln>
        </p:spPr>
        <p:txBody>
          <a:bodyPr wrap="none" anchor="ctr"/>
          <a:lstStyle/>
          <a:p>
            <a:endParaRPr lang="en-US"/>
          </a:p>
        </p:txBody>
      </p:sp>
      <p:sp>
        <p:nvSpPr>
          <p:cNvPr id="278562" name="Line 34"/>
          <p:cNvSpPr>
            <a:spLocks noChangeShapeType="1"/>
          </p:cNvSpPr>
          <p:nvPr/>
        </p:nvSpPr>
        <p:spPr bwMode="auto">
          <a:xfrm>
            <a:off x="5489575" y="3962400"/>
            <a:ext cx="2438400" cy="0"/>
          </a:xfrm>
          <a:prstGeom prst="line">
            <a:avLst/>
          </a:prstGeom>
          <a:noFill/>
          <a:ln w="9525">
            <a:solidFill>
              <a:srgbClr val="FFCCFF"/>
            </a:solidFill>
            <a:round/>
            <a:headEnd/>
            <a:tailEnd/>
          </a:ln>
        </p:spPr>
        <p:txBody>
          <a:bodyPr wrap="none" anchor="ctr"/>
          <a:lstStyle/>
          <a:p>
            <a:endParaRPr lang="en-US"/>
          </a:p>
        </p:txBody>
      </p:sp>
      <p:sp>
        <p:nvSpPr>
          <p:cNvPr id="278563" name="Line 35"/>
          <p:cNvSpPr>
            <a:spLocks noChangeShapeType="1"/>
          </p:cNvSpPr>
          <p:nvPr/>
        </p:nvSpPr>
        <p:spPr bwMode="auto">
          <a:xfrm>
            <a:off x="6784975" y="3657600"/>
            <a:ext cx="0" cy="0"/>
          </a:xfrm>
          <a:prstGeom prst="line">
            <a:avLst/>
          </a:prstGeom>
          <a:noFill/>
          <a:ln w="9525">
            <a:solidFill>
              <a:schemeClr val="tx1"/>
            </a:solidFill>
            <a:round/>
            <a:headEnd/>
            <a:tailEnd/>
          </a:ln>
        </p:spPr>
        <p:txBody>
          <a:bodyPr wrap="none" anchor="ctr"/>
          <a:lstStyle/>
          <a:p>
            <a:endParaRPr lang="en-US"/>
          </a:p>
        </p:txBody>
      </p:sp>
      <p:sp>
        <p:nvSpPr>
          <p:cNvPr id="278564" name="Text Box 36"/>
          <p:cNvSpPr txBox="1">
            <a:spLocks noChangeArrowheads="1"/>
          </p:cNvSpPr>
          <p:nvPr/>
        </p:nvSpPr>
        <p:spPr bwMode="auto">
          <a:xfrm>
            <a:off x="5486400" y="1600200"/>
            <a:ext cx="3429000" cy="581025"/>
          </a:xfrm>
          <a:prstGeom prst="rect">
            <a:avLst/>
          </a:prstGeom>
          <a:noFill/>
          <a:ln w="9525">
            <a:noFill/>
            <a:miter lim="800000"/>
            <a:headEnd/>
            <a:tailEnd/>
          </a:ln>
        </p:spPr>
        <p:txBody>
          <a:bodyPr>
            <a:spAutoFit/>
          </a:bodyPr>
          <a:lstStyle/>
          <a:p>
            <a:pPr algn="r" eaLnBrk="0" hangingPunct="0">
              <a:lnSpc>
                <a:spcPct val="80000"/>
              </a:lnSpc>
            </a:pPr>
            <a:r>
              <a:rPr lang="en-US" sz="2000">
                <a:solidFill>
                  <a:srgbClr val="FFCCFF"/>
                </a:solidFill>
                <a:latin typeface="Arial Narrow" pitchFamily="34" charset="0"/>
              </a:rPr>
              <a:t>Cost reduction = supply increase due to learning-by-doing</a:t>
            </a:r>
          </a:p>
        </p:txBody>
      </p:sp>
      <p:sp>
        <p:nvSpPr>
          <p:cNvPr id="278565" name="Text Box 37"/>
          <p:cNvSpPr txBox="1">
            <a:spLocks noChangeArrowheads="1"/>
          </p:cNvSpPr>
          <p:nvPr/>
        </p:nvSpPr>
        <p:spPr bwMode="auto">
          <a:xfrm>
            <a:off x="5930900"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78566" name="Text Box 38"/>
          <p:cNvSpPr txBox="1">
            <a:spLocks noChangeArrowheads="1"/>
          </p:cNvSpPr>
          <p:nvPr/>
        </p:nvSpPr>
        <p:spPr bwMode="auto">
          <a:xfrm>
            <a:off x="4876800" y="5562600"/>
            <a:ext cx="3124200" cy="676275"/>
          </a:xfrm>
          <a:prstGeom prst="rect">
            <a:avLst/>
          </a:prstGeom>
          <a:noFill/>
          <a:ln w="9525">
            <a:noFill/>
            <a:miter lim="800000"/>
            <a:headEnd/>
            <a:tailEnd/>
          </a:ln>
        </p:spPr>
        <p:txBody>
          <a:bodyPr>
            <a:spAutoFit/>
          </a:bodyPr>
          <a:lstStyle/>
          <a:p>
            <a:pPr algn="r" eaLnBrk="0" hangingPunct="0">
              <a:lnSpc>
                <a:spcPct val="80000"/>
              </a:lnSpc>
            </a:pPr>
            <a:r>
              <a:rPr lang="en-US" sz="2400">
                <a:solidFill>
                  <a:srgbClr val="FFCCFF"/>
                </a:solidFill>
                <a:latin typeface="Arial Narrow" pitchFamily="34" charset="0"/>
              </a:rPr>
              <a:t>What is the PS gain due to this cost reduction?</a:t>
            </a:r>
          </a:p>
        </p:txBody>
      </p:sp>
      <p:sp>
        <p:nvSpPr>
          <p:cNvPr id="278567" name="Text Box 39"/>
          <p:cNvSpPr txBox="1">
            <a:spLocks noChangeArrowheads="1"/>
          </p:cNvSpPr>
          <p:nvPr/>
        </p:nvSpPr>
        <p:spPr bwMode="auto">
          <a:xfrm>
            <a:off x="4572000" y="990600"/>
            <a:ext cx="35052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but could pay off later</a:t>
            </a:r>
          </a:p>
        </p:txBody>
      </p:sp>
      <p:sp>
        <p:nvSpPr>
          <p:cNvPr id="278568" name="Line 40"/>
          <p:cNvSpPr>
            <a:spLocks noChangeShapeType="1"/>
          </p:cNvSpPr>
          <p:nvPr/>
        </p:nvSpPr>
        <p:spPr bwMode="auto">
          <a:xfrm flipV="1">
            <a:off x="6183313" y="2590800"/>
            <a:ext cx="1436687" cy="2511425"/>
          </a:xfrm>
          <a:prstGeom prst="line">
            <a:avLst/>
          </a:prstGeom>
          <a:noFill/>
          <a:ln w="38100">
            <a:solidFill>
              <a:schemeClr val="tx1"/>
            </a:solidFill>
            <a:round/>
            <a:headEnd/>
            <a:tailEnd/>
          </a:ln>
        </p:spPr>
        <p:txBody>
          <a:bodyPr wrap="none" anchor="ctr"/>
          <a:lstStyle/>
          <a:p>
            <a:endParaRPr lang="en-US"/>
          </a:p>
        </p:txBody>
      </p:sp>
      <p:sp>
        <p:nvSpPr>
          <p:cNvPr id="278569" name="Line 41"/>
          <p:cNvSpPr>
            <a:spLocks noChangeShapeType="1"/>
          </p:cNvSpPr>
          <p:nvPr/>
        </p:nvSpPr>
        <p:spPr bwMode="auto">
          <a:xfrm>
            <a:off x="7315200" y="2209800"/>
            <a:ext cx="457200" cy="304800"/>
          </a:xfrm>
          <a:prstGeom prst="line">
            <a:avLst/>
          </a:prstGeom>
          <a:noFill/>
          <a:ln w="28575">
            <a:solidFill>
              <a:srgbClr val="FFCCFF"/>
            </a:solidFill>
            <a:round/>
            <a:headEnd/>
            <a:tailEnd type="triangle" w="med" len="med"/>
          </a:ln>
        </p:spPr>
        <p:txBody>
          <a:bodyPr/>
          <a:lstStyle/>
          <a:p>
            <a:endParaRPr lang="en-US"/>
          </a:p>
        </p:txBody>
      </p:sp>
      <p:sp>
        <p:nvSpPr>
          <p:cNvPr id="19498" name="Oval 42"/>
          <p:cNvSpPr>
            <a:spLocks noChangeArrowheads="1"/>
          </p:cNvSpPr>
          <p:nvPr/>
        </p:nvSpPr>
        <p:spPr bwMode="auto">
          <a:xfrm>
            <a:off x="2057400" y="3352800"/>
            <a:ext cx="533400" cy="838200"/>
          </a:xfrm>
          <a:prstGeom prst="ellipse">
            <a:avLst/>
          </a:prstGeom>
          <a:noFill/>
          <a:ln w="9525">
            <a:solidFill>
              <a:schemeClr val="tx1"/>
            </a:solidFill>
            <a:round/>
            <a:headEnd/>
            <a:tailEnd/>
          </a:ln>
        </p:spPr>
        <p:txBody>
          <a:bodyPr wrap="none" anchor="ctr"/>
          <a:lstStyle/>
          <a:p>
            <a:endParaRPr lang="en-US"/>
          </a:p>
        </p:txBody>
      </p:sp>
      <p:sp>
        <p:nvSpPr>
          <p:cNvPr id="19499" name="Oval 43"/>
          <p:cNvSpPr>
            <a:spLocks noChangeArrowheads="1"/>
          </p:cNvSpPr>
          <p:nvPr/>
        </p:nvSpPr>
        <p:spPr bwMode="auto">
          <a:xfrm>
            <a:off x="2971800" y="3352800"/>
            <a:ext cx="533400" cy="838200"/>
          </a:xfrm>
          <a:prstGeom prst="ellipse">
            <a:avLst/>
          </a:prstGeom>
          <a:noFill/>
          <a:ln w="9525">
            <a:solidFill>
              <a:schemeClr val="tx1"/>
            </a:solidFill>
            <a:round/>
            <a:headEnd/>
            <a:tailEnd/>
          </a:ln>
        </p:spPr>
        <p:txBody>
          <a:bodyPr wrap="none" anchor="ctr"/>
          <a:lstStyle/>
          <a:p>
            <a:endParaRPr lang="en-US"/>
          </a:p>
        </p:txBody>
      </p:sp>
      <p:sp>
        <p:nvSpPr>
          <p:cNvPr id="19500" name="Text Box 44"/>
          <p:cNvSpPr txBox="1">
            <a:spLocks noChangeArrowheads="1"/>
          </p:cNvSpPr>
          <p:nvPr/>
        </p:nvSpPr>
        <p:spPr bwMode="auto">
          <a:xfrm>
            <a:off x="3429000" y="2362200"/>
            <a:ext cx="1524000" cy="915988"/>
          </a:xfrm>
          <a:prstGeom prst="rect">
            <a:avLst/>
          </a:prstGeom>
          <a:noFill/>
          <a:ln w="9525">
            <a:noFill/>
            <a:miter lim="800000"/>
            <a:headEnd/>
            <a:tailEnd/>
          </a:ln>
        </p:spPr>
        <p:txBody>
          <a:bodyPr>
            <a:spAutoFit/>
          </a:bodyPr>
          <a:lstStyle/>
          <a:p>
            <a:pPr>
              <a:spcBef>
                <a:spcPct val="50000"/>
              </a:spcBef>
            </a:pPr>
            <a:r>
              <a:rPr lang="en-US"/>
              <a:t>Harberger triangle losses now</a:t>
            </a:r>
          </a:p>
        </p:txBody>
      </p:sp>
      <p:sp>
        <p:nvSpPr>
          <p:cNvPr id="19501" name="AutoShape 45"/>
          <p:cNvSpPr>
            <a:spLocks noChangeArrowheads="1"/>
          </p:cNvSpPr>
          <p:nvPr/>
        </p:nvSpPr>
        <p:spPr bwMode="auto">
          <a:xfrm>
            <a:off x="3124200" y="3429000"/>
            <a:ext cx="304800" cy="533400"/>
          </a:xfrm>
          <a:prstGeom prst="rtTriangle">
            <a:avLst/>
          </a:prstGeom>
          <a:solidFill>
            <a:srgbClr val="FFFF99">
              <a:alpha val="43137"/>
            </a:srgbClr>
          </a:solidFill>
          <a:ln w="9525">
            <a:solidFill>
              <a:schemeClr val="tx1"/>
            </a:solidFill>
            <a:miter lim="800000"/>
            <a:headEnd/>
            <a:tailEnd/>
          </a:ln>
        </p:spPr>
        <p:txBody>
          <a:bodyPr wrap="none" anchor="ctr"/>
          <a:lstStyle/>
          <a:p>
            <a:endParaRPr lang="en-US"/>
          </a:p>
        </p:txBody>
      </p:sp>
      <p:sp>
        <p:nvSpPr>
          <p:cNvPr id="19502" name="AutoShape 46"/>
          <p:cNvSpPr>
            <a:spLocks noChangeArrowheads="1"/>
          </p:cNvSpPr>
          <p:nvPr/>
        </p:nvSpPr>
        <p:spPr bwMode="auto">
          <a:xfrm flipH="1">
            <a:off x="2133600" y="3429000"/>
            <a:ext cx="304800" cy="533400"/>
          </a:xfrm>
          <a:prstGeom prst="rtTriangle">
            <a:avLst/>
          </a:prstGeom>
          <a:solidFill>
            <a:srgbClr val="FFFF99">
              <a:alpha val="43137"/>
            </a:srgbClr>
          </a:solidFill>
          <a:ln w="9525">
            <a:solidFill>
              <a:schemeClr val="tx1"/>
            </a:solidFill>
            <a:miter lim="800000"/>
            <a:headEnd/>
            <a:tailEnd/>
          </a:ln>
        </p:spPr>
        <p:txBody>
          <a:bodyPr wrap="none" anchor="ctr"/>
          <a:lstStyle/>
          <a:p>
            <a:endParaRPr lang="en-US"/>
          </a:p>
        </p:txBody>
      </p:sp>
      <p:sp>
        <p:nvSpPr>
          <p:cNvPr id="278575" name="AutoShape 47"/>
          <p:cNvSpPr>
            <a:spLocks noChangeArrowheads="1"/>
          </p:cNvSpPr>
          <p:nvPr/>
        </p:nvSpPr>
        <p:spPr bwMode="auto">
          <a:xfrm>
            <a:off x="5715000" y="3962400"/>
            <a:ext cx="1143000" cy="1143000"/>
          </a:xfrm>
          <a:prstGeom prst="parallelogram">
            <a:avLst>
              <a:gd name="adj" fmla="val 56773"/>
            </a:avLst>
          </a:prstGeom>
          <a:solidFill>
            <a:srgbClr val="FFFF99">
              <a:alpha val="43137"/>
            </a:srgbClr>
          </a:solidFill>
          <a:ln w="9525">
            <a:solidFill>
              <a:schemeClr val="tx1"/>
            </a:solidFill>
            <a:miter lim="800000"/>
            <a:headEnd/>
            <a:tailEnd/>
          </a:ln>
        </p:spPr>
        <p:txBody>
          <a:bodyPr wrap="none" anchor="ctr"/>
          <a:lstStyle/>
          <a:p>
            <a:endParaRPr lang="en-US"/>
          </a:p>
        </p:txBody>
      </p:sp>
      <p:sp>
        <p:nvSpPr>
          <p:cNvPr id="278576" name="Oval 48"/>
          <p:cNvSpPr>
            <a:spLocks noChangeArrowheads="1"/>
          </p:cNvSpPr>
          <p:nvPr/>
        </p:nvSpPr>
        <p:spPr bwMode="auto">
          <a:xfrm rot="1969668">
            <a:off x="5943600" y="3657600"/>
            <a:ext cx="685800" cy="1676400"/>
          </a:xfrm>
          <a:prstGeom prst="ellipse">
            <a:avLst/>
          </a:prstGeom>
          <a:noFill/>
          <a:ln w="9525">
            <a:solidFill>
              <a:schemeClr val="tx1"/>
            </a:solidFill>
            <a:round/>
            <a:headEnd/>
            <a:tailEnd/>
          </a:ln>
        </p:spPr>
        <p:txBody>
          <a:bodyPr wrap="none" anchor="ctr"/>
          <a:lstStyle/>
          <a:p>
            <a:endParaRPr lang="en-US"/>
          </a:p>
        </p:txBody>
      </p:sp>
      <p:sp>
        <p:nvSpPr>
          <p:cNvPr id="19505" name="Text Box 49"/>
          <p:cNvSpPr txBox="1">
            <a:spLocks noChangeArrowheads="1"/>
          </p:cNvSpPr>
          <p:nvPr/>
        </p:nvSpPr>
        <p:spPr bwMode="auto">
          <a:xfrm>
            <a:off x="4191000" y="3505200"/>
            <a:ext cx="1524000" cy="915988"/>
          </a:xfrm>
          <a:prstGeom prst="rect">
            <a:avLst/>
          </a:prstGeom>
          <a:noFill/>
          <a:ln w="9525">
            <a:noFill/>
            <a:miter lim="800000"/>
            <a:headEnd/>
            <a:tailEnd/>
          </a:ln>
        </p:spPr>
        <p:txBody>
          <a:bodyPr>
            <a:spAutoFit/>
          </a:bodyPr>
          <a:lstStyle/>
          <a:p>
            <a:pPr>
              <a:spcBef>
                <a:spcPct val="50000"/>
              </a:spcBef>
            </a:pPr>
            <a:r>
              <a:rPr lang="en-US"/>
              <a:t>Cost reduction gains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85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8564"/>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2785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85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8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8" grpId="0" animBg="1"/>
      <p:bldP spid="278559" grpId="0" animBg="1"/>
      <p:bldP spid="278560" grpId="0" animBg="1"/>
      <p:bldP spid="278561" grpId="0" animBg="1"/>
      <p:bldP spid="278562" grpId="0" animBg="1"/>
      <p:bldP spid="278563" grpId="0" animBg="1"/>
      <p:bldP spid="278564" grpId="0"/>
      <p:bldP spid="278565" grpId="0"/>
      <p:bldP spid="278566" grpId="0"/>
      <p:bldP spid="278567" grpId="0"/>
      <p:bldP spid="278568" grpId="0" animBg="1"/>
      <p:bldP spid="278569" grpId="0" animBg="1"/>
      <p:bldP spid="278575" grpId="0" animBg="1"/>
      <p:bldP spid="2785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later” argument:</a:t>
            </a:r>
            <a:br>
              <a:rPr lang="en-US" sz="3200" smtClean="0"/>
            </a:br>
            <a:r>
              <a:rPr lang="en-US" sz="3200" smtClean="0"/>
              <a:t>When does infant industry protection pay off?</a:t>
            </a:r>
          </a:p>
        </p:txBody>
      </p:sp>
      <p:sp>
        <p:nvSpPr>
          <p:cNvPr id="20483" name="Text Box 3"/>
          <p:cNvSpPr txBox="1">
            <a:spLocks noChangeArrowheads="1"/>
          </p:cNvSpPr>
          <p:nvPr/>
        </p:nvSpPr>
        <p:spPr bwMode="auto">
          <a:xfrm>
            <a:off x="762000" y="990600"/>
            <a:ext cx="44958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Protection is costly now…</a:t>
            </a:r>
          </a:p>
        </p:txBody>
      </p:sp>
      <p:sp>
        <p:nvSpPr>
          <p:cNvPr id="280580" name="Text Box 4"/>
          <p:cNvSpPr txBox="1">
            <a:spLocks noChangeArrowheads="1"/>
          </p:cNvSpPr>
          <p:nvPr/>
        </p:nvSpPr>
        <p:spPr bwMode="auto">
          <a:xfrm>
            <a:off x="4572000" y="990600"/>
            <a:ext cx="35052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but could pay off later</a:t>
            </a:r>
          </a:p>
        </p:txBody>
      </p:sp>
      <p:sp>
        <p:nvSpPr>
          <p:cNvPr id="20485" name="Freeform 5"/>
          <p:cNvSpPr>
            <a:spLocks/>
          </p:cNvSpPr>
          <p:nvPr/>
        </p:nvSpPr>
        <p:spPr bwMode="auto">
          <a:xfrm>
            <a:off x="1982788" y="1970088"/>
            <a:ext cx="28575" cy="3821112"/>
          </a:xfrm>
          <a:custGeom>
            <a:avLst/>
            <a:gdLst>
              <a:gd name="T0" fmla="*/ 2147483647 w 18"/>
              <a:gd name="T1" fmla="*/ 0 h 2407"/>
              <a:gd name="T2" fmla="*/ 0 w 18"/>
              <a:gd name="T3" fmla="*/ 2147483647 h 2407"/>
              <a:gd name="T4" fmla="*/ 0 60000 65536"/>
              <a:gd name="T5" fmla="*/ 0 60000 65536"/>
              <a:gd name="T6" fmla="*/ 0 w 18"/>
              <a:gd name="T7" fmla="*/ 0 h 2407"/>
              <a:gd name="T8" fmla="*/ 18 w 18"/>
              <a:gd name="T9" fmla="*/ 2407 h 2407"/>
            </a:gdLst>
            <a:ahLst/>
            <a:cxnLst>
              <a:cxn ang="T4">
                <a:pos x="T0" y="T1"/>
              </a:cxn>
              <a:cxn ang="T5">
                <a:pos x="T2" y="T3"/>
              </a:cxn>
            </a:cxnLst>
            <a:rect l="T6" t="T7" r="T8" b="T9"/>
            <a:pathLst>
              <a:path w="18" h="2407">
                <a:moveTo>
                  <a:pt x="18" y="0"/>
                </a:moveTo>
                <a:lnTo>
                  <a:pt x="0" y="2407"/>
                </a:lnTo>
              </a:path>
            </a:pathLst>
          </a:custGeom>
          <a:noFill/>
          <a:ln w="9525">
            <a:solidFill>
              <a:schemeClr val="tx1"/>
            </a:solidFill>
            <a:round/>
            <a:headEnd/>
            <a:tailEnd/>
          </a:ln>
        </p:spPr>
        <p:txBody>
          <a:bodyPr/>
          <a:lstStyle/>
          <a:p>
            <a:endParaRPr lang="en-US"/>
          </a:p>
        </p:txBody>
      </p:sp>
      <p:sp>
        <p:nvSpPr>
          <p:cNvPr id="20486" name="Line 6"/>
          <p:cNvSpPr>
            <a:spLocks noChangeShapeType="1"/>
          </p:cNvSpPr>
          <p:nvPr/>
        </p:nvSpPr>
        <p:spPr bwMode="auto">
          <a:xfrm flipH="1">
            <a:off x="1981200" y="5791200"/>
            <a:ext cx="5562600" cy="0"/>
          </a:xfrm>
          <a:prstGeom prst="line">
            <a:avLst/>
          </a:prstGeom>
          <a:noFill/>
          <a:ln w="9525">
            <a:solidFill>
              <a:schemeClr val="tx1"/>
            </a:solidFill>
            <a:round/>
            <a:headEnd/>
            <a:tailEnd/>
          </a:ln>
        </p:spPr>
        <p:txBody>
          <a:bodyPr/>
          <a:lstStyle/>
          <a:p>
            <a:endParaRPr lang="en-US"/>
          </a:p>
        </p:txBody>
      </p:sp>
      <p:sp>
        <p:nvSpPr>
          <p:cNvPr id="20487" name="Text Box 7"/>
          <p:cNvSpPr txBox="1">
            <a:spLocks noChangeArrowheads="1"/>
          </p:cNvSpPr>
          <p:nvPr/>
        </p:nvSpPr>
        <p:spPr bwMode="auto">
          <a:xfrm>
            <a:off x="6858000" y="5943600"/>
            <a:ext cx="1524000" cy="366713"/>
          </a:xfrm>
          <a:prstGeom prst="rect">
            <a:avLst/>
          </a:prstGeom>
          <a:noFill/>
          <a:ln w="9525">
            <a:noFill/>
            <a:miter lim="800000"/>
            <a:headEnd/>
            <a:tailEnd/>
          </a:ln>
        </p:spPr>
        <p:txBody>
          <a:bodyPr>
            <a:spAutoFit/>
          </a:bodyPr>
          <a:lstStyle/>
          <a:p>
            <a:pPr>
              <a:spcBef>
                <a:spcPct val="50000"/>
              </a:spcBef>
            </a:pPr>
            <a:r>
              <a:rPr lang="en-US"/>
              <a:t>Years</a:t>
            </a:r>
          </a:p>
        </p:txBody>
      </p:sp>
      <p:sp>
        <p:nvSpPr>
          <p:cNvPr id="20488" name="Line 8"/>
          <p:cNvSpPr>
            <a:spLocks noChangeShapeType="1"/>
          </p:cNvSpPr>
          <p:nvPr/>
        </p:nvSpPr>
        <p:spPr bwMode="auto">
          <a:xfrm flipH="1">
            <a:off x="1981200" y="4038600"/>
            <a:ext cx="5562600" cy="0"/>
          </a:xfrm>
          <a:prstGeom prst="line">
            <a:avLst/>
          </a:prstGeom>
          <a:noFill/>
          <a:ln w="9525">
            <a:solidFill>
              <a:schemeClr val="tx1"/>
            </a:solidFill>
            <a:prstDash val="dash"/>
            <a:round/>
            <a:headEnd/>
            <a:tailEnd/>
          </a:ln>
        </p:spPr>
        <p:txBody>
          <a:bodyPr/>
          <a:lstStyle/>
          <a:p>
            <a:endParaRPr lang="en-US"/>
          </a:p>
        </p:txBody>
      </p:sp>
      <p:sp>
        <p:nvSpPr>
          <p:cNvPr id="20489" name="Text Box 9"/>
          <p:cNvSpPr txBox="1">
            <a:spLocks noChangeArrowheads="1"/>
          </p:cNvSpPr>
          <p:nvPr/>
        </p:nvSpPr>
        <p:spPr bwMode="auto">
          <a:xfrm>
            <a:off x="228600" y="1676400"/>
            <a:ext cx="1219200" cy="1465263"/>
          </a:xfrm>
          <a:prstGeom prst="rect">
            <a:avLst/>
          </a:prstGeom>
          <a:noFill/>
          <a:ln w="9525">
            <a:noFill/>
            <a:miter lim="800000"/>
            <a:headEnd/>
            <a:tailEnd/>
          </a:ln>
        </p:spPr>
        <p:txBody>
          <a:bodyPr>
            <a:spAutoFit/>
          </a:bodyPr>
          <a:lstStyle/>
          <a:p>
            <a:pPr>
              <a:spcBef>
                <a:spcPct val="50000"/>
              </a:spcBef>
            </a:pPr>
            <a:r>
              <a:rPr lang="en-US" i="1"/>
              <a:t>Annual economic surplus gain or loss</a:t>
            </a:r>
          </a:p>
        </p:txBody>
      </p:sp>
      <p:sp>
        <p:nvSpPr>
          <p:cNvPr id="20490" name="Text Box 10"/>
          <p:cNvSpPr txBox="1">
            <a:spLocks noChangeArrowheads="1"/>
          </p:cNvSpPr>
          <p:nvPr/>
        </p:nvSpPr>
        <p:spPr bwMode="auto">
          <a:xfrm>
            <a:off x="0" y="3733800"/>
            <a:ext cx="1905000" cy="587375"/>
          </a:xfrm>
          <a:prstGeom prst="rect">
            <a:avLst/>
          </a:prstGeom>
          <a:noFill/>
          <a:ln w="9525">
            <a:noFill/>
            <a:miter lim="800000"/>
            <a:headEnd/>
            <a:tailEnd/>
          </a:ln>
        </p:spPr>
        <p:txBody>
          <a:bodyPr>
            <a:spAutoFit/>
          </a:bodyPr>
          <a:lstStyle/>
          <a:p>
            <a:pPr algn="r">
              <a:lnSpc>
                <a:spcPct val="90000"/>
              </a:lnSpc>
            </a:pPr>
            <a:r>
              <a:rPr lang="en-US"/>
              <a:t>No policy</a:t>
            </a:r>
          </a:p>
          <a:p>
            <a:pPr algn="r">
              <a:lnSpc>
                <a:spcPct val="90000"/>
              </a:lnSpc>
            </a:pPr>
            <a:r>
              <a:rPr lang="en-US"/>
              <a:t>(no gain or loss)</a:t>
            </a:r>
          </a:p>
        </p:txBody>
      </p:sp>
      <p:sp>
        <p:nvSpPr>
          <p:cNvPr id="20491" name="Text Box 11"/>
          <p:cNvSpPr txBox="1">
            <a:spLocks noChangeArrowheads="1"/>
          </p:cNvSpPr>
          <p:nvPr/>
        </p:nvSpPr>
        <p:spPr bwMode="auto">
          <a:xfrm>
            <a:off x="533400" y="4495800"/>
            <a:ext cx="1371600" cy="749300"/>
          </a:xfrm>
          <a:prstGeom prst="rect">
            <a:avLst/>
          </a:prstGeom>
          <a:noFill/>
          <a:ln w="9525">
            <a:noFill/>
            <a:miter lim="800000"/>
            <a:headEnd/>
            <a:tailEnd/>
          </a:ln>
        </p:spPr>
        <p:txBody>
          <a:bodyPr>
            <a:spAutoFit/>
          </a:bodyPr>
          <a:lstStyle/>
          <a:p>
            <a:pPr algn="r">
              <a:lnSpc>
                <a:spcPct val="80000"/>
              </a:lnSpc>
              <a:spcBef>
                <a:spcPct val="50000"/>
              </a:spcBef>
            </a:pPr>
            <a:r>
              <a:rPr lang="en-US"/>
              <a:t>Policy-induced losses </a:t>
            </a:r>
          </a:p>
        </p:txBody>
      </p:sp>
      <p:sp>
        <p:nvSpPr>
          <p:cNvPr id="20492" name="Text Box 12"/>
          <p:cNvSpPr txBox="1">
            <a:spLocks noChangeArrowheads="1"/>
          </p:cNvSpPr>
          <p:nvPr/>
        </p:nvSpPr>
        <p:spPr bwMode="auto">
          <a:xfrm>
            <a:off x="533400" y="2895600"/>
            <a:ext cx="1371600" cy="749300"/>
          </a:xfrm>
          <a:prstGeom prst="rect">
            <a:avLst/>
          </a:prstGeom>
          <a:noFill/>
          <a:ln w="9525">
            <a:noFill/>
            <a:miter lim="800000"/>
            <a:headEnd/>
            <a:tailEnd/>
          </a:ln>
        </p:spPr>
        <p:txBody>
          <a:bodyPr>
            <a:spAutoFit/>
          </a:bodyPr>
          <a:lstStyle/>
          <a:p>
            <a:pPr algn="r">
              <a:lnSpc>
                <a:spcPct val="80000"/>
              </a:lnSpc>
              <a:spcBef>
                <a:spcPct val="50000"/>
              </a:spcBef>
            </a:pPr>
            <a:r>
              <a:rPr lang="en-US"/>
              <a:t>Policy-induced gains</a:t>
            </a:r>
          </a:p>
        </p:txBody>
      </p:sp>
      <p:sp>
        <p:nvSpPr>
          <p:cNvPr id="280589" name="Freeform 13"/>
          <p:cNvSpPr>
            <a:spLocks/>
          </p:cNvSpPr>
          <p:nvPr/>
        </p:nvSpPr>
        <p:spPr bwMode="auto">
          <a:xfrm flipH="1" flipV="1">
            <a:off x="2743200" y="2514600"/>
            <a:ext cx="4876800" cy="1524000"/>
          </a:xfrm>
          <a:custGeom>
            <a:avLst/>
            <a:gdLst>
              <a:gd name="T0" fmla="*/ 0 w 1920"/>
              <a:gd name="T1" fmla="*/ 2147483647 h 960"/>
              <a:gd name="T2" fmla="*/ 2147483647 w 1920"/>
              <a:gd name="T3" fmla="*/ 2147483647 h 960"/>
              <a:gd name="T4" fmla="*/ 2147483647 w 1920"/>
              <a:gd name="T5" fmla="*/ 2147483647 h 960"/>
              <a:gd name="T6" fmla="*/ 2147483647 w 1920"/>
              <a:gd name="T7" fmla="*/ 2147483647 h 960"/>
              <a:gd name="T8" fmla="*/ 2147483647 w 1920"/>
              <a:gd name="T9" fmla="*/ 2147483647 h 960"/>
              <a:gd name="T10" fmla="*/ 2147483647 w 1920"/>
              <a:gd name="T11" fmla="*/ 2147483647 h 960"/>
              <a:gd name="T12" fmla="*/ 2147483647 w 1920"/>
              <a:gd name="T13" fmla="*/ 2147483647 h 960"/>
              <a:gd name="T14" fmla="*/ 2147483647 w 1920"/>
              <a:gd name="T15" fmla="*/ 2147483647 h 960"/>
              <a:gd name="T16" fmla="*/ 2147483647 w 1920"/>
              <a:gd name="T17" fmla="*/ 0 h 960"/>
              <a:gd name="T18" fmla="*/ 0 w 1920"/>
              <a:gd name="T19" fmla="*/ 0 h 960"/>
              <a:gd name="T20" fmla="*/ 0 w 1920"/>
              <a:gd name="T21" fmla="*/ 2147483647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0"/>
              <a:gd name="T34" fmla="*/ 0 h 960"/>
              <a:gd name="T35" fmla="*/ 1920 w 1920"/>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0" h="960">
                <a:moveTo>
                  <a:pt x="0" y="960"/>
                </a:moveTo>
                <a:lnTo>
                  <a:pt x="336" y="960"/>
                </a:lnTo>
                <a:lnTo>
                  <a:pt x="624" y="912"/>
                </a:lnTo>
                <a:lnTo>
                  <a:pt x="912" y="816"/>
                </a:lnTo>
                <a:lnTo>
                  <a:pt x="1152" y="624"/>
                </a:lnTo>
                <a:lnTo>
                  <a:pt x="1296" y="432"/>
                </a:lnTo>
                <a:lnTo>
                  <a:pt x="1440" y="240"/>
                </a:lnTo>
                <a:lnTo>
                  <a:pt x="1680" y="48"/>
                </a:lnTo>
                <a:lnTo>
                  <a:pt x="1920" y="0"/>
                </a:lnTo>
                <a:lnTo>
                  <a:pt x="0" y="0"/>
                </a:lnTo>
                <a:lnTo>
                  <a:pt x="0" y="960"/>
                </a:lnTo>
                <a:close/>
              </a:path>
            </a:pathLst>
          </a:custGeom>
          <a:solidFill>
            <a:schemeClr val="hlink">
              <a:alpha val="30980"/>
            </a:schemeClr>
          </a:solidFill>
          <a:ln w="9525">
            <a:solidFill>
              <a:schemeClr val="tx1"/>
            </a:solidFill>
            <a:round/>
            <a:headEnd/>
            <a:tailEnd/>
          </a:ln>
        </p:spPr>
        <p:txBody>
          <a:bodyPr/>
          <a:lstStyle/>
          <a:p>
            <a:endParaRPr lang="en-US"/>
          </a:p>
        </p:txBody>
      </p:sp>
      <p:sp>
        <p:nvSpPr>
          <p:cNvPr id="280590" name="Text Box 14"/>
          <p:cNvSpPr txBox="1">
            <a:spLocks noChangeArrowheads="1"/>
          </p:cNvSpPr>
          <p:nvPr/>
        </p:nvSpPr>
        <p:spPr bwMode="auto">
          <a:xfrm>
            <a:off x="5105400" y="2819400"/>
            <a:ext cx="2514600" cy="1603375"/>
          </a:xfrm>
          <a:prstGeom prst="rect">
            <a:avLst/>
          </a:prstGeom>
          <a:noFill/>
          <a:ln w="9525">
            <a:noFill/>
            <a:miter lim="800000"/>
            <a:headEnd/>
            <a:tailEnd/>
          </a:ln>
        </p:spPr>
        <p:txBody>
          <a:bodyPr>
            <a:spAutoFit/>
          </a:bodyPr>
          <a:lstStyle/>
          <a:p>
            <a:pPr>
              <a:spcBef>
                <a:spcPct val="50000"/>
              </a:spcBef>
            </a:pPr>
            <a:r>
              <a:rPr lang="en-US" b="1"/>
              <a:t>Cost reduction gains if and when productivity improves</a:t>
            </a:r>
          </a:p>
          <a:p>
            <a:pPr>
              <a:spcBef>
                <a:spcPct val="50000"/>
              </a:spcBef>
            </a:pPr>
            <a:endParaRPr lang="en-US" b="1"/>
          </a:p>
        </p:txBody>
      </p:sp>
      <p:sp>
        <p:nvSpPr>
          <p:cNvPr id="20495" name="Rectangle 15"/>
          <p:cNvSpPr>
            <a:spLocks noChangeArrowheads="1"/>
          </p:cNvSpPr>
          <p:nvPr/>
        </p:nvSpPr>
        <p:spPr bwMode="auto">
          <a:xfrm>
            <a:off x="1981200" y="4038600"/>
            <a:ext cx="5638800" cy="762000"/>
          </a:xfrm>
          <a:prstGeom prst="rect">
            <a:avLst/>
          </a:prstGeom>
          <a:solidFill>
            <a:srgbClr val="FF0000">
              <a:alpha val="36862"/>
            </a:srgbClr>
          </a:solidFill>
          <a:ln w="9525">
            <a:solidFill>
              <a:schemeClr val="tx1"/>
            </a:solidFill>
            <a:miter lim="800000"/>
            <a:headEnd/>
            <a:tailEnd/>
          </a:ln>
        </p:spPr>
        <p:txBody>
          <a:bodyPr wrap="none" anchor="ctr"/>
          <a:lstStyle/>
          <a:p>
            <a:endParaRPr lang="en-US"/>
          </a:p>
        </p:txBody>
      </p:sp>
      <p:sp>
        <p:nvSpPr>
          <p:cNvPr id="20496" name="Text Box 16"/>
          <p:cNvSpPr txBox="1">
            <a:spLocks noChangeArrowheads="1"/>
          </p:cNvSpPr>
          <p:nvPr/>
        </p:nvSpPr>
        <p:spPr bwMode="auto">
          <a:xfrm>
            <a:off x="2590800" y="4114800"/>
            <a:ext cx="4800600" cy="646331"/>
          </a:xfrm>
          <a:prstGeom prst="rect">
            <a:avLst/>
          </a:prstGeom>
          <a:noFill/>
          <a:ln w="9525">
            <a:noFill/>
            <a:miter lim="800000"/>
            <a:headEnd/>
            <a:tailEnd/>
          </a:ln>
        </p:spPr>
        <p:txBody>
          <a:bodyPr wrap="square">
            <a:spAutoFit/>
          </a:bodyPr>
          <a:lstStyle/>
          <a:p>
            <a:pPr>
              <a:spcBef>
                <a:spcPct val="50000"/>
              </a:spcBef>
            </a:pPr>
            <a:r>
              <a:rPr lang="en-US" b="1" dirty="0" err="1"/>
              <a:t>Harberger</a:t>
            </a:r>
            <a:r>
              <a:rPr lang="en-US" b="1" dirty="0"/>
              <a:t> triangle losses  due to </a:t>
            </a:r>
            <a:r>
              <a:rPr lang="en-US" b="1" dirty="0" smtClean="0"/>
              <a:t>protection (these last forever!)</a:t>
            </a:r>
            <a:endParaRPr lang="en-US" b="1" dirty="0"/>
          </a:p>
        </p:txBody>
      </p:sp>
      <p:sp>
        <p:nvSpPr>
          <p:cNvPr id="20497" name="Freeform 17"/>
          <p:cNvSpPr>
            <a:spLocks/>
          </p:cNvSpPr>
          <p:nvPr/>
        </p:nvSpPr>
        <p:spPr bwMode="auto">
          <a:xfrm>
            <a:off x="1981200" y="4800600"/>
            <a:ext cx="685800" cy="12700"/>
          </a:xfrm>
          <a:custGeom>
            <a:avLst/>
            <a:gdLst>
              <a:gd name="T0" fmla="*/ 0 w 432"/>
              <a:gd name="T1" fmla="*/ 0 h 8"/>
              <a:gd name="T2" fmla="*/ 2147483647 w 432"/>
              <a:gd name="T3" fmla="*/ 0 h 8"/>
              <a:gd name="T4" fmla="*/ 0 60000 65536"/>
              <a:gd name="T5" fmla="*/ 0 60000 65536"/>
              <a:gd name="T6" fmla="*/ 0 w 432"/>
              <a:gd name="T7" fmla="*/ 0 h 8"/>
              <a:gd name="T8" fmla="*/ 432 w 432"/>
              <a:gd name="T9" fmla="*/ 8 h 8"/>
            </a:gdLst>
            <a:ahLst/>
            <a:cxnLst>
              <a:cxn ang="T4">
                <a:pos x="T0" y="T1"/>
              </a:cxn>
              <a:cxn ang="T5">
                <a:pos x="T2" y="T3"/>
              </a:cxn>
            </a:cxnLst>
            <a:rect l="T6" t="T7" r="T8" b="T9"/>
            <a:pathLst>
              <a:path w="432" h="8">
                <a:moveTo>
                  <a:pt x="0" y="0"/>
                </a:moveTo>
                <a:cubicBezTo>
                  <a:pt x="156" y="4"/>
                  <a:pt x="312" y="8"/>
                  <a:pt x="432" y="0"/>
                </a:cubicBezTo>
              </a:path>
            </a:pathLst>
          </a:cu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5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0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280589" grpId="0" animBg="1"/>
      <p:bldP spid="2805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later” argument:</a:t>
            </a:r>
            <a:br>
              <a:rPr lang="en-US" sz="3200" smtClean="0"/>
            </a:br>
            <a:r>
              <a:rPr lang="en-US" sz="3200" smtClean="0"/>
              <a:t>When does infant industry protection pay off?</a:t>
            </a:r>
          </a:p>
        </p:txBody>
      </p:sp>
      <p:sp>
        <p:nvSpPr>
          <p:cNvPr id="21507" name="Text Box 3"/>
          <p:cNvSpPr txBox="1">
            <a:spLocks noChangeArrowheads="1"/>
          </p:cNvSpPr>
          <p:nvPr/>
        </p:nvSpPr>
        <p:spPr bwMode="auto">
          <a:xfrm>
            <a:off x="762000" y="990600"/>
            <a:ext cx="44958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Protection is costly now…</a:t>
            </a:r>
          </a:p>
        </p:txBody>
      </p:sp>
      <p:sp>
        <p:nvSpPr>
          <p:cNvPr id="282628" name="Text Box 4"/>
          <p:cNvSpPr txBox="1">
            <a:spLocks noChangeArrowheads="1"/>
          </p:cNvSpPr>
          <p:nvPr/>
        </p:nvSpPr>
        <p:spPr bwMode="auto">
          <a:xfrm>
            <a:off x="4572000" y="990600"/>
            <a:ext cx="3505200" cy="519113"/>
          </a:xfrm>
          <a:prstGeom prst="rect">
            <a:avLst/>
          </a:prstGeom>
          <a:noFill/>
          <a:ln w="9525">
            <a:noFill/>
            <a:miter lim="800000"/>
            <a:headEnd/>
            <a:tailEnd/>
          </a:ln>
        </p:spPr>
        <p:txBody>
          <a:bodyPr>
            <a:spAutoFit/>
          </a:bodyPr>
          <a:lstStyle/>
          <a:p>
            <a:pPr eaLnBrk="0" hangingPunct="0">
              <a:spcBef>
                <a:spcPct val="50000"/>
              </a:spcBef>
            </a:pPr>
            <a:r>
              <a:rPr lang="en-US" sz="2800" i="1">
                <a:latin typeface="Times New Roman" pitchFamily="18" charset="0"/>
              </a:rPr>
              <a:t>but could pay off later</a:t>
            </a:r>
          </a:p>
        </p:txBody>
      </p:sp>
      <p:sp>
        <p:nvSpPr>
          <p:cNvPr id="21509" name="Freeform 5"/>
          <p:cNvSpPr>
            <a:spLocks/>
          </p:cNvSpPr>
          <p:nvPr/>
        </p:nvSpPr>
        <p:spPr bwMode="auto">
          <a:xfrm>
            <a:off x="1965325" y="2438400"/>
            <a:ext cx="46038" cy="3352800"/>
          </a:xfrm>
          <a:custGeom>
            <a:avLst/>
            <a:gdLst>
              <a:gd name="T0" fmla="*/ 2147483647 w 18"/>
              <a:gd name="T1" fmla="*/ 0 h 2407"/>
              <a:gd name="T2" fmla="*/ 0 w 18"/>
              <a:gd name="T3" fmla="*/ 2147483647 h 2407"/>
              <a:gd name="T4" fmla="*/ 0 60000 65536"/>
              <a:gd name="T5" fmla="*/ 0 60000 65536"/>
              <a:gd name="T6" fmla="*/ 0 w 18"/>
              <a:gd name="T7" fmla="*/ 0 h 2407"/>
              <a:gd name="T8" fmla="*/ 18 w 18"/>
              <a:gd name="T9" fmla="*/ 2407 h 2407"/>
            </a:gdLst>
            <a:ahLst/>
            <a:cxnLst>
              <a:cxn ang="T4">
                <a:pos x="T0" y="T1"/>
              </a:cxn>
              <a:cxn ang="T5">
                <a:pos x="T2" y="T3"/>
              </a:cxn>
            </a:cxnLst>
            <a:rect l="T6" t="T7" r="T8" b="T9"/>
            <a:pathLst>
              <a:path w="18" h="2407">
                <a:moveTo>
                  <a:pt x="18" y="0"/>
                </a:moveTo>
                <a:lnTo>
                  <a:pt x="0" y="2407"/>
                </a:lnTo>
              </a:path>
            </a:pathLst>
          </a:custGeom>
          <a:noFill/>
          <a:ln w="9525">
            <a:solidFill>
              <a:schemeClr val="tx1"/>
            </a:solidFill>
            <a:round/>
            <a:headEnd/>
            <a:tailEnd/>
          </a:ln>
        </p:spPr>
        <p:txBody>
          <a:bodyPr/>
          <a:lstStyle/>
          <a:p>
            <a:r>
              <a:rPr lang="en-US"/>
              <a:t>                                                </a:t>
            </a:r>
          </a:p>
        </p:txBody>
      </p:sp>
      <p:sp>
        <p:nvSpPr>
          <p:cNvPr id="21510" name="Line 6"/>
          <p:cNvSpPr>
            <a:spLocks noChangeShapeType="1"/>
          </p:cNvSpPr>
          <p:nvPr/>
        </p:nvSpPr>
        <p:spPr bwMode="auto">
          <a:xfrm flipH="1">
            <a:off x="1981200" y="5791200"/>
            <a:ext cx="5562600" cy="0"/>
          </a:xfrm>
          <a:prstGeom prst="line">
            <a:avLst/>
          </a:prstGeom>
          <a:noFill/>
          <a:ln w="9525">
            <a:solidFill>
              <a:schemeClr val="tx1"/>
            </a:solidFill>
            <a:round/>
            <a:headEnd/>
            <a:tailEnd/>
          </a:ln>
        </p:spPr>
        <p:txBody>
          <a:bodyPr/>
          <a:lstStyle/>
          <a:p>
            <a:endParaRPr lang="en-US"/>
          </a:p>
        </p:txBody>
      </p:sp>
      <p:sp>
        <p:nvSpPr>
          <p:cNvPr id="21511" name="Text Box 7"/>
          <p:cNvSpPr txBox="1">
            <a:spLocks noChangeArrowheads="1"/>
          </p:cNvSpPr>
          <p:nvPr/>
        </p:nvSpPr>
        <p:spPr bwMode="auto">
          <a:xfrm>
            <a:off x="6858000" y="5943600"/>
            <a:ext cx="1524000" cy="366713"/>
          </a:xfrm>
          <a:prstGeom prst="rect">
            <a:avLst/>
          </a:prstGeom>
          <a:noFill/>
          <a:ln w="9525">
            <a:noFill/>
            <a:miter lim="800000"/>
            <a:headEnd/>
            <a:tailEnd/>
          </a:ln>
        </p:spPr>
        <p:txBody>
          <a:bodyPr>
            <a:spAutoFit/>
          </a:bodyPr>
          <a:lstStyle/>
          <a:p>
            <a:pPr>
              <a:spcBef>
                <a:spcPct val="50000"/>
              </a:spcBef>
            </a:pPr>
            <a:r>
              <a:rPr lang="en-US"/>
              <a:t>Years</a:t>
            </a:r>
          </a:p>
        </p:txBody>
      </p:sp>
      <p:sp>
        <p:nvSpPr>
          <p:cNvPr id="21512" name="Line 8"/>
          <p:cNvSpPr>
            <a:spLocks noChangeShapeType="1"/>
          </p:cNvSpPr>
          <p:nvPr/>
        </p:nvSpPr>
        <p:spPr bwMode="auto">
          <a:xfrm flipH="1">
            <a:off x="1981200" y="4038600"/>
            <a:ext cx="5562600" cy="0"/>
          </a:xfrm>
          <a:prstGeom prst="line">
            <a:avLst/>
          </a:prstGeom>
          <a:noFill/>
          <a:ln w="9525">
            <a:solidFill>
              <a:schemeClr val="tx1"/>
            </a:solidFill>
            <a:prstDash val="dash"/>
            <a:round/>
            <a:headEnd/>
            <a:tailEnd/>
          </a:ln>
        </p:spPr>
        <p:txBody>
          <a:bodyPr/>
          <a:lstStyle/>
          <a:p>
            <a:endParaRPr lang="en-US"/>
          </a:p>
        </p:txBody>
      </p:sp>
      <p:sp>
        <p:nvSpPr>
          <p:cNvPr id="21513" name="Text Box 9"/>
          <p:cNvSpPr txBox="1">
            <a:spLocks noChangeArrowheads="1"/>
          </p:cNvSpPr>
          <p:nvPr/>
        </p:nvSpPr>
        <p:spPr bwMode="auto">
          <a:xfrm>
            <a:off x="228600" y="1676400"/>
            <a:ext cx="1219200" cy="1465263"/>
          </a:xfrm>
          <a:prstGeom prst="rect">
            <a:avLst/>
          </a:prstGeom>
          <a:noFill/>
          <a:ln w="9525">
            <a:noFill/>
            <a:miter lim="800000"/>
            <a:headEnd/>
            <a:tailEnd/>
          </a:ln>
        </p:spPr>
        <p:txBody>
          <a:bodyPr>
            <a:spAutoFit/>
          </a:bodyPr>
          <a:lstStyle/>
          <a:p>
            <a:pPr>
              <a:spcBef>
                <a:spcPct val="50000"/>
              </a:spcBef>
            </a:pPr>
            <a:r>
              <a:rPr lang="en-US" i="1"/>
              <a:t>Annual economic surplus gain or loss</a:t>
            </a:r>
          </a:p>
        </p:txBody>
      </p:sp>
      <p:sp>
        <p:nvSpPr>
          <p:cNvPr id="21514" name="Text Box 10"/>
          <p:cNvSpPr txBox="1">
            <a:spLocks noChangeArrowheads="1"/>
          </p:cNvSpPr>
          <p:nvPr/>
        </p:nvSpPr>
        <p:spPr bwMode="auto">
          <a:xfrm>
            <a:off x="0" y="3733800"/>
            <a:ext cx="1905000" cy="587375"/>
          </a:xfrm>
          <a:prstGeom prst="rect">
            <a:avLst/>
          </a:prstGeom>
          <a:noFill/>
          <a:ln w="9525">
            <a:noFill/>
            <a:miter lim="800000"/>
            <a:headEnd/>
            <a:tailEnd/>
          </a:ln>
        </p:spPr>
        <p:txBody>
          <a:bodyPr>
            <a:spAutoFit/>
          </a:bodyPr>
          <a:lstStyle/>
          <a:p>
            <a:pPr algn="r">
              <a:lnSpc>
                <a:spcPct val="90000"/>
              </a:lnSpc>
            </a:pPr>
            <a:r>
              <a:rPr lang="en-US"/>
              <a:t>No policy</a:t>
            </a:r>
          </a:p>
          <a:p>
            <a:pPr algn="r">
              <a:lnSpc>
                <a:spcPct val="90000"/>
              </a:lnSpc>
            </a:pPr>
            <a:r>
              <a:rPr lang="en-US"/>
              <a:t>(no gain or loss)</a:t>
            </a:r>
          </a:p>
        </p:txBody>
      </p:sp>
      <p:sp>
        <p:nvSpPr>
          <p:cNvPr id="21515" name="Text Box 11"/>
          <p:cNvSpPr txBox="1">
            <a:spLocks noChangeArrowheads="1"/>
          </p:cNvSpPr>
          <p:nvPr/>
        </p:nvSpPr>
        <p:spPr bwMode="auto">
          <a:xfrm>
            <a:off x="533400" y="4495800"/>
            <a:ext cx="1371600" cy="749300"/>
          </a:xfrm>
          <a:prstGeom prst="rect">
            <a:avLst/>
          </a:prstGeom>
          <a:noFill/>
          <a:ln w="9525">
            <a:noFill/>
            <a:miter lim="800000"/>
            <a:headEnd/>
            <a:tailEnd/>
          </a:ln>
        </p:spPr>
        <p:txBody>
          <a:bodyPr>
            <a:spAutoFit/>
          </a:bodyPr>
          <a:lstStyle/>
          <a:p>
            <a:pPr algn="r">
              <a:lnSpc>
                <a:spcPct val="80000"/>
              </a:lnSpc>
              <a:spcBef>
                <a:spcPct val="50000"/>
              </a:spcBef>
            </a:pPr>
            <a:r>
              <a:rPr lang="en-US"/>
              <a:t>Policy-induced losses </a:t>
            </a:r>
          </a:p>
        </p:txBody>
      </p:sp>
      <p:sp>
        <p:nvSpPr>
          <p:cNvPr id="21516" name="Text Box 12"/>
          <p:cNvSpPr txBox="1">
            <a:spLocks noChangeArrowheads="1"/>
          </p:cNvSpPr>
          <p:nvPr/>
        </p:nvSpPr>
        <p:spPr bwMode="auto">
          <a:xfrm>
            <a:off x="533400" y="2895600"/>
            <a:ext cx="1371600" cy="749300"/>
          </a:xfrm>
          <a:prstGeom prst="rect">
            <a:avLst/>
          </a:prstGeom>
          <a:noFill/>
          <a:ln w="9525">
            <a:noFill/>
            <a:miter lim="800000"/>
            <a:headEnd/>
            <a:tailEnd/>
          </a:ln>
        </p:spPr>
        <p:txBody>
          <a:bodyPr>
            <a:spAutoFit/>
          </a:bodyPr>
          <a:lstStyle/>
          <a:p>
            <a:pPr algn="r">
              <a:lnSpc>
                <a:spcPct val="80000"/>
              </a:lnSpc>
              <a:spcBef>
                <a:spcPct val="50000"/>
              </a:spcBef>
            </a:pPr>
            <a:r>
              <a:rPr lang="en-US"/>
              <a:t>Policy-induced gains</a:t>
            </a:r>
          </a:p>
        </p:txBody>
      </p:sp>
      <p:sp>
        <p:nvSpPr>
          <p:cNvPr id="21517" name="Freeform 13"/>
          <p:cNvSpPr>
            <a:spLocks/>
          </p:cNvSpPr>
          <p:nvPr/>
        </p:nvSpPr>
        <p:spPr bwMode="auto">
          <a:xfrm flipH="1" flipV="1">
            <a:off x="2743200" y="2514600"/>
            <a:ext cx="4876800" cy="1524000"/>
          </a:xfrm>
          <a:custGeom>
            <a:avLst/>
            <a:gdLst>
              <a:gd name="T0" fmla="*/ 0 w 1920"/>
              <a:gd name="T1" fmla="*/ 2147483647 h 960"/>
              <a:gd name="T2" fmla="*/ 2147483647 w 1920"/>
              <a:gd name="T3" fmla="*/ 2147483647 h 960"/>
              <a:gd name="T4" fmla="*/ 2147483647 w 1920"/>
              <a:gd name="T5" fmla="*/ 2147483647 h 960"/>
              <a:gd name="T6" fmla="*/ 2147483647 w 1920"/>
              <a:gd name="T7" fmla="*/ 2147483647 h 960"/>
              <a:gd name="T8" fmla="*/ 2147483647 w 1920"/>
              <a:gd name="T9" fmla="*/ 2147483647 h 960"/>
              <a:gd name="T10" fmla="*/ 2147483647 w 1920"/>
              <a:gd name="T11" fmla="*/ 2147483647 h 960"/>
              <a:gd name="T12" fmla="*/ 2147483647 w 1920"/>
              <a:gd name="T13" fmla="*/ 2147483647 h 960"/>
              <a:gd name="T14" fmla="*/ 2147483647 w 1920"/>
              <a:gd name="T15" fmla="*/ 2147483647 h 960"/>
              <a:gd name="T16" fmla="*/ 2147483647 w 1920"/>
              <a:gd name="T17" fmla="*/ 0 h 960"/>
              <a:gd name="T18" fmla="*/ 0 w 1920"/>
              <a:gd name="T19" fmla="*/ 0 h 960"/>
              <a:gd name="T20" fmla="*/ 0 w 1920"/>
              <a:gd name="T21" fmla="*/ 2147483647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0"/>
              <a:gd name="T34" fmla="*/ 0 h 960"/>
              <a:gd name="T35" fmla="*/ 1920 w 1920"/>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0" h="960">
                <a:moveTo>
                  <a:pt x="0" y="960"/>
                </a:moveTo>
                <a:lnTo>
                  <a:pt x="336" y="960"/>
                </a:lnTo>
                <a:lnTo>
                  <a:pt x="624" y="912"/>
                </a:lnTo>
                <a:lnTo>
                  <a:pt x="912" y="816"/>
                </a:lnTo>
                <a:lnTo>
                  <a:pt x="1152" y="624"/>
                </a:lnTo>
                <a:lnTo>
                  <a:pt x="1296" y="432"/>
                </a:lnTo>
                <a:lnTo>
                  <a:pt x="1440" y="240"/>
                </a:lnTo>
                <a:lnTo>
                  <a:pt x="1680" y="48"/>
                </a:lnTo>
                <a:lnTo>
                  <a:pt x="1920" y="0"/>
                </a:lnTo>
                <a:lnTo>
                  <a:pt x="0" y="0"/>
                </a:lnTo>
                <a:lnTo>
                  <a:pt x="0" y="960"/>
                </a:lnTo>
                <a:close/>
              </a:path>
            </a:pathLst>
          </a:custGeom>
          <a:solidFill>
            <a:schemeClr val="hlink">
              <a:alpha val="32941"/>
            </a:schemeClr>
          </a:solidFill>
          <a:ln w="9525">
            <a:solidFill>
              <a:schemeClr val="tx1"/>
            </a:solidFill>
            <a:round/>
            <a:headEnd/>
            <a:tailEnd/>
          </a:ln>
        </p:spPr>
        <p:txBody>
          <a:bodyPr/>
          <a:lstStyle/>
          <a:p>
            <a:endParaRPr lang="en-US"/>
          </a:p>
        </p:txBody>
      </p:sp>
      <p:sp>
        <p:nvSpPr>
          <p:cNvPr id="21518" name="Rectangle 14"/>
          <p:cNvSpPr>
            <a:spLocks noChangeArrowheads="1"/>
          </p:cNvSpPr>
          <p:nvPr/>
        </p:nvSpPr>
        <p:spPr bwMode="auto">
          <a:xfrm>
            <a:off x="1981200" y="4038600"/>
            <a:ext cx="5638800" cy="762000"/>
          </a:xfrm>
          <a:prstGeom prst="rect">
            <a:avLst/>
          </a:prstGeom>
          <a:solidFill>
            <a:srgbClr val="FF0000">
              <a:alpha val="41960"/>
            </a:srgbClr>
          </a:solidFill>
          <a:ln w="9525">
            <a:solidFill>
              <a:schemeClr val="tx1"/>
            </a:solidFill>
            <a:miter lim="800000"/>
            <a:headEnd/>
            <a:tailEnd/>
          </a:ln>
        </p:spPr>
        <p:txBody>
          <a:bodyPr wrap="none" anchor="ctr"/>
          <a:lstStyle/>
          <a:p>
            <a:endParaRPr lang="en-US"/>
          </a:p>
        </p:txBody>
      </p:sp>
      <p:sp>
        <p:nvSpPr>
          <p:cNvPr id="21519" name="Freeform 15"/>
          <p:cNvSpPr>
            <a:spLocks/>
          </p:cNvSpPr>
          <p:nvPr/>
        </p:nvSpPr>
        <p:spPr bwMode="auto">
          <a:xfrm>
            <a:off x="1981200" y="4800600"/>
            <a:ext cx="685800" cy="12700"/>
          </a:xfrm>
          <a:custGeom>
            <a:avLst/>
            <a:gdLst>
              <a:gd name="T0" fmla="*/ 0 w 432"/>
              <a:gd name="T1" fmla="*/ 0 h 8"/>
              <a:gd name="T2" fmla="*/ 2147483647 w 432"/>
              <a:gd name="T3" fmla="*/ 0 h 8"/>
              <a:gd name="T4" fmla="*/ 0 60000 65536"/>
              <a:gd name="T5" fmla="*/ 0 60000 65536"/>
              <a:gd name="T6" fmla="*/ 0 w 432"/>
              <a:gd name="T7" fmla="*/ 0 h 8"/>
              <a:gd name="T8" fmla="*/ 432 w 432"/>
              <a:gd name="T9" fmla="*/ 8 h 8"/>
            </a:gdLst>
            <a:ahLst/>
            <a:cxnLst>
              <a:cxn ang="T4">
                <a:pos x="T0" y="T1"/>
              </a:cxn>
              <a:cxn ang="T5">
                <a:pos x="T2" y="T3"/>
              </a:cxn>
            </a:cxnLst>
            <a:rect l="T6" t="T7" r="T8" b="T9"/>
            <a:pathLst>
              <a:path w="432" h="8">
                <a:moveTo>
                  <a:pt x="0" y="0"/>
                </a:moveTo>
                <a:cubicBezTo>
                  <a:pt x="156" y="4"/>
                  <a:pt x="312" y="8"/>
                  <a:pt x="432" y="0"/>
                </a:cubicBezTo>
              </a:path>
            </a:pathLst>
          </a:custGeom>
          <a:noFill/>
          <a:ln w="9525">
            <a:solidFill>
              <a:schemeClr val="tx1"/>
            </a:solidFill>
            <a:round/>
            <a:headEnd/>
            <a:tailEnd/>
          </a:ln>
        </p:spPr>
        <p:txBody>
          <a:bodyPr/>
          <a:lstStyle/>
          <a:p>
            <a:endParaRPr lang="en-US"/>
          </a:p>
        </p:txBody>
      </p:sp>
      <p:sp>
        <p:nvSpPr>
          <p:cNvPr id="21520" name="Freeform 16"/>
          <p:cNvSpPr>
            <a:spLocks/>
          </p:cNvSpPr>
          <p:nvPr/>
        </p:nvSpPr>
        <p:spPr bwMode="auto">
          <a:xfrm flipH="1" flipV="1">
            <a:off x="2743200" y="3276600"/>
            <a:ext cx="4876800" cy="1524000"/>
          </a:xfrm>
          <a:custGeom>
            <a:avLst/>
            <a:gdLst>
              <a:gd name="T0" fmla="*/ 0 w 1920"/>
              <a:gd name="T1" fmla="*/ 2147483647 h 960"/>
              <a:gd name="T2" fmla="*/ 2147483647 w 1920"/>
              <a:gd name="T3" fmla="*/ 2147483647 h 960"/>
              <a:gd name="T4" fmla="*/ 2147483647 w 1920"/>
              <a:gd name="T5" fmla="*/ 2147483647 h 960"/>
              <a:gd name="T6" fmla="*/ 2147483647 w 1920"/>
              <a:gd name="T7" fmla="*/ 2147483647 h 960"/>
              <a:gd name="T8" fmla="*/ 2147483647 w 1920"/>
              <a:gd name="T9" fmla="*/ 2147483647 h 960"/>
              <a:gd name="T10" fmla="*/ 2147483647 w 1920"/>
              <a:gd name="T11" fmla="*/ 2147483647 h 960"/>
              <a:gd name="T12" fmla="*/ 2147483647 w 1920"/>
              <a:gd name="T13" fmla="*/ 2147483647 h 960"/>
              <a:gd name="T14" fmla="*/ 2147483647 w 1920"/>
              <a:gd name="T15" fmla="*/ 2147483647 h 960"/>
              <a:gd name="T16" fmla="*/ 2147483647 w 1920"/>
              <a:gd name="T17" fmla="*/ 0 h 960"/>
              <a:gd name="T18" fmla="*/ 0 w 1920"/>
              <a:gd name="T19" fmla="*/ 0 h 960"/>
              <a:gd name="T20" fmla="*/ 0 w 1920"/>
              <a:gd name="T21" fmla="*/ 2147483647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0"/>
              <a:gd name="T34" fmla="*/ 0 h 960"/>
              <a:gd name="T35" fmla="*/ 1920 w 1920"/>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0" h="960">
                <a:moveTo>
                  <a:pt x="0" y="960"/>
                </a:moveTo>
                <a:lnTo>
                  <a:pt x="336" y="960"/>
                </a:lnTo>
                <a:lnTo>
                  <a:pt x="624" y="912"/>
                </a:lnTo>
                <a:lnTo>
                  <a:pt x="912" y="816"/>
                </a:lnTo>
                <a:lnTo>
                  <a:pt x="1152" y="624"/>
                </a:lnTo>
                <a:lnTo>
                  <a:pt x="1296" y="432"/>
                </a:lnTo>
                <a:lnTo>
                  <a:pt x="1440" y="240"/>
                </a:lnTo>
                <a:lnTo>
                  <a:pt x="1680" y="48"/>
                </a:lnTo>
                <a:lnTo>
                  <a:pt x="1920" y="0"/>
                </a:lnTo>
                <a:lnTo>
                  <a:pt x="0" y="0"/>
                </a:lnTo>
                <a:lnTo>
                  <a:pt x="0" y="960"/>
                </a:lnTo>
                <a:close/>
              </a:path>
            </a:pathLst>
          </a:custGeom>
          <a:noFill/>
          <a:ln w="9525">
            <a:solidFill>
              <a:schemeClr val="tx1"/>
            </a:solidFill>
            <a:prstDash val="dash"/>
            <a:round/>
            <a:headEnd/>
            <a:tailEnd/>
          </a:ln>
        </p:spPr>
        <p:txBody>
          <a:bodyPr/>
          <a:lstStyle/>
          <a:p>
            <a:endParaRPr lang="en-US"/>
          </a:p>
        </p:txBody>
      </p:sp>
      <p:sp>
        <p:nvSpPr>
          <p:cNvPr id="21521" name="Freeform 17"/>
          <p:cNvSpPr>
            <a:spLocks/>
          </p:cNvSpPr>
          <p:nvPr/>
        </p:nvSpPr>
        <p:spPr bwMode="auto">
          <a:xfrm>
            <a:off x="1981200" y="4038600"/>
            <a:ext cx="2438400" cy="762000"/>
          </a:xfrm>
          <a:custGeom>
            <a:avLst/>
            <a:gdLst>
              <a:gd name="T0" fmla="*/ 0 w 1536"/>
              <a:gd name="T1" fmla="*/ 2147483647 h 480"/>
              <a:gd name="T2" fmla="*/ 2147483647 w 1536"/>
              <a:gd name="T3" fmla="*/ 2147483647 h 480"/>
              <a:gd name="T4" fmla="*/ 2147483647 w 1536"/>
              <a:gd name="T5" fmla="*/ 2147483647 h 480"/>
              <a:gd name="T6" fmla="*/ 2147483647 w 1536"/>
              <a:gd name="T7" fmla="*/ 2147483647 h 480"/>
              <a:gd name="T8" fmla="*/ 2147483647 w 1536"/>
              <a:gd name="T9" fmla="*/ 2147483647 h 480"/>
              <a:gd name="T10" fmla="*/ 2147483647 w 1536"/>
              <a:gd name="T11" fmla="*/ 0 h 480"/>
              <a:gd name="T12" fmla="*/ 0 w 1536"/>
              <a:gd name="T13" fmla="*/ 0 h 480"/>
              <a:gd name="T14" fmla="*/ 0 w 1536"/>
              <a:gd name="T15" fmla="*/ 2147483647 h 480"/>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480"/>
              <a:gd name="T26" fmla="*/ 1536 w 1536"/>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480">
                <a:moveTo>
                  <a:pt x="0" y="480"/>
                </a:moveTo>
                <a:lnTo>
                  <a:pt x="528" y="480"/>
                </a:lnTo>
                <a:lnTo>
                  <a:pt x="864" y="432"/>
                </a:lnTo>
                <a:lnTo>
                  <a:pt x="1248" y="240"/>
                </a:lnTo>
                <a:lnTo>
                  <a:pt x="1392" y="96"/>
                </a:lnTo>
                <a:lnTo>
                  <a:pt x="1536" y="0"/>
                </a:lnTo>
                <a:lnTo>
                  <a:pt x="0" y="0"/>
                </a:lnTo>
                <a:lnTo>
                  <a:pt x="0" y="480"/>
                </a:lnTo>
                <a:close/>
              </a:path>
            </a:pathLst>
          </a:custGeom>
          <a:solidFill>
            <a:srgbClr val="FFFF00"/>
          </a:solidFill>
          <a:ln w="9525">
            <a:solidFill>
              <a:schemeClr val="tx1"/>
            </a:solidFill>
            <a:round/>
            <a:headEnd/>
            <a:tailEnd/>
          </a:ln>
        </p:spPr>
        <p:txBody>
          <a:bodyPr/>
          <a:lstStyle/>
          <a:p>
            <a:endParaRPr lang="en-US"/>
          </a:p>
        </p:txBody>
      </p:sp>
      <p:sp>
        <p:nvSpPr>
          <p:cNvPr id="21522" name="Freeform 18"/>
          <p:cNvSpPr>
            <a:spLocks/>
          </p:cNvSpPr>
          <p:nvPr/>
        </p:nvSpPr>
        <p:spPr bwMode="auto">
          <a:xfrm>
            <a:off x="4419600" y="3276600"/>
            <a:ext cx="3200400" cy="762000"/>
          </a:xfrm>
          <a:custGeom>
            <a:avLst/>
            <a:gdLst>
              <a:gd name="T0" fmla="*/ 0 w 2016"/>
              <a:gd name="T1" fmla="*/ 2147483647 h 480"/>
              <a:gd name="T2" fmla="*/ 2147483647 w 2016"/>
              <a:gd name="T3" fmla="*/ 2147483647 h 480"/>
              <a:gd name="T4" fmla="*/ 2147483647 w 2016"/>
              <a:gd name="T5" fmla="*/ 2147483647 h 480"/>
              <a:gd name="T6" fmla="*/ 2147483647 w 2016"/>
              <a:gd name="T7" fmla="*/ 2147483647 h 480"/>
              <a:gd name="T8" fmla="*/ 2147483647 w 2016"/>
              <a:gd name="T9" fmla="*/ 2147483647 h 480"/>
              <a:gd name="T10" fmla="*/ 2147483647 w 2016"/>
              <a:gd name="T11" fmla="*/ 0 h 480"/>
              <a:gd name="T12" fmla="*/ 2147483647 w 2016"/>
              <a:gd name="T13" fmla="*/ 0 h 480"/>
              <a:gd name="T14" fmla="*/ 2147483647 w 2016"/>
              <a:gd name="T15" fmla="*/ 0 h 480"/>
              <a:gd name="T16" fmla="*/ 2147483647 w 2016"/>
              <a:gd name="T17" fmla="*/ 2147483647 h 480"/>
              <a:gd name="T18" fmla="*/ 0 w 2016"/>
              <a:gd name="T19" fmla="*/ 214748364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16"/>
              <a:gd name="T31" fmla="*/ 0 h 480"/>
              <a:gd name="T32" fmla="*/ 2016 w 2016"/>
              <a:gd name="T33" fmla="*/ 480 h 4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16" h="480">
                <a:moveTo>
                  <a:pt x="0" y="480"/>
                </a:moveTo>
                <a:lnTo>
                  <a:pt x="240" y="288"/>
                </a:lnTo>
                <a:lnTo>
                  <a:pt x="480" y="192"/>
                </a:lnTo>
                <a:lnTo>
                  <a:pt x="720" y="96"/>
                </a:lnTo>
                <a:lnTo>
                  <a:pt x="1056" y="48"/>
                </a:lnTo>
                <a:lnTo>
                  <a:pt x="1440" y="0"/>
                </a:lnTo>
                <a:lnTo>
                  <a:pt x="1872" y="0"/>
                </a:lnTo>
                <a:lnTo>
                  <a:pt x="2016" y="0"/>
                </a:lnTo>
                <a:lnTo>
                  <a:pt x="2016" y="480"/>
                </a:lnTo>
                <a:lnTo>
                  <a:pt x="0" y="480"/>
                </a:lnTo>
                <a:close/>
              </a:path>
            </a:pathLst>
          </a:custGeom>
          <a:solidFill>
            <a:srgbClr val="66FF66"/>
          </a:solidFill>
          <a:ln w="9525">
            <a:solidFill>
              <a:schemeClr val="tx1"/>
            </a:solidFill>
            <a:round/>
            <a:headEnd/>
            <a:tailEnd/>
          </a:ln>
        </p:spPr>
        <p:txBody>
          <a:bodyPr/>
          <a:lstStyle/>
          <a:p>
            <a:endParaRPr lang="en-US"/>
          </a:p>
        </p:txBody>
      </p:sp>
      <p:sp>
        <p:nvSpPr>
          <p:cNvPr id="21523" name="Text Box 19"/>
          <p:cNvSpPr txBox="1">
            <a:spLocks noChangeArrowheads="1"/>
          </p:cNvSpPr>
          <p:nvPr/>
        </p:nvSpPr>
        <p:spPr bwMode="auto">
          <a:xfrm>
            <a:off x="1981200" y="4114800"/>
            <a:ext cx="1981200" cy="366713"/>
          </a:xfrm>
          <a:prstGeom prst="rect">
            <a:avLst/>
          </a:prstGeom>
          <a:noFill/>
          <a:ln w="9525">
            <a:noFill/>
            <a:miter lim="800000"/>
            <a:headEnd/>
            <a:tailEnd/>
          </a:ln>
        </p:spPr>
        <p:txBody>
          <a:bodyPr>
            <a:spAutoFit/>
          </a:bodyPr>
          <a:lstStyle/>
          <a:p>
            <a:pPr>
              <a:spcBef>
                <a:spcPct val="50000"/>
              </a:spcBef>
            </a:pPr>
            <a:r>
              <a:rPr lang="en-US" b="1">
                <a:solidFill>
                  <a:schemeClr val="bg2"/>
                </a:solidFill>
              </a:rPr>
              <a:t>net costs now</a:t>
            </a:r>
          </a:p>
        </p:txBody>
      </p:sp>
      <p:sp>
        <p:nvSpPr>
          <p:cNvPr id="21524" name="Text Box 20"/>
          <p:cNvSpPr txBox="1">
            <a:spLocks noChangeArrowheads="1"/>
          </p:cNvSpPr>
          <p:nvPr/>
        </p:nvSpPr>
        <p:spPr bwMode="auto">
          <a:xfrm>
            <a:off x="5334000" y="3581400"/>
            <a:ext cx="1981200" cy="366713"/>
          </a:xfrm>
          <a:prstGeom prst="rect">
            <a:avLst/>
          </a:prstGeom>
          <a:noFill/>
          <a:ln w="9525">
            <a:noFill/>
            <a:miter lim="800000"/>
            <a:headEnd/>
            <a:tailEnd/>
          </a:ln>
        </p:spPr>
        <p:txBody>
          <a:bodyPr>
            <a:spAutoFit/>
          </a:bodyPr>
          <a:lstStyle/>
          <a:p>
            <a:pPr>
              <a:spcBef>
                <a:spcPct val="50000"/>
              </a:spcBef>
            </a:pPr>
            <a:r>
              <a:rPr lang="en-US" b="1">
                <a:solidFill>
                  <a:schemeClr val="bg2"/>
                </a:solidFill>
              </a:rPr>
              <a:t>net gains later</a:t>
            </a:r>
          </a:p>
        </p:txBody>
      </p:sp>
      <p:sp>
        <p:nvSpPr>
          <p:cNvPr id="21525" name="Text Box 21"/>
          <p:cNvSpPr txBox="1">
            <a:spLocks noChangeArrowheads="1"/>
          </p:cNvSpPr>
          <p:nvPr/>
        </p:nvSpPr>
        <p:spPr bwMode="auto">
          <a:xfrm>
            <a:off x="1828800" y="1447800"/>
            <a:ext cx="7315200" cy="708025"/>
          </a:xfrm>
          <a:prstGeom prst="rect">
            <a:avLst/>
          </a:prstGeom>
          <a:noFill/>
          <a:ln w="9525">
            <a:noFill/>
            <a:miter lim="800000"/>
            <a:headEnd/>
            <a:tailEnd/>
          </a:ln>
        </p:spPr>
        <p:txBody>
          <a:bodyPr>
            <a:spAutoFit/>
          </a:bodyPr>
          <a:lstStyle/>
          <a:p>
            <a:r>
              <a:rPr lang="en-US" sz="2000" i="1">
                <a:latin typeface="Times New Roman" pitchFamily="18" charset="0"/>
                <a:cs typeface="Times New Roman" pitchFamily="18" charset="0"/>
              </a:rPr>
              <a:t>The ‘Mill-Bastable test’ asks what is the payoff to this investment:</a:t>
            </a:r>
          </a:p>
          <a:p>
            <a:r>
              <a:rPr lang="en-US" sz="2000" i="1">
                <a:latin typeface="Times New Roman" pitchFamily="18" charset="0"/>
                <a:cs typeface="Times New Roman" pitchFamily="18" charset="0"/>
              </a:rPr>
              <a:t> is protection a better bet than paying directly for R&amp;D or education?</a:t>
            </a:r>
          </a:p>
        </p:txBody>
      </p:sp>
      <p:sp>
        <p:nvSpPr>
          <p:cNvPr id="22" name="TextBox 21"/>
          <p:cNvSpPr txBox="1"/>
          <p:nvPr/>
        </p:nvSpPr>
        <p:spPr>
          <a:xfrm>
            <a:off x="2971800" y="5029200"/>
            <a:ext cx="5410200" cy="646331"/>
          </a:xfrm>
          <a:prstGeom prst="rect">
            <a:avLst/>
          </a:prstGeom>
          <a:noFill/>
        </p:spPr>
        <p:txBody>
          <a:bodyPr wrap="square" rtlCol="0">
            <a:spAutoFit/>
          </a:bodyPr>
          <a:lstStyle/>
          <a:p>
            <a:r>
              <a:rPr lang="en-US" dirty="0" smtClean="0">
                <a:latin typeface="+mj-lt"/>
                <a:cs typeface="Times New Roman"/>
              </a:rPr>
              <a:t>Is </a:t>
            </a:r>
            <a:r>
              <a:rPr lang="el-GR" dirty="0" smtClean="0">
                <a:latin typeface="+mj-lt"/>
                <a:cs typeface="Times New Roman"/>
              </a:rPr>
              <a:t>Σ</a:t>
            </a:r>
            <a:r>
              <a:rPr lang="en-US" dirty="0" smtClean="0">
                <a:latin typeface="+mj-lt"/>
                <a:cs typeface="Times New Roman"/>
              </a:rPr>
              <a:t>[</a:t>
            </a:r>
            <a:r>
              <a:rPr lang="en-US" dirty="0" err="1" smtClean="0">
                <a:latin typeface="+mj-lt"/>
                <a:cs typeface="Times New Roman"/>
              </a:rPr>
              <a:t>NB</a:t>
            </a:r>
            <a:r>
              <a:rPr lang="en-US" baseline="-25000" dirty="0" err="1" smtClean="0">
                <a:latin typeface="+mj-lt"/>
                <a:cs typeface="Times New Roman"/>
              </a:rPr>
              <a:t>t</a:t>
            </a:r>
            <a:r>
              <a:rPr lang="en-US" dirty="0" smtClean="0">
                <a:latin typeface="+mj-lt"/>
                <a:cs typeface="Times New Roman"/>
              </a:rPr>
              <a:t>/(1+</a:t>
            </a:r>
            <a:r>
              <a:rPr lang="en-US" i="1" dirty="0" smtClean="0">
                <a:latin typeface="+mj-lt"/>
                <a:cs typeface="Times New Roman"/>
              </a:rPr>
              <a:t>r</a:t>
            </a:r>
            <a:r>
              <a:rPr lang="en-US" dirty="0" smtClean="0">
                <a:latin typeface="+mj-lt"/>
                <a:cs typeface="Times New Roman"/>
              </a:rPr>
              <a:t>)</a:t>
            </a:r>
            <a:r>
              <a:rPr lang="en-US" baseline="30000" dirty="0" smtClean="0">
                <a:latin typeface="+mj-lt"/>
                <a:cs typeface="Times New Roman"/>
              </a:rPr>
              <a:t>t</a:t>
            </a:r>
            <a:r>
              <a:rPr lang="en-US" dirty="0" smtClean="0">
                <a:latin typeface="+mj-lt"/>
                <a:cs typeface="Times New Roman"/>
              </a:rPr>
              <a:t>] &gt; 0?  </a:t>
            </a:r>
            <a:br>
              <a:rPr lang="en-US" dirty="0" smtClean="0">
                <a:latin typeface="+mj-lt"/>
                <a:cs typeface="Times New Roman"/>
              </a:rPr>
            </a:br>
            <a:r>
              <a:rPr lang="en-US" dirty="0" smtClean="0">
                <a:latin typeface="+mj-lt"/>
                <a:cs typeface="Times New Roman"/>
              </a:rPr>
              <a:t>                                  It depends on NB, </a:t>
            </a:r>
            <a:r>
              <a:rPr lang="en-US" i="1" dirty="0" smtClean="0">
                <a:latin typeface="+mj-lt"/>
                <a:cs typeface="Times New Roman"/>
              </a:rPr>
              <a:t>t</a:t>
            </a:r>
            <a:r>
              <a:rPr lang="en-US" dirty="0" smtClean="0">
                <a:latin typeface="+mj-lt"/>
                <a:cs typeface="Times New Roman"/>
              </a:rPr>
              <a:t>, and </a:t>
            </a:r>
            <a:r>
              <a:rPr lang="en-US" i="1" dirty="0" smtClean="0">
                <a:latin typeface="+mj-lt"/>
                <a:cs typeface="Times New Roman"/>
              </a:rPr>
              <a:t>r</a:t>
            </a:r>
            <a:r>
              <a:rPr lang="en-US" dirty="0" smtClean="0">
                <a:latin typeface="+mj-lt"/>
                <a:cs typeface="Times New Roman"/>
              </a:rPr>
              <a:t>!</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2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19200" y="1981200"/>
            <a:ext cx="0" cy="3124200"/>
          </a:xfrm>
          <a:prstGeom prst="line">
            <a:avLst/>
          </a:prstGeom>
          <a:noFill/>
          <a:ln w="9525">
            <a:solidFill>
              <a:schemeClr val="tx1"/>
            </a:solidFill>
            <a:round/>
            <a:headEnd/>
            <a:tailEnd/>
          </a:ln>
        </p:spPr>
        <p:txBody>
          <a:bodyPr wrap="none" anchor="ctr"/>
          <a:lstStyle/>
          <a:p>
            <a:endParaRPr lang="en-US"/>
          </a:p>
        </p:txBody>
      </p:sp>
      <p:sp>
        <p:nvSpPr>
          <p:cNvPr id="22531" name="Line 3"/>
          <p:cNvSpPr>
            <a:spLocks noChangeShapeType="1"/>
          </p:cNvSpPr>
          <p:nvPr/>
        </p:nvSpPr>
        <p:spPr bwMode="auto">
          <a:xfrm>
            <a:off x="1219200" y="5105400"/>
            <a:ext cx="3276600" cy="0"/>
          </a:xfrm>
          <a:prstGeom prst="line">
            <a:avLst/>
          </a:prstGeom>
          <a:noFill/>
          <a:ln w="9525">
            <a:solidFill>
              <a:schemeClr val="tx1"/>
            </a:solidFill>
            <a:round/>
            <a:headEnd/>
            <a:tailEnd/>
          </a:ln>
        </p:spPr>
        <p:txBody>
          <a:bodyPr wrap="none" anchor="ctr"/>
          <a:lstStyle/>
          <a:p>
            <a:endParaRPr lang="en-US"/>
          </a:p>
        </p:txBody>
      </p:sp>
      <p:sp>
        <p:nvSpPr>
          <p:cNvPr id="22532" name="Line 4"/>
          <p:cNvSpPr>
            <a:spLocks noChangeShapeType="1"/>
          </p:cNvSpPr>
          <p:nvPr/>
        </p:nvSpPr>
        <p:spPr bwMode="auto">
          <a:xfrm flipV="1">
            <a:off x="1489075" y="1981200"/>
            <a:ext cx="1787525" cy="3092450"/>
          </a:xfrm>
          <a:prstGeom prst="line">
            <a:avLst/>
          </a:prstGeom>
          <a:noFill/>
          <a:ln w="9525">
            <a:solidFill>
              <a:schemeClr val="tx1"/>
            </a:solidFill>
            <a:round/>
            <a:headEnd/>
            <a:tailEnd/>
          </a:ln>
        </p:spPr>
        <p:txBody>
          <a:bodyPr wrap="none" anchor="ctr"/>
          <a:lstStyle/>
          <a:p>
            <a:endParaRPr lang="en-US"/>
          </a:p>
        </p:txBody>
      </p:sp>
      <p:sp>
        <p:nvSpPr>
          <p:cNvPr id="22533" name="Line 5"/>
          <p:cNvSpPr>
            <a:spLocks noChangeShapeType="1"/>
          </p:cNvSpPr>
          <p:nvPr/>
        </p:nvSpPr>
        <p:spPr bwMode="auto">
          <a:xfrm>
            <a:off x="2057400" y="1981200"/>
            <a:ext cx="1981200" cy="2743200"/>
          </a:xfrm>
          <a:prstGeom prst="line">
            <a:avLst/>
          </a:prstGeom>
          <a:noFill/>
          <a:ln w="9525">
            <a:solidFill>
              <a:schemeClr val="tx1"/>
            </a:solidFill>
            <a:round/>
            <a:headEnd/>
            <a:tailEnd/>
          </a:ln>
        </p:spPr>
        <p:txBody>
          <a:bodyPr wrap="none" anchor="ctr"/>
          <a:lstStyle/>
          <a:p>
            <a:endParaRPr lang="en-US"/>
          </a:p>
        </p:txBody>
      </p:sp>
      <p:sp>
        <p:nvSpPr>
          <p:cNvPr id="22534" name="Line 6"/>
          <p:cNvSpPr>
            <a:spLocks noChangeShapeType="1"/>
          </p:cNvSpPr>
          <p:nvPr/>
        </p:nvSpPr>
        <p:spPr bwMode="auto">
          <a:xfrm>
            <a:off x="1219200" y="3962400"/>
            <a:ext cx="2438400" cy="0"/>
          </a:xfrm>
          <a:prstGeom prst="line">
            <a:avLst/>
          </a:prstGeom>
          <a:noFill/>
          <a:ln w="9525">
            <a:solidFill>
              <a:srgbClr val="FFCCFF"/>
            </a:solidFill>
            <a:round/>
            <a:headEnd/>
            <a:tailEnd/>
          </a:ln>
        </p:spPr>
        <p:txBody>
          <a:bodyPr wrap="none" anchor="ctr"/>
          <a:lstStyle/>
          <a:p>
            <a:endParaRPr lang="en-US"/>
          </a:p>
        </p:txBody>
      </p:sp>
      <p:sp>
        <p:nvSpPr>
          <p:cNvPr id="22535" name="Line 7"/>
          <p:cNvSpPr>
            <a:spLocks noChangeShapeType="1"/>
          </p:cNvSpPr>
          <p:nvPr/>
        </p:nvSpPr>
        <p:spPr bwMode="auto">
          <a:xfrm flipH="1">
            <a:off x="1219200" y="34290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22536" name="Line 8"/>
          <p:cNvSpPr>
            <a:spLocks noChangeShapeType="1"/>
          </p:cNvSpPr>
          <p:nvPr/>
        </p:nvSpPr>
        <p:spPr bwMode="auto">
          <a:xfrm>
            <a:off x="2514600" y="3657600"/>
            <a:ext cx="0" cy="0"/>
          </a:xfrm>
          <a:prstGeom prst="line">
            <a:avLst/>
          </a:prstGeom>
          <a:noFill/>
          <a:ln w="9525">
            <a:solidFill>
              <a:schemeClr val="tx1"/>
            </a:solidFill>
            <a:round/>
            <a:headEnd/>
            <a:tailEnd/>
          </a:ln>
        </p:spPr>
        <p:txBody>
          <a:bodyPr wrap="none" anchor="ctr"/>
          <a:lstStyle/>
          <a:p>
            <a:endParaRPr lang="en-US"/>
          </a:p>
        </p:txBody>
      </p:sp>
      <p:sp>
        <p:nvSpPr>
          <p:cNvPr id="22537" name="Line 9"/>
          <p:cNvSpPr>
            <a:spLocks noChangeShapeType="1"/>
          </p:cNvSpPr>
          <p:nvPr/>
        </p:nvSpPr>
        <p:spPr bwMode="auto">
          <a:xfrm>
            <a:off x="2133600" y="3957638"/>
            <a:ext cx="0" cy="1139825"/>
          </a:xfrm>
          <a:prstGeom prst="line">
            <a:avLst/>
          </a:prstGeom>
          <a:noFill/>
          <a:ln w="9525">
            <a:solidFill>
              <a:srgbClr val="66CCFF"/>
            </a:solidFill>
            <a:round/>
            <a:headEnd/>
            <a:tailEnd/>
          </a:ln>
        </p:spPr>
        <p:txBody>
          <a:bodyPr wrap="none" anchor="ctr"/>
          <a:lstStyle/>
          <a:p>
            <a:endParaRPr lang="en-US"/>
          </a:p>
        </p:txBody>
      </p:sp>
      <p:sp>
        <p:nvSpPr>
          <p:cNvPr id="22538" name="Line 10"/>
          <p:cNvSpPr>
            <a:spLocks noChangeShapeType="1"/>
          </p:cNvSpPr>
          <p:nvPr/>
        </p:nvSpPr>
        <p:spPr bwMode="auto">
          <a:xfrm>
            <a:off x="3505198" y="3962400"/>
            <a:ext cx="1" cy="1143000"/>
          </a:xfrm>
          <a:prstGeom prst="line">
            <a:avLst/>
          </a:prstGeom>
          <a:noFill/>
          <a:ln w="9525">
            <a:solidFill>
              <a:srgbClr val="66FF99"/>
            </a:solidFill>
            <a:round/>
            <a:headEnd/>
            <a:tailEnd/>
          </a:ln>
        </p:spPr>
        <p:txBody>
          <a:bodyPr wrap="none" anchor="ctr"/>
          <a:lstStyle/>
          <a:p>
            <a:endParaRPr lang="en-US"/>
          </a:p>
        </p:txBody>
      </p:sp>
      <p:sp>
        <p:nvSpPr>
          <p:cNvPr id="22539" name="Line 11"/>
          <p:cNvSpPr>
            <a:spLocks noChangeShapeType="1"/>
          </p:cNvSpPr>
          <p:nvPr/>
        </p:nvSpPr>
        <p:spPr bwMode="auto">
          <a:xfrm>
            <a:off x="2438400" y="3429000"/>
            <a:ext cx="0" cy="1676400"/>
          </a:xfrm>
          <a:prstGeom prst="line">
            <a:avLst/>
          </a:prstGeom>
          <a:noFill/>
          <a:ln w="9525">
            <a:solidFill>
              <a:schemeClr val="accent2"/>
            </a:solidFill>
            <a:prstDash val="dash"/>
            <a:round/>
            <a:headEnd/>
            <a:tailEnd/>
          </a:ln>
        </p:spPr>
        <p:txBody>
          <a:bodyPr wrap="none" anchor="ctr"/>
          <a:lstStyle/>
          <a:p>
            <a:endParaRPr lang="en-US"/>
          </a:p>
        </p:txBody>
      </p:sp>
      <p:sp>
        <p:nvSpPr>
          <p:cNvPr id="22540" name="Text Box 12"/>
          <p:cNvSpPr txBox="1">
            <a:spLocks noChangeArrowheads="1"/>
          </p:cNvSpPr>
          <p:nvPr/>
        </p:nvSpPr>
        <p:spPr bwMode="auto">
          <a:xfrm>
            <a:off x="3276600" y="51054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22541" name="Text Box 13"/>
          <p:cNvSpPr txBox="1">
            <a:spLocks noChangeArrowheads="1"/>
          </p:cNvSpPr>
          <p:nvPr/>
        </p:nvSpPr>
        <p:spPr bwMode="auto">
          <a:xfrm>
            <a:off x="0" y="19812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22542" name="Text Box 14"/>
          <p:cNvSpPr txBox="1">
            <a:spLocks noChangeArrowheads="1"/>
          </p:cNvSpPr>
          <p:nvPr/>
        </p:nvSpPr>
        <p:spPr bwMode="auto">
          <a:xfrm>
            <a:off x="1660525"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2543" name="Line 15"/>
          <p:cNvSpPr>
            <a:spLocks noChangeShapeType="1"/>
          </p:cNvSpPr>
          <p:nvPr/>
        </p:nvSpPr>
        <p:spPr bwMode="auto">
          <a:xfrm>
            <a:off x="2971800" y="5562600"/>
            <a:ext cx="304800" cy="0"/>
          </a:xfrm>
          <a:prstGeom prst="line">
            <a:avLst/>
          </a:prstGeom>
          <a:noFill/>
          <a:ln w="9525">
            <a:solidFill>
              <a:srgbClr val="66FF99"/>
            </a:solidFill>
            <a:round/>
            <a:headEnd type="triangle" w="med" len="med"/>
            <a:tailEnd/>
          </a:ln>
        </p:spPr>
        <p:txBody>
          <a:bodyPr wrap="none" anchor="ctr"/>
          <a:lstStyle/>
          <a:p>
            <a:endParaRPr lang="en-US"/>
          </a:p>
        </p:txBody>
      </p:sp>
      <p:sp>
        <p:nvSpPr>
          <p:cNvPr id="22544" name="Text Box 16"/>
          <p:cNvSpPr txBox="1">
            <a:spLocks noChangeArrowheads="1"/>
          </p:cNvSpPr>
          <p:nvPr/>
        </p:nvSpPr>
        <p:spPr bwMode="auto">
          <a:xfrm>
            <a:off x="1828800" y="51054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22545" name="Line 17"/>
          <p:cNvSpPr>
            <a:spLocks noChangeShapeType="1"/>
          </p:cNvSpPr>
          <p:nvPr/>
        </p:nvSpPr>
        <p:spPr bwMode="auto">
          <a:xfrm flipH="1">
            <a:off x="2209800" y="5562600"/>
            <a:ext cx="304800" cy="0"/>
          </a:xfrm>
          <a:prstGeom prst="line">
            <a:avLst/>
          </a:prstGeom>
          <a:noFill/>
          <a:ln w="9525">
            <a:solidFill>
              <a:srgbClr val="66CCFF"/>
            </a:solidFill>
            <a:round/>
            <a:headEnd type="triangle" w="med" len="med"/>
            <a:tailEnd/>
          </a:ln>
        </p:spPr>
        <p:txBody>
          <a:bodyPr wrap="none" anchor="ctr"/>
          <a:lstStyle/>
          <a:p>
            <a:endParaRPr lang="en-US"/>
          </a:p>
        </p:txBody>
      </p:sp>
      <p:sp>
        <p:nvSpPr>
          <p:cNvPr id="284690" name="Text Box 18"/>
          <p:cNvSpPr txBox="1">
            <a:spLocks noChangeArrowheads="1"/>
          </p:cNvSpPr>
          <p:nvPr/>
        </p:nvSpPr>
        <p:spPr bwMode="auto">
          <a:xfrm>
            <a:off x="1447800" y="5597525"/>
            <a:ext cx="2895600" cy="1260475"/>
          </a:xfrm>
          <a:prstGeom prst="rect">
            <a:avLst/>
          </a:prstGeom>
          <a:noFill/>
          <a:ln w="9525">
            <a:noFill/>
            <a:miter lim="800000"/>
            <a:headEnd/>
            <a:tailEnd/>
          </a:ln>
        </p:spPr>
        <p:txBody>
          <a:bodyPr>
            <a:spAutoFit/>
          </a:bodyPr>
          <a:lstStyle/>
          <a:p>
            <a:pPr eaLnBrk="0" hangingPunct="0">
              <a:lnSpc>
                <a:spcPct val="80000"/>
              </a:lnSpc>
            </a:pPr>
            <a:r>
              <a:rPr lang="en-US" sz="2400">
                <a:solidFill>
                  <a:srgbClr val="66FF99"/>
                </a:solidFill>
                <a:latin typeface="Arial Narrow" pitchFamily="34" charset="0"/>
              </a:rPr>
              <a:t>CS loss:    area ABCD</a:t>
            </a:r>
          </a:p>
          <a:p>
            <a:pPr eaLnBrk="0" hangingPunct="0">
              <a:lnSpc>
                <a:spcPct val="80000"/>
              </a:lnSpc>
            </a:pPr>
            <a:r>
              <a:rPr lang="en-US" sz="2400">
                <a:solidFill>
                  <a:srgbClr val="66CCFF"/>
                </a:solidFill>
                <a:latin typeface="Arial Narrow" pitchFamily="34" charset="0"/>
              </a:rPr>
              <a:t>PS gain:    area A</a:t>
            </a:r>
          </a:p>
          <a:p>
            <a:pPr eaLnBrk="0" hangingPunct="0">
              <a:lnSpc>
                <a:spcPct val="80000"/>
              </a:lnSpc>
            </a:pPr>
            <a:r>
              <a:rPr lang="en-US" sz="2400">
                <a:solidFill>
                  <a:srgbClr val="66CCFF"/>
                </a:solidFill>
                <a:latin typeface="Arial Narrow" pitchFamily="34" charset="0"/>
              </a:rPr>
              <a:t>Tariff gain: area C</a:t>
            </a:r>
          </a:p>
          <a:p>
            <a:pPr eaLnBrk="0" hangingPunct="0">
              <a:lnSpc>
                <a:spcPct val="80000"/>
              </a:lnSpc>
            </a:pPr>
            <a:r>
              <a:rPr lang="en-US" sz="2400" b="1">
                <a:solidFill>
                  <a:srgbClr val="FFCCFF"/>
                </a:solidFill>
                <a:latin typeface="Arial Narrow" pitchFamily="34" charset="0"/>
              </a:rPr>
              <a:t>Net loss:   area BD</a:t>
            </a:r>
          </a:p>
        </p:txBody>
      </p:sp>
      <p:sp>
        <p:nvSpPr>
          <p:cNvPr id="22547" name="Text Box 19"/>
          <p:cNvSpPr txBox="1">
            <a:spLocks noChangeArrowheads="1"/>
          </p:cNvSpPr>
          <p:nvPr/>
        </p:nvSpPr>
        <p:spPr bwMode="auto">
          <a:xfrm>
            <a:off x="16002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22548" name="Text Box 20"/>
          <p:cNvSpPr txBox="1">
            <a:spLocks noChangeArrowheads="1"/>
          </p:cNvSpPr>
          <p:nvPr/>
        </p:nvSpPr>
        <p:spPr bwMode="auto">
          <a:xfrm>
            <a:off x="2133600" y="35814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B</a:t>
            </a:r>
          </a:p>
        </p:txBody>
      </p:sp>
      <p:sp>
        <p:nvSpPr>
          <p:cNvPr id="22549" name="Text Box 21"/>
          <p:cNvSpPr txBox="1">
            <a:spLocks noChangeArrowheads="1"/>
          </p:cNvSpPr>
          <p:nvPr/>
        </p:nvSpPr>
        <p:spPr bwMode="auto">
          <a:xfrm>
            <a:off x="2590800" y="35020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C</a:t>
            </a:r>
          </a:p>
        </p:txBody>
      </p:sp>
      <p:sp>
        <p:nvSpPr>
          <p:cNvPr id="22550" name="Text Box 22"/>
          <p:cNvSpPr txBox="1">
            <a:spLocks noChangeArrowheads="1"/>
          </p:cNvSpPr>
          <p:nvPr/>
        </p:nvSpPr>
        <p:spPr bwMode="auto">
          <a:xfrm>
            <a:off x="3048000" y="35782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22551" name="Line 23"/>
          <p:cNvSpPr>
            <a:spLocks noChangeShapeType="1"/>
          </p:cNvSpPr>
          <p:nvPr/>
        </p:nvSpPr>
        <p:spPr bwMode="auto">
          <a:xfrm>
            <a:off x="3095625" y="3429000"/>
            <a:ext cx="0" cy="1676400"/>
          </a:xfrm>
          <a:prstGeom prst="line">
            <a:avLst/>
          </a:prstGeom>
          <a:noFill/>
          <a:ln w="9525">
            <a:solidFill>
              <a:srgbClr val="66FF99"/>
            </a:solidFill>
            <a:prstDash val="dash"/>
            <a:round/>
            <a:headEnd/>
            <a:tailEnd/>
          </a:ln>
        </p:spPr>
        <p:txBody>
          <a:bodyPr wrap="none" anchor="ctr"/>
          <a:lstStyle/>
          <a:p>
            <a:endParaRPr lang="en-US"/>
          </a:p>
        </p:txBody>
      </p:sp>
      <p:sp>
        <p:nvSpPr>
          <p:cNvPr id="22552" name="Text Box 24"/>
          <p:cNvSpPr txBox="1">
            <a:spLocks noChangeArrowheads="1"/>
          </p:cNvSpPr>
          <p:nvPr/>
        </p:nvSpPr>
        <p:spPr bwMode="auto">
          <a:xfrm>
            <a:off x="2743200" y="51054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22553" name="Text Box 25"/>
          <p:cNvSpPr txBox="1">
            <a:spLocks noChangeArrowheads="1"/>
          </p:cNvSpPr>
          <p:nvPr/>
        </p:nvSpPr>
        <p:spPr bwMode="auto">
          <a:xfrm>
            <a:off x="2209800" y="51054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22554" name="Text Box 26"/>
          <p:cNvSpPr txBox="1">
            <a:spLocks noChangeArrowheads="1"/>
          </p:cNvSpPr>
          <p:nvPr/>
        </p:nvSpPr>
        <p:spPr bwMode="auto">
          <a:xfrm>
            <a:off x="228600" y="37338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22555" name="Text Box 27"/>
          <p:cNvSpPr txBox="1">
            <a:spLocks noChangeArrowheads="1"/>
          </p:cNvSpPr>
          <p:nvPr/>
        </p:nvSpPr>
        <p:spPr bwMode="auto">
          <a:xfrm>
            <a:off x="304800" y="32004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22556" name="Rectangle 28"/>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is for others” argument:</a:t>
            </a:r>
            <a:br>
              <a:rPr lang="en-US" sz="3200" smtClean="0"/>
            </a:br>
            <a:r>
              <a:rPr lang="en-US" sz="3200" smtClean="0"/>
              <a:t>Do S and D curves tell the whole story?</a:t>
            </a:r>
          </a:p>
        </p:txBody>
      </p:sp>
      <p:sp>
        <p:nvSpPr>
          <p:cNvPr id="22557" name="Text Box 29"/>
          <p:cNvSpPr txBox="1">
            <a:spLocks noChangeArrowheads="1"/>
          </p:cNvSpPr>
          <p:nvPr/>
        </p:nvSpPr>
        <p:spPr bwMode="auto">
          <a:xfrm>
            <a:off x="228600" y="990600"/>
            <a:ext cx="8915400" cy="774700"/>
          </a:xfrm>
          <a:prstGeom prst="rect">
            <a:avLst/>
          </a:prstGeom>
          <a:noFill/>
          <a:ln w="9525">
            <a:noFill/>
            <a:miter lim="800000"/>
            <a:headEnd/>
            <a:tailEnd/>
          </a:ln>
        </p:spPr>
        <p:txBody>
          <a:bodyPr>
            <a:spAutoFit/>
          </a:bodyPr>
          <a:lstStyle/>
          <a:p>
            <a:pPr eaLnBrk="0" hangingPunct="0">
              <a:lnSpc>
                <a:spcPct val="80000"/>
              </a:lnSpc>
              <a:spcBef>
                <a:spcPct val="50000"/>
              </a:spcBef>
            </a:pPr>
            <a:r>
              <a:rPr lang="en-US" sz="2800" i="1">
                <a:latin typeface="Times New Roman" pitchFamily="18" charset="0"/>
              </a:rPr>
              <a:t>If raising production in this industry would be good for national security, how would that be shown on the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Readings</a:t>
            </a:r>
          </a:p>
        </p:txBody>
      </p:sp>
      <p:sp>
        <p:nvSpPr>
          <p:cNvPr id="5123" name="Rectangle 3"/>
          <p:cNvSpPr>
            <a:spLocks noGrp="1" noChangeArrowheads="1"/>
          </p:cNvSpPr>
          <p:nvPr>
            <p:ph type="body" idx="1"/>
          </p:nvPr>
        </p:nvSpPr>
        <p:spPr>
          <a:xfrm>
            <a:off x="457200" y="1600200"/>
            <a:ext cx="8077200" cy="3733800"/>
          </a:xfrm>
        </p:spPr>
        <p:txBody>
          <a:bodyPr/>
          <a:lstStyle/>
          <a:p>
            <a:pPr eaLnBrk="1" hangingPunct="1"/>
            <a:r>
              <a:rPr lang="en-US" sz="2800" dirty="0" smtClean="0"/>
              <a:t>For this week:</a:t>
            </a:r>
          </a:p>
          <a:p>
            <a:pPr lvl="1" eaLnBrk="1" hangingPunct="1"/>
            <a:r>
              <a:rPr lang="en-US" sz="2400" dirty="0" smtClean="0"/>
              <a:t>Look at Masters, “Guidelines…”</a:t>
            </a:r>
          </a:p>
          <a:p>
            <a:pPr eaLnBrk="1" hangingPunct="1"/>
            <a:r>
              <a:rPr lang="en-US" sz="2800" dirty="0" smtClean="0"/>
              <a:t>For next week:</a:t>
            </a:r>
          </a:p>
          <a:p>
            <a:pPr lvl="1" eaLnBrk="1" hangingPunct="1"/>
            <a:r>
              <a:rPr lang="en-US" sz="2400" dirty="0" err="1" smtClean="0"/>
              <a:t>Tsakok</a:t>
            </a:r>
            <a:r>
              <a:rPr lang="en-US" sz="2400" dirty="0" smtClean="0"/>
              <a:t>, “Single market analysis…”</a:t>
            </a:r>
          </a:p>
          <a:p>
            <a:pPr lvl="1" eaLnBrk="1" hangingPunct="1"/>
            <a:r>
              <a:rPr lang="en-US" sz="2400" dirty="0" smtClean="0"/>
              <a:t>OECD, “Ag. Policies in OECD Countries…”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219200" y="1981200"/>
            <a:ext cx="0" cy="3124200"/>
          </a:xfrm>
          <a:prstGeom prst="line">
            <a:avLst/>
          </a:prstGeom>
          <a:noFill/>
          <a:ln w="9525">
            <a:solidFill>
              <a:schemeClr val="tx1"/>
            </a:solidFill>
            <a:round/>
            <a:headEnd/>
            <a:tailEnd/>
          </a:ln>
        </p:spPr>
        <p:txBody>
          <a:bodyPr wrap="none" anchor="ctr"/>
          <a:lstStyle/>
          <a:p>
            <a:endParaRPr lang="en-US"/>
          </a:p>
        </p:txBody>
      </p:sp>
      <p:sp>
        <p:nvSpPr>
          <p:cNvPr id="23555" name="Line 3"/>
          <p:cNvSpPr>
            <a:spLocks noChangeShapeType="1"/>
          </p:cNvSpPr>
          <p:nvPr/>
        </p:nvSpPr>
        <p:spPr bwMode="auto">
          <a:xfrm>
            <a:off x="1219200" y="5105400"/>
            <a:ext cx="3276600" cy="0"/>
          </a:xfrm>
          <a:prstGeom prst="line">
            <a:avLst/>
          </a:prstGeom>
          <a:noFill/>
          <a:ln w="9525">
            <a:solidFill>
              <a:schemeClr val="tx1"/>
            </a:solidFill>
            <a:round/>
            <a:headEnd/>
            <a:tailEnd/>
          </a:ln>
        </p:spPr>
        <p:txBody>
          <a:bodyPr wrap="none" anchor="ctr"/>
          <a:lstStyle/>
          <a:p>
            <a:endParaRPr lang="en-US"/>
          </a:p>
        </p:txBody>
      </p:sp>
      <p:sp>
        <p:nvSpPr>
          <p:cNvPr id="23556" name="Line 4"/>
          <p:cNvSpPr>
            <a:spLocks noChangeShapeType="1"/>
          </p:cNvSpPr>
          <p:nvPr/>
        </p:nvSpPr>
        <p:spPr bwMode="auto">
          <a:xfrm flipV="1">
            <a:off x="1489075" y="1981200"/>
            <a:ext cx="1787525" cy="3092450"/>
          </a:xfrm>
          <a:prstGeom prst="line">
            <a:avLst/>
          </a:prstGeom>
          <a:noFill/>
          <a:ln w="9525">
            <a:solidFill>
              <a:schemeClr val="tx1"/>
            </a:solidFill>
            <a:round/>
            <a:headEnd/>
            <a:tailEnd/>
          </a:ln>
        </p:spPr>
        <p:txBody>
          <a:bodyPr wrap="none" anchor="ctr"/>
          <a:lstStyle/>
          <a:p>
            <a:endParaRPr lang="en-US"/>
          </a:p>
        </p:txBody>
      </p:sp>
      <p:sp>
        <p:nvSpPr>
          <p:cNvPr id="23557" name="Line 5"/>
          <p:cNvSpPr>
            <a:spLocks noChangeShapeType="1"/>
          </p:cNvSpPr>
          <p:nvPr/>
        </p:nvSpPr>
        <p:spPr bwMode="auto">
          <a:xfrm>
            <a:off x="2057400" y="1981200"/>
            <a:ext cx="1981200" cy="2743200"/>
          </a:xfrm>
          <a:prstGeom prst="line">
            <a:avLst/>
          </a:prstGeom>
          <a:noFill/>
          <a:ln w="9525">
            <a:solidFill>
              <a:schemeClr val="tx1"/>
            </a:solidFill>
            <a:round/>
            <a:headEnd/>
            <a:tailEnd/>
          </a:ln>
        </p:spPr>
        <p:txBody>
          <a:bodyPr wrap="none" anchor="ctr"/>
          <a:lstStyle/>
          <a:p>
            <a:endParaRPr lang="en-US"/>
          </a:p>
        </p:txBody>
      </p:sp>
      <p:sp>
        <p:nvSpPr>
          <p:cNvPr id="23558" name="Line 6"/>
          <p:cNvSpPr>
            <a:spLocks noChangeShapeType="1"/>
          </p:cNvSpPr>
          <p:nvPr/>
        </p:nvSpPr>
        <p:spPr bwMode="auto">
          <a:xfrm>
            <a:off x="1219200" y="3962400"/>
            <a:ext cx="2438400" cy="0"/>
          </a:xfrm>
          <a:prstGeom prst="line">
            <a:avLst/>
          </a:prstGeom>
          <a:noFill/>
          <a:ln w="9525">
            <a:solidFill>
              <a:srgbClr val="FFCCFF"/>
            </a:solidFill>
            <a:round/>
            <a:headEnd/>
            <a:tailEnd/>
          </a:ln>
        </p:spPr>
        <p:txBody>
          <a:bodyPr wrap="none" anchor="ctr"/>
          <a:lstStyle/>
          <a:p>
            <a:endParaRPr lang="en-US"/>
          </a:p>
        </p:txBody>
      </p:sp>
      <p:sp>
        <p:nvSpPr>
          <p:cNvPr id="23559" name="Line 7"/>
          <p:cNvSpPr>
            <a:spLocks noChangeShapeType="1"/>
          </p:cNvSpPr>
          <p:nvPr/>
        </p:nvSpPr>
        <p:spPr bwMode="auto">
          <a:xfrm>
            <a:off x="2514600" y="3657600"/>
            <a:ext cx="0" cy="0"/>
          </a:xfrm>
          <a:prstGeom prst="line">
            <a:avLst/>
          </a:prstGeom>
          <a:noFill/>
          <a:ln w="9525">
            <a:solidFill>
              <a:schemeClr val="tx1"/>
            </a:solidFill>
            <a:round/>
            <a:headEnd/>
            <a:tailEnd/>
          </a:ln>
        </p:spPr>
        <p:txBody>
          <a:bodyPr wrap="none" anchor="ctr"/>
          <a:lstStyle/>
          <a:p>
            <a:endParaRPr lang="en-US"/>
          </a:p>
        </p:txBody>
      </p:sp>
      <p:sp>
        <p:nvSpPr>
          <p:cNvPr id="23560" name="Line 8"/>
          <p:cNvSpPr>
            <a:spLocks noChangeShapeType="1"/>
          </p:cNvSpPr>
          <p:nvPr/>
        </p:nvSpPr>
        <p:spPr bwMode="auto">
          <a:xfrm>
            <a:off x="2133600" y="3957638"/>
            <a:ext cx="0" cy="1139825"/>
          </a:xfrm>
          <a:prstGeom prst="line">
            <a:avLst/>
          </a:prstGeom>
          <a:noFill/>
          <a:ln w="9525">
            <a:solidFill>
              <a:schemeClr val="tx1"/>
            </a:solidFill>
            <a:prstDash val="dash"/>
            <a:round/>
            <a:headEnd/>
            <a:tailEnd/>
          </a:ln>
        </p:spPr>
        <p:txBody>
          <a:bodyPr wrap="none" anchor="ctr"/>
          <a:lstStyle/>
          <a:p>
            <a:endParaRPr lang="en-US"/>
          </a:p>
        </p:txBody>
      </p:sp>
      <p:sp>
        <p:nvSpPr>
          <p:cNvPr id="23561" name="Line 9"/>
          <p:cNvSpPr>
            <a:spLocks noChangeShapeType="1"/>
          </p:cNvSpPr>
          <p:nvPr/>
        </p:nvSpPr>
        <p:spPr bwMode="auto">
          <a:xfrm flipH="1">
            <a:off x="3505199" y="3962400"/>
            <a:ext cx="1" cy="1143000"/>
          </a:xfrm>
          <a:prstGeom prst="line">
            <a:avLst/>
          </a:prstGeom>
          <a:noFill/>
          <a:ln w="9525">
            <a:solidFill>
              <a:schemeClr val="tx1"/>
            </a:solidFill>
            <a:prstDash val="dash"/>
            <a:round/>
            <a:headEnd/>
            <a:tailEnd/>
          </a:ln>
        </p:spPr>
        <p:txBody>
          <a:bodyPr wrap="none" anchor="ctr"/>
          <a:lstStyle/>
          <a:p>
            <a:endParaRPr lang="en-US"/>
          </a:p>
        </p:txBody>
      </p:sp>
      <p:sp>
        <p:nvSpPr>
          <p:cNvPr id="23562" name="Text Box 10"/>
          <p:cNvSpPr txBox="1">
            <a:spLocks noChangeArrowheads="1"/>
          </p:cNvSpPr>
          <p:nvPr/>
        </p:nvSpPr>
        <p:spPr bwMode="auto">
          <a:xfrm>
            <a:off x="3276600" y="5105400"/>
            <a:ext cx="5572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Qd</a:t>
            </a:r>
          </a:p>
        </p:txBody>
      </p:sp>
      <p:sp>
        <p:nvSpPr>
          <p:cNvPr id="23563" name="Text Box 11"/>
          <p:cNvSpPr txBox="1">
            <a:spLocks noChangeArrowheads="1"/>
          </p:cNvSpPr>
          <p:nvPr/>
        </p:nvSpPr>
        <p:spPr bwMode="auto">
          <a:xfrm>
            <a:off x="0" y="19812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23564" name="Text Box 12"/>
          <p:cNvSpPr txBox="1">
            <a:spLocks noChangeArrowheads="1"/>
          </p:cNvSpPr>
          <p:nvPr/>
        </p:nvSpPr>
        <p:spPr bwMode="auto">
          <a:xfrm>
            <a:off x="1660525" y="31654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3565" name="Text Box 13"/>
          <p:cNvSpPr txBox="1">
            <a:spLocks noChangeArrowheads="1"/>
          </p:cNvSpPr>
          <p:nvPr/>
        </p:nvSpPr>
        <p:spPr bwMode="auto">
          <a:xfrm>
            <a:off x="1828800" y="5105400"/>
            <a:ext cx="523875"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Qs</a:t>
            </a:r>
          </a:p>
        </p:txBody>
      </p:sp>
      <p:sp>
        <p:nvSpPr>
          <p:cNvPr id="23566" name="Text Box 14"/>
          <p:cNvSpPr txBox="1">
            <a:spLocks noChangeArrowheads="1"/>
          </p:cNvSpPr>
          <p:nvPr/>
        </p:nvSpPr>
        <p:spPr bwMode="auto">
          <a:xfrm>
            <a:off x="2209800" y="5105400"/>
            <a:ext cx="676275" cy="457200"/>
          </a:xfrm>
          <a:prstGeom prst="rect">
            <a:avLst/>
          </a:prstGeom>
          <a:noFill/>
          <a:ln w="9525">
            <a:noFill/>
            <a:miter lim="800000"/>
            <a:headEnd/>
            <a:tailEnd/>
          </a:ln>
        </p:spPr>
        <p:txBody>
          <a:bodyPr wrap="none">
            <a:spAutoFit/>
          </a:bodyPr>
          <a:lstStyle/>
          <a:p>
            <a:pPr eaLnBrk="0" hangingPunct="0"/>
            <a:r>
              <a:rPr lang="en-US" sz="2400" i="1">
                <a:solidFill>
                  <a:srgbClr val="FFFF00"/>
                </a:solidFill>
                <a:latin typeface="Times New Roman" pitchFamily="18" charset="0"/>
              </a:rPr>
              <a:t>Qs*</a:t>
            </a:r>
          </a:p>
        </p:txBody>
      </p:sp>
      <p:sp>
        <p:nvSpPr>
          <p:cNvPr id="23567" name="Text Box 15"/>
          <p:cNvSpPr txBox="1">
            <a:spLocks noChangeArrowheads="1"/>
          </p:cNvSpPr>
          <p:nvPr/>
        </p:nvSpPr>
        <p:spPr bwMode="auto">
          <a:xfrm>
            <a:off x="228600" y="37338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23568" name="Rectangle 16"/>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is for others” argument:</a:t>
            </a:r>
            <a:br>
              <a:rPr lang="en-US" sz="3200" smtClean="0"/>
            </a:br>
            <a:r>
              <a:rPr lang="en-US" sz="3200" smtClean="0"/>
              <a:t>Do S and D curves tell the whole story?</a:t>
            </a:r>
          </a:p>
        </p:txBody>
      </p:sp>
      <p:sp>
        <p:nvSpPr>
          <p:cNvPr id="23569" name="Text Box 17"/>
          <p:cNvSpPr txBox="1">
            <a:spLocks noChangeArrowheads="1"/>
          </p:cNvSpPr>
          <p:nvPr/>
        </p:nvSpPr>
        <p:spPr bwMode="auto">
          <a:xfrm>
            <a:off x="228600" y="990600"/>
            <a:ext cx="8915400" cy="774700"/>
          </a:xfrm>
          <a:prstGeom prst="rect">
            <a:avLst/>
          </a:prstGeom>
          <a:noFill/>
          <a:ln w="9525">
            <a:noFill/>
            <a:miter lim="800000"/>
            <a:headEnd/>
            <a:tailEnd/>
          </a:ln>
        </p:spPr>
        <p:txBody>
          <a:bodyPr>
            <a:spAutoFit/>
          </a:bodyPr>
          <a:lstStyle/>
          <a:p>
            <a:pPr eaLnBrk="0" hangingPunct="0">
              <a:lnSpc>
                <a:spcPct val="80000"/>
              </a:lnSpc>
              <a:spcBef>
                <a:spcPct val="50000"/>
              </a:spcBef>
            </a:pPr>
            <a:r>
              <a:rPr lang="en-US" sz="2800" i="1">
                <a:latin typeface="Times New Roman" pitchFamily="18" charset="0"/>
              </a:rPr>
              <a:t>If raising production in this industry would be good for national security, how would that be shown on the diagram?</a:t>
            </a:r>
          </a:p>
        </p:txBody>
      </p:sp>
      <p:sp>
        <p:nvSpPr>
          <p:cNvPr id="23570" name="Text Box 18"/>
          <p:cNvSpPr txBox="1">
            <a:spLocks noChangeArrowheads="1"/>
          </p:cNvSpPr>
          <p:nvPr/>
        </p:nvSpPr>
        <p:spPr bwMode="auto">
          <a:xfrm>
            <a:off x="3200400" y="1752600"/>
            <a:ext cx="1371600" cy="366713"/>
          </a:xfrm>
          <a:prstGeom prst="rect">
            <a:avLst/>
          </a:prstGeom>
          <a:noFill/>
          <a:ln w="9525">
            <a:noFill/>
            <a:miter lim="800000"/>
            <a:headEnd/>
            <a:tailEnd/>
          </a:ln>
        </p:spPr>
        <p:txBody>
          <a:bodyPr>
            <a:spAutoFit/>
          </a:bodyPr>
          <a:lstStyle/>
          <a:p>
            <a:pPr>
              <a:spcBef>
                <a:spcPct val="50000"/>
              </a:spcBef>
            </a:pPr>
            <a:r>
              <a:rPr lang="en-US"/>
              <a:t>S= MC</a:t>
            </a:r>
          </a:p>
        </p:txBody>
      </p:sp>
      <p:sp>
        <p:nvSpPr>
          <p:cNvPr id="23571" name="Line 19"/>
          <p:cNvSpPr>
            <a:spLocks noChangeShapeType="1"/>
          </p:cNvSpPr>
          <p:nvPr/>
        </p:nvSpPr>
        <p:spPr bwMode="auto">
          <a:xfrm flipV="1">
            <a:off x="1905000" y="2286000"/>
            <a:ext cx="1614488" cy="2789238"/>
          </a:xfrm>
          <a:prstGeom prst="line">
            <a:avLst/>
          </a:prstGeom>
          <a:noFill/>
          <a:ln w="9525">
            <a:solidFill>
              <a:srgbClr val="FFFF00"/>
            </a:solidFill>
            <a:round/>
            <a:headEnd/>
            <a:tailEnd/>
          </a:ln>
        </p:spPr>
        <p:txBody>
          <a:bodyPr wrap="none" anchor="ctr"/>
          <a:lstStyle/>
          <a:p>
            <a:endParaRPr lang="en-US"/>
          </a:p>
        </p:txBody>
      </p:sp>
      <p:sp>
        <p:nvSpPr>
          <p:cNvPr id="23572" name="Text Box 20"/>
          <p:cNvSpPr txBox="1">
            <a:spLocks noChangeArrowheads="1"/>
          </p:cNvSpPr>
          <p:nvPr/>
        </p:nvSpPr>
        <p:spPr bwMode="auto">
          <a:xfrm>
            <a:off x="3505200" y="2133600"/>
            <a:ext cx="5257800" cy="646331"/>
          </a:xfrm>
          <a:prstGeom prst="rect">
            <a:avLst/>
          </a:prstGeom>
          <a:noFill/>
          <a:ln w="9525">
            <a:noFill/>
            <a:miter lim="800000"/>
            <a:headEnd/>
            <a:tailEnd/>
          </a:ln>
        </p:spPr>
        <p:txBody>
          <a:bodyPr wrap="square">
            <a:spAutoFit/>
          </a:bodyPr>
          <a:lstStyle/>
          <a:p>
            <a:pPr>
              <a:spcBef>
                <a:spcPct val="50000"/>
              </a:spcBef>
            </a:pPr>
            <a:r>
              <a:rPr lang="en-US" dirty="0"/>
              <a:t>S – external </a:t>
            </a:r>
            <a:r>
              <a:rPr lang="en-US" dirty="0" smtClean="0"/>
              <a:t>benefit     </a:t>
            </a:r>
            <a:br>
              <a:rPr lang="en-US" dirty="0" smtClean="0"/>
            </a:br>
            <a:r>
              <a:rPr lang="en-US" dirty="0" smtClean="0"/>
              <a:t>      (i.e. the value of the “positive externality”)</a:t>
            </a:r>
            <a:endParaRPr lang="en-US" dirty="0"/>
          </a:p>
        </p:txBody>
      </p:sp>
      <p:sp>
        <p:nvSpPr>
          <p:cNvPr id="23573" name="Line 21"/>
          <p:cNvSpPr>
            <a:spLocks noChangeShapeType="1"/>
          </p:cNvSpPr>
          <p:nvPr/>
        </p:nvSpPr>
        <p:spPr bwMode="auto">
          <a:xfrm>
            <a:off x="2541588" y="3962400"/>
            <a:ext cx="0" cy="1139825"/>
          </a:xfrm>
          <a:prstGeom prst="line">
            <a:avLst/>
          </a:prstGeom>
          <a:noFill/>
          <a:ln w="9525">
            <a:solidFill>
              <a:srgbClr val="FFFF00"/>
            </a:solidFill>
            <a:prstDash val="dash"/>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Triangle 29"/>
          <p:cNvSpPr/>
          <p:nvPr/>
        </p:nvSpPr>
        <p:spPr>
          <a:xfrm>
            <a:off x="2971800" y="4114800"/>
            <a:ext cx="533400" cy="6858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Line 2"/>
          <p:cNvSpPr>
            <a:spLocks noChangeShapeType="1"/>
          </p:cNvSpPr>
          <p:nvPr/>
        </p:nvSpPr>
        <p:spPr bwMode="auto">
          <a:xfrm>
            <a:off x="1219200" y="2819400"/>
            <a:ext cx="0" cy="3124200"/>
          </a:xfrm>
          <a:prstGeom prst="line">
            <a:avLst/>
          </a:prstGeom>
          <a:noFill/>
          <a:ln w="9525">
            <a:solidFill>
              <a:schemeClr val="tx1"/>
            </a:solidFill>
            <a:round/>
            <a:headEnd/>
            <a:tailEnd/>
          </a:ln>
        </p:spPr>
        <p:txBody>
          <a:bodyPr wrap="none" anchor="ctr"/>
          <a:lstStyle/>
          <a:p>
            <a:endParaRPr lang="en-US"/>
          </a:p>
        </p:txBody>
      </p:sp>
      <p:sp>
        <p:nvSpPr>
          <p:cNvPr id="24579" name="Line 3"/>
          <p:cNvSpPr>
            <a:spLocks noChangeShapeType="1"/>
          </p:cNvSpPr>
          <p:nvPr/>
        </p:nvSpPr>
        <p:spPr bwMode="auto">
          <a:xfrm>
            <a:off x="1219200" y="5943600"/>
            <a:ext cx="3276600" cy="0"/>
          </a:xfrm>
          <a:prstGeom prst="line">
            <a:avLst/>
          </a:prstGeom>
          <a:noFill/>
          <a:ln w="9525">
            <a:solidFill>
              <a:schemeClr val="tx1"/>
            </a:solidFill>
            <a:round/>
            <a:headEnd/>
            <a:tailEnd/>
          </a:ln>
        </p:spPr>
        <p:txBody>
          <a:bodyPr wrap="none" anchor="ctr"/>
          <a:lstStyle/>
          <a:p>
            <a:endParaRPr lang="en-US"/>
          </a:p>
        </p:txBody>
      </p:sp>
      <p:sp>
        <p:nvSpPr>
          <p:cNvPr id="24580" name="Line 4"/>
          <p:cNvSpPr>
            <a:spLocks noChangeShapeType="1"/>
          </p:cNvSpPr>
          <p:nvPr/>
        </p:nvSpPr>
        <p:spPr bwMode="auto">
          <a:xfrm flipV="1">
            <a:off x="1489075" y="2819400"/>
            <a:ext cx="1787525" cy="3092450"/>
          </a:xfrm>
          <a:prstGeom prst="line">
            <a:avLst/>
          </a:prstGeom>
          <a:noFill/>
          <a:ln w="9525">
            <a:solidFill>
              <a:schemeClr val="tx1"/>
            </a:solidFill>
            <a:round/>
            <a:headEnd/>
            <a:tailEnd/>
          </a:ln>
        </p:spPr>
        <p:txBody>
          <a:bodyPr wrap="none" anchor="ctr"/>
          <a:lstStyle/>
          <a:p>
            <a:endParaRPr lang="en-US"/>
          </a:p>
        </p:txBody>
      </p:sp>
      <p:sp>
        <p:nvSpPr>
          <p:cNvPr id="24581" name="Line 5"/>
          <p:cNvSpPr>
            <a:spLocks noChangeShapeType="1"/>
          </p:cNvSpPr>
          <p:nvPr/>
        </p:nvSpPr>
        <p:spPr bwMode="auto">
          <a:xfrm>
            <a:off x="2057400" y="2819400"/>
            <a:ext cx="1981200" cy="2743200"/>
          </a:xfrm>
          <a:prstGeom prst="line">
            <a:avLst/>
          </a:prstGeom>
          <a:noFill/>
          <a:ln w="9525">
            <a:solidFill>
              <a:schemeClr val="tx1"/>
            </a:solidFill>
            <a:round/>
            <a:headEnd/>
            <a:tailEnd/>
          </a:ln>
        </p:spPr>
        <p:txBody>
          <a:bodyPr wrap="none" anchor="ctr"/>
          <a:lstStyle/>
          <a:p>
            <a:endParaRPr lang="en-US"/>
          </a:p>
        </p:txBody>
      </p:sp>
      <p:sp>
        <p:nvSpPr>
          <p:cNvPr id="24582" name="Line 6"/>
          <p:cNvSpPr>
            <a:spLocks noChangeShapeType="1"/>
          </p:cNvSpPr>
          <p:nvPr/>
        </p:nvSpPr>
        <p:spPr bwMode="auto">
          <a:xfrm>
            <a:off x="1219200" y="4800600"/>
            <a:ext cx="2438400" cy="0"/>
          </a:xfrm>
          <a:prstGeom prst="line">
            <a:avLst/>
          </a:prstGeom>
          <a:noFill/>
          <a:ln w="9525">
            <a:solidFill>
              <a:srgbClr val="FFCCFF"/>
            </a:solidFill>
            <a:round/>
            <a:headEnd/>
            <a:tailEnd/>
          </a:ln>
        </p:spPr>
        <p:txBody>
          <a:bodyPr wrap="none" anchor="ctr"/>
          <a:lstStyle/>
          <a:p>
            <a:endParaRPr lang="en-US"/>
          </a:p>
        </p:txBody>
      </p:sp>
      <p:sp>
        <p:nvSpPr>
          <p:cNvPr id="24583" name="Line 7"/>
          <p:cNvSpPr>
            <a:spLocks noChangeShapeType="1"/>
          </p:cNvSpPr>
          <p:nvPr/>
        </p:nvSpPr>
        <p:spPr bwMode="auto">
          <a:xfrm>
            <a:off x="2514600" y="4495800"/>
            <a:ext cx="0" cy="0"/>
          </a:xfrm>
          <a:prstGeom prst="line">
            <a:avLst/>
          </a:prstGeom>
          <a:noFill/>
          <a:ln w="9525">
            <a:solidFill>
              <a:schemeClr val="tx1"/>
            </a:solidFill>
            <a:round/>
            <a:headEnd/>
            <a:tailEnd/>
          </a:ln>
        </p:spPr>
        <p:txBody>
          <a:bodyPr wrap="none" anchor="ctr"/>
          <a:lstStyle/>
          <a:p>
            <a:endParaRPr lang="en-US"/>
          </a:p>
        </p:txBody>
      </p:sp>
      <p:sp>
        <p:nvSpPr>
          <p:cNvPr id="24584" name="Line 8"/>
          <p:cNvSpPr>
            <a:spLocks noChangeShapeType="1"/>
          </p:cNvSpPr>
          <p:nvPr/>
        </p:nvSpPr>
        <p:spPr bwMode="auto">
          <a:xfrm>
            <a:off x="2133600" y="4795838"/>
            <a:ext cx="0" cy="1139825"/>
          </a:xfrm>
          <a:prstGeom prst="line">
            <a:avLst/>
          </a:prstGeom>
          <a:noFill/>
          <a:ln w="9525">
            <a:solidFill>
              <a:schemeClr val="tx1"/>
            </a:solidFill>
            <a:prstDash val="dash"/>
            <a:round/>
            <a:headEnd/>
            <a:tailEnd/>
          </a:ln>
        </p:spPr>
        <p:txBody>
          <a:bodyPr wrap="none" anchor="ctr"/>
          <a:lstStyle/>
          <a:p>
            <a:endParaRPr lang="en-US"/>
          </a:p>
        </p:txBody>
      </p:sp>
      <p:sp>
        <p:nvSpPr>
          <p:cNvPr id="24585" name="Line 9"/>
          <p:cNvSpPr>
            <a:spLocks noChangeShapeType="1"/>
          </p:cNvSpPr>
          <p:nvPr/>
        </p:nvSpPr>
        <p:spPr bwMode="auto">
          <a:xfrm>
            <a:off x="3505200" y="4800600"/>
            <a:ext cx="0" cy="1143000"/>
          </a:xfrm>
          <a:prstGeom prst="line">
            <a:avLst/>
          </a:prstGeom>
          <a:noFill/>
          <a:ln w="9525">
            <a:solidFill>
              <a:schemeClr val="tx1"/>
            </a:solidFill>
            <a:prstDash val="dash"/>
            <a:round/>
            <a:headEnd/>
            <a:tailEnd/>
          </a:ln>
        </p:spPr>
        <p:txBody>
          <a:bodyPr wrap="none" anchor="ctr"/>
          <a:lstStyle/>
          <a:p>
            <a:endParaRPr lang="en-US"/>
          </a:p>
        </p:txBody>
      </p:sp>
      <p:sp>
        <p:nvSpPr>
          <p:cNvPr id="24586" name="Text Box 10"/>
          <p:cNvSpPr txBox="1">
            <a:spLocks noChangeArrowheads="1"/>
          </p:cNvSpPr>
          <p:nvPr/>
        </p:nvSpPr>
        <p:spPr bwMode="auto">
          <a:xfrm>
            <a:off x="3276600" y="5943600"/>
            <a:ext cx="557213"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Qd</a:t>
            </a:r>
          </a:p>
        </p:txBody>
      </p:sp>
      <p:sp>
        <p:nvSpPr>
          <p:cNvPr id="24587" name="Text Box 11"/>
          <p:cNvSpPr txBox="1">
            <a:spLocks noChangeArrowheads="1"/>
          </p:cNvSpPr>
          <p:nvPr/>
        </p:nvSpPr>
        <p:spPr bwMode="auto">
          <a:xfrm>
            <a:off x="0" y="25146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24588" name="Text Box 13"/>
          <p:cNvSpPr txBox="1">
            <a:spLocks noChangeArrowheads="1"/>
          </p:cNvSpPr>
          <p:nvPr/>
        </p:nvSpPr>
        <p:spPr bwMode="auto">
          <a:xfrm>
            <a:off x="1828800" y="5943600"/>
            <a:ext cx="523875"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Qs</a:t>
            </a:r>
          </a:p>
        </p:txBody>
      </p:sp>
      <p:sp>
        <p:nvSpPr>
          <p:cNvPr id="24589" name="Text Box 14"/>
          <p:cNvSpPr txBox="1">
            <a:spLocks noChangeArrowheads="1"/>
          </p:cNvSpPr>
          <p:nvPr/>
        </p:nvSpPr>
        <p:spPr bwMode="auto">
          <a:xfrm>
            <a:off x="2209800" y="5943600"/>
            <a:ext cx="676275" cy="457200"/>
          </a:xfrm>
          <a:prstGeom prst="rect">
            <a:avLst/>
          </a:prstGeom>
          <a:noFill/>
          <a:ln w="9525">
            <a:noFill/>
            <a:miter lim="800000"/>
            <a:headEnd/>
            <a:tailEnd/>
          </a:ln>
        </p:spPr>
        <p:txBody>
          <a:bodyPr wrap="none">
            <a:spAutoFit/>
          </a:bodyPr>
          <a:lstStyle/>
          <a:p>
            <a:pPr eaLnBrk="0" hangingPunct="0"/>
            <a:r>
              <a:rPr lang="en-US" sz="2400" i="1">
                <a:solidFill>
                  <a:srgbClr val="FFFF00"/>
                </a:solidFill>
                <a:latin typeface="Times New Roman" pitchFamily="18" charset="0"/>
              </a:rPr>
              <a:t>Qs*</a:t>
            </a:r>
          </a:p>
        </p:txBody>
      </p:sp>
      <p:sp>
        <p:nvSpPr>
          <p:cNvPr id="24590" name="Text Box 15"/>
          <p:cNvSpPr txBox="1">
            <a:spLocks noChangeArrowheads="1"/>
          </p:cNvSpPr>
          <p:nvPr/>
        </p:nvSpPr>
        <p:spPr bwMode="auto">
          <a:xfrm>
            <a:off x="228600" y="45720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24591" name="Rectangle 16"/>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is for others” argument:</a:t>
            </a:r>
            <a:br>
              <a:rPr lang="en-US" sz="3200" smtClean="0"/>
            </a:br>
            <a:r>
              <a:rPr lang="en-US" sz="3200" smtClean="0"/>
              <a:t>Do S and D curves tell the whole story?</a:t>
            </a:r>
          </a:p>
        </p:txBody>
      </p:sp>
      <p:sp>
        <p:nvSpPr>
          <p:cNvPr id="24592" name="Text Box 17"/>
          <p:cNvSpPr txBox="1">
            <a:spLocks noChangeArrowheads="1"/>
          </p:cNvSpPr>
          <p:nvPr/>
        </p:nvSpPr>
        <p:spPr bwMode="auto">
          <a:xfrm>
            <a:off x="228600" y="990600"/>
            <a:ext cx="8915400" cy="774700"/>
          </a:xfrm>
          <a:prstGeom prst="rect">
            <a:avLst/>
          </a:prstGeom>
          <a:noFill/>
          <a:ln w="9525">
            <a:noFill/>
            <a:miter lim="800000"/>
            <a:headEnd/>
            <a:tailEnd/>
          </a:ln>
        </p:spPr>
        <p:txBody>
          <a:bodyPr>
            <a:spAutoFit/>
          </a:bodyPr>
          <a:lstStyle/>
          <a:p>
            <a:pPr eaLnBrk="0" hangingPunct="0">
              <a:lnSpc>
                <a:spcPct val="80000"/>
              </a:lnSpc>
              <a:spcBef>
                <a:spcPct val="50000"/>
              </a:spcBef>
            </a:pPr>
            <a:r>
              <a:rPr lang="en-US" sz="2800" i="1">
                <a:latin typeface="Times New Roman" pitchFamily="18" charset="0"/>
              </a:rPr>
              <a:t>If you cannot subsidize directly, how much of the external benefit should you capture through trade policy?  </a:t>
            </a:r>
          </a:p>
        </p:txBody>
      </p:sp>
      <p:sp>
        <p:nvSpPr>
          <p:cNvPr id="24593" name="Text Box 18"/>
          <p:cNvSpPr txBox="1">
            <a:spLocks noChangeArrowheads="1"/>
          </p:cNvSpPr>
          <p:nvPr/>
        </p:nvSpPr>
        <p:spPr bwMode="auto">
          <a:xfrm>
            <a:off x="3200400" y="2590800"/>
            <a:ext cx="1371600" cy="366713"/>
          </a:xfrm>
          <a:prstGeom prst="rect">
            <a:avLst/>
          </a:prstGeom>
          <a:noFill/>
          <a:ln w="9525">
            <a:noFill/>
            <a:miter lim="800000"/>
            <a:headEnd/>
            <a:tailEnd/>
          </a:ln>
        </p:spPr>
        <p:txBody>
          <a:bodyPr>
            <a:spAutoFit/>
          </a:bodyPr>
          <a:lstStyle/>
          <a:p>
            <a:pPr>
              <a:spcBef>
                <a:spcPct val="50000"/>
              </a:spcBef>
            </a:pPr>
            <a:r>
              <a:rPr lang="en-US"/>
              <a:t>S= MC</a:t>
            </a:r>
          </a:p>
        </p:txBody>
      </p:sp>
      <p:sp>
        <p:nvSpPr>
          <p:cNvPr id="24594" name="Line 19"/>
          <p:cNvSpPr>
            <a:spLocks noChangeShapeType="1"/>
          </p:cNvSpPr>
          <p:nvPr/>
        </p:nvSpPr>
        <p:spPr bwMode="auto">
          <a:xfrm flipV="1">
            <a:off x="1905000" y="3124200"/>
            <a:ext cx="1614488" cy="2789238"/>
          </a:xfrm>
          <a:prstGeom prst="line">
            <a:avLst/>
          </a:prstGeom>
          <a:noFill/>
          <a:ln w="9525">
            <a:solidFill>
              <a:srgbClr val="FFFF00"/>
            </a:solidFill>
            <a:round/>
            <a:headEnd/>
            <a:tailEnd/>
          </a:ln>
        </p:spPr>
        <p:txBody>
          <a:bodyPr wrap="none" anchor="ctr"/>
          <a:lstStyle/>
          <a:p>
            <a:endParaRPr lang="en-US"/>
          </a:p>
        </p:txBody>
      </p:sp>
      <p:sp>
        <p:nvSpPr>
          <p:cNvPr id="24595" name="Text Box 20"/>
          <p:cNvSpPr txBox="1">
            <a:spLocks noChangeArrowheads="1"/>
          </p:cNvSpPr>
          <p:nvPr/>
        </p:nvSpPr>
        <p:spPr bwMode="auto">
          <a:xfrm>
            <a:off x="3505200" y="2971800"/>
            <a:ext cx="2209800" cy="366713"/>
          </a:xfrm>
          <a:prstGeom prst="rect">
            <a:avLst/>
          </a:prstGeom>
          <a:noFill/>
          <a:ln w="9525">
            <a:noFill/>
            <a:miter lim="800000"/>
            <a:headEnd/>
            <a:tailEnd/>
          </a:ln>
        </p:spPr>
        <p:txBody>
          <a:bodyPr>
            <a:spAutoFit/>
          </a:bodyPr>
          <a:lstStyle/>
          <a:p>
            <a:pPr>
              <a:spcBef>
                <a:spcPct val="50000"/>
              </a:spcBef>
            </a:pPr>
            <a:r>
              <a:rPr lang="en-US"/>
              <a:t>S – external benefit</a:t>
            </a:r>
          </a:p>
        </p:txBody>
      </p:sp>
      <p:sp>
        <p:nvSpPr>
          <p:cNvPr id="24596" name="Line 21"/>
          <p:cNvSpPr>
            <a:spLocks noChangeShapeType="1"/>
          </p:cNvSpPr>
          <p:nvPr/>
        </p:nvSpPr>
        <p:spPr bwMode="auto">
          <a:xfrm>
            <a:off x="2511425" y="4095750"/>
            <a:ext cx="3175" cy="1847850"/>
          </a:xfrm>
          <a:prstGeom prst="line">
            <a:avLst/>
          </a:prstGeom>
          <a:noFill/>
          <a:ln w="9525">
            <a:solidFill>
              <a:srgbClr val="FFFF00"/>
            </a:solidFill>
            <a:prstDash val="dash"/>
            <a:round/>
            <a:headEnd/>
            <a:tailEnd/>
          </a:ln>
        </p:spPr>
        <p:txBody>
          <a:bodyPr wrap="none" anchor="ctr"/>
          <a:lstStyle/>
          <a:p>
            <a:endParaRPr lang="en-US"/>
          </a:p>
        </p:txBody>
      </p:sp>
      <p:sp>
        <p:nvSpPr>
          <p:cNvPr id="28694" name="Rectangle 22"/>
          <p:cNvSpPr>
            <a:spLocks noChangeArrowheads="1"/>
          </p:cNvSpPr>
          <p:nvPr/>
        </p:nvSpPr>
        <p:spPr bwMode="auto">
          <a:xfrm>
            <a:off x="1524000" y="1905000"/>
            <a:ext cx="4572000" cy="457200"/>
          </a:xfrm>
          <a:prstGeom prst="rect">
            <a:avLst/>
          </a:prstGeom>
          <a:noFill/>
          <a:ln w="9525">
            <a:noFill/>
            <a:miter lim="800000"/>
            <a:headEnd/>
            <a:tailEnd/>
          </a:ln>
        </p:spPr>
        <p:txBody>
          <a:bodyPr>
            <a:spAutoFit/>
          </a:bodyPr>
          <a:lstStyle/>
          <a:p>
            <a:r>
              <a:rPr lang="en-US" sz="2400" i="1" dirty="0">
                <a:latin typeface="Times New Roman" pitchFamily="18" charset="0"/>
              </a:rPr>
              <a:t>Should you go all the way to </a:t>
            </a:r>
            <a:r>
              <a:rPr lang="en-US" sz="2400" i="1" dirty="0" smtClean="0">
                <a:latin typeface="Times New Roman" pitchFamily="18" charset="0"/>
              </a:rPr>
              <a:t>Qs*?</a:t>
            </a:r>
            <a:endParaRPr lang="en-US" sz="2400" i="1" dirty="0">
              <a:latin typeface="Times New Roman" pitchFamily="18" charset="0"/>
            </a:endParaRPr>
          </a:p>
        </p:txBody>
      </p:sp>
      <p:sp>
        <p:nvSpPr>
          <p:cNvPr id="28695" name="Line 23"/>
          <p:cNvSpPr>
            <a:spLocks noChangeShapeType="1"/>
          </p:cNvSpPr>
          <p:nvPr/>
        </p:nvSpPr>
        <p:spPr bwMode="auto">
          <a:xfrm flipH="1">
            <a:off x="1119188" y="4079875"/>
            <a:ext cx="1905000" cy="0"/>
          </a:xfrm>
          <a:prstGeom prst="line">
            <a:avLst/>
          </a:prstGeom>
          <a:noFill/>
          <a:ln w="9525">
            <a:solidFill>
              <a:schemeClr val="tx1"/>
            </a:solidFill>
            <a:prstDash val="dash"/>
            <a:round/>
            <a:headEnd/>
            <a:tailEnd/>
          </a:ln>
        </p:spPr>
        <p:txBody>
          <a:bodyPr wrap="none" anchor="ctr"/>
          <a:lstStyle/>
          <a:p>
            <a:endParaRPr lang="en-US"/>
          </a:p>
        </p:txBody>
      </p:sp>
      <p:sp>
        <p:nvSpPr>
          <p:cNvPr id="28696" name="Text Box 24"/>
          <p:cNvSpPr txBox="1">
            <a:spLocks noChangeArrowheads="1"/>
          </p:cNvSpPr>
          <p:nvPr/>
        </p:nvSpPr>
        <p:spPr bwMode="auto">
          <a:xfrm>
            <a:off x="271463" y="387985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28697" name="Text Box 25"/>
          <p:cNvSpPr txBox="1">
            <a:spLocks noChangeArrowheads="1"/>
          </p:cNvSpPr>
          <p:nvPr/>
        </p:nvSpPr>
        <p:spPr bwMode="auto">
          <a:xfrm>
            <a:off x="4267200" y="4572000"/>
            <a:ext cx="4572000" cy="701675"/>
          </a:xfrm>
          <a:prstGeom prst="rect">
            <a:avLst/>
          </a:prstGeom>
          <a:noFill/>
          <a:ln w="9525">
            <a:noFill/>
            <a:miter lim="800000"/>
            <a:headEnd/>
            <a:tailEnd/>
          </a:ln>
        </p:spPr>
        <p:txBody>
          <a:bodyPr>
            <a:spAutoFit/>
          </a:bodyPr>
          <a:lstStyle/>
          <a:p>
            <a:pPr eaLnBrk="0" hangingPunct="0"/>
            <a:r>
              <a:rPr lang="en-US" sz="2000" dirty="0">
                <a:solidFill>
                  <a:schemeClr val="hlink"/>
                </a:solidFill>
                <a:latin typeface="Times New Roman" pitchFamily="18" charset="0"/>
              </a:rPr>
              <a:t>That would create an efficiency gain from more production…</a:t>
            </a:r>
          </a:p>
        </p:txBody>
      </p:sp>
      <p:sp>
        <p:nvSpPr>
          <p:cNvPr id="28698" name="Text Box 26"/>
          <p:cNvSpPr txBox="1">
            <a:spLocks noChangeArrowheads="1"/>
          </p:cNvSpPr>
          <p:nvPr/>
        </p:nvSpPr>
        <p:spPr bwMode="auto">
          <a:xfrm>
            <a:off x="4572000" y="5334000"/>
            <a:ext cx="4572000" cy="701675"/>
          </a:xfrm>
          <a:prstGeom prst="rect">
            <a:avLst/>
          </a:prstGeom>
          <a:noFill/>
          <a:ln w="9525">
            <a:noFill/>
            <a:miter lim="800000"/>
            <a:headEnd/>
            <a:tailEnd/>
          </a:ln>
        </p:spPr>
        <p:txBody>
          <a:bodyPr>
            <a:spAutoFit/>
          </a:bodyPr>
          <a:lstStyle/>
          <a:p>
            <a:pPr eaLnBrk="0" hangingPunct="0"/>
            <a:r>
              <a:rPr lang="en-US" sz="2000">
                <a:solidFill>
                  <a:srgbClr val="FF9966"/>
                </a:solidFill>
                <a:latin typeface="Times New Roman" pitchFamily="18" charset="0"/>
              </a:rPr>
              <a:t>…but an efficiency loss from less consumption (a “by-product distortion”)</a:t>
            </a:r>
          </a:p>
        </p:txBody>
      </p:sp>
      <p:sp>
        <p:nvSpPr>
          <p:cNvPr id="28699" name="Line 27"/>
          <p:cNvSpPr>
            <a:spLocks noChangeShapeType="1"/>
          </p:cNvSpPr>
          <p:nvPr/>
        </p:nvSpPr>
        <p:spPr bwMode="auto">
          <a:xfrm>
            <a:off x="2971800" y="4114800"/>
            <a:ext cx="0" cy="1828800"/>
          </a:xfrm>
          <a:prstGeom prst="line">
            <a:avLst/>
          </a:prstGeom>
          <a:noFill/>
          <a:ln w="9525">
            <a:solidFill>
              <a:srgbClr val="FFFF00"/>
            </a:solidFill>
            <a:prstDash val="dash"/>
            <a:round/>
            <a:headEnd/>
            <a:tailEnd/>
          </a:ln>
        </p:spPr>
        <p:txBody>
          <a:bodyPr wrap="none" anchor="ctr"/>
          <a:lstStyle/>
          <a:p>
            <a:endParaRPr lang="en-US"/>
          </a:p>
        </p:txBody>
      </p:sp>
      <p:sp>
        <p:nvSpPr>
          <p:cNvPr id="28700" name="Text Box 28"/>
          <p:cNvSpPr txBox="1">
            <a:spLocks noChangeArrowheads="1"/>
          </p:cNvSpPr>
          <p:nvPr/>
        </p:nvSpPr>
        <p:spPr bwMode="auto">
          <a:xfrm>
            <a:off x="2743200" y="5943600"/>
            <a:ext cx="658813" cy="457200"/>
          </a:xfrm>
          <a:prstGeom prst="rect">
            <a:avLst/>
          </a:prstGeom>
          <a:noFill/>
          <a:ln w="9525">
            <a:noFill/>
            <a:miter lim="800000"/>
            <a:headEnd/>
            <a:tailEnd/>
          </a:ln>
        </p:spPr>
        <p:txBody>
          <a:bodyPr wrap="none">
            <a:spAutoFit/>
          </a:bodyPr>
          <a:lstStyle/>
          <a:p>
            <a:pPr eaLnBrk="0" hangingPunct="0"/>
            <a:r>
              <a:rPr lang="en-US" sz="2400" i="1">
                <a:solidFill>
                  <a:srgbClr val="FFFF00"/>
                </a:solidFill>
                <a:latin typeface="Times New Roman" pitchFamily="18" charset="0"/>
              </a:rPr>
              <a:t>Qd’</a:t>
            </a:r>
          </a:p>
        </p:txBody>
      </p:sp>
      <p:sp>
        <p:nvSpPr>
          <p:cNvPr id="28701" name="Freeform 29"/>
          <p:cNvSpPr>
            <a:spLocks/>
          </p:cNvSpPr>
          <p:nvPr/>
        </p:nvSpPr>
        <p:spPr bwMode="auto">
          <a:xfrm>
            <a:off x="2590800" y="4991100"/>
            <a:ext cx="1600200" cy="279400"/>
          </a:xfrm>
          <a:custGeom>
            <a:avLst/>
            <a:gdLst>
              <a:gd name="T0" fmla="*/ 0 w 1200"/>
              <a:gd name="T1" fmla="*/ 2147483647 h 176"/>
              <a:gd name="T2" fmla="*/ 2147483647 w 1200"/>
              <a:gd name="T3" fmla="*/ 2147483647 h 176"/>
              <a:gd name="T4" fmla="*/ 2147483647 w 1200"/>
              <a:gd name="T5" fmla="*/ 2147483647 h 176"/>
              <a:gd name="T6" fmla="*/ 2147483647 w 1200"/>
              <a:gd name="T7" fmla="*/ 2147483647 h 176"/>
              <a:gd name="T8" fmla="*/ 0 60000 65536"/>
              <a:gd name="T9" fmla="*/ 0 60000 65536"/>
              <a:gd name="T10" fmla="*/ 0 60000 65536"/>
              <a:gd name="T11" fmla="*/ 0 60000 65536"/>
              <a:gd name="T12" fmla="*/ 0 w 1200"/>
              <a:gd name="T13" fmla="*/ 0 h 176"/>
              <a:gd name="T14" fmla="*/ 1200 w 1200"/>
              <a:gd name="T15" fmla="*/ 176 h 176"/>
            </a:gdLst>
            <a:ahLst/>
            <a:cxnLst>
              <a:cxn ang="T8">
                <a:pos x="T0" y="T1"/>
              </a:cxn>
              <a:cxn ang="T9">
                <a:pos x="T2" y="T3"/>
              </a:cxn>
              <a:cxn ang="T10">
                <a:pos x="T4" y="T5"/>
              </a:cxn>
              <a:cxn ang="T11">
                <a:pos x="T6" y="T7"/>
              </a:cxn>
            </a:cxnLst>
            <a:rect l="T12" t="T13" r="T14" b="T15"/>
            <a:pathLst>
              <a:path w="1200" h="176">
                <a:moveTo>
                  <a:pt x="0" y="24"/>
                </a:moveTo>
                <a:cubicBezTo>
                  <a:pt x="112" y="12"/>
                  <a:pt x="224" y="0"/>
                  <a:pt x="336" y="24"/>
                </a:cubicBezTo>
                <a:cubicBezTo>
                  <a:pt x="448" y="48"/>
                  <a:pt x="528" y="160"/>
                  <a:pt x="672" y="168"/>
                </a:cubicBezTo>
                <a:cubicBezTo>
                  <a:pt x="816" y="176"/>
                  <a:pt x="1112" y="88"/>
                  <a:pt x="1200" y="72"/>
                </a:cubicBezTo>
              </a:path>
            </a:pathLst>
          </a:custGeom>
          <a:noFill/>
          <a:ln w="28575">
            <a:solidFill>
              <a:schemeClr val="hlink"/>
            </a:solidFill>
            <a:round/>
            <a:headEnd type="triangle" w="med" len="med"/>
            <a:tailEnd/>
          </a:ln>
        </p:spPr>
        <p:txBody>
          <a:bodyPr/>
          <a:lstStyle/>
          <a:p>
            <a:endParaRPr lang="en-US"/>
          </a:p>
        </p:txBody>
      </p:sp>
      <p:sp>
        <p:nvSpPr>
          <p:cNvPr id="28702" name="Freeform 30"/>
          <p:cNvSpPr>
            <a:spLocks/>
          </p:cNvSpPr>
          <p:nvPr/>
        </p:nvSpPr>
        <p:spPr bwMode="auto">
          <a:xfrm>
            <a:off x="3505200" y="4572000"/>
            <a:ext cx="914400" cy="1282700"/>
          </a:xfrm>
          <a:custGeom>
            <a:avLst/>
            <a:gdLst>
              <a:gd name="T0" fmla="*/ 0 w 768"/>
              <a:gd name="T1" fmla="*/ 2147483647 h 784"/>
              <a:gd name="T2" fmla="*/ 2147483647 w 768"/>
              <a:gd name="T3" fmla="*/ 2147483647 h 784"/>
              <a:gd name="T4" fmla="*/ 2147483647 w 768"/>
              <a:gd name="T5" fmla="*/ 2147483647 h 784"/>
              <a:gd name="T6" fmla="*/ 2147483647 w 768"/>
              <a:gd name="T7" fmla="*/ 2147483647 h 784"/>
              <a:gd name="T8" fmla="*/ 2147483647 w 768"/>
              <a:gd name="T9" fmla="*/ 2147483647 h 784"/>
              <a:gd name="T10" fmla="*/ 0 60000 65536"/>
              <a:gd name="T11" fmla="*/ 0 60000 65536"/>
              <a:gd name="T12" fmla="*/ 0 60000 65536"/>
              <a:gd name="T13" fmla="*/ 0 60000 65536"/>
              <a:gd name="T14" fmla="*/ 0 60000 65536"/>
              <a:gd name="T15" fmla="*/ 0 w 768"/>
              <a:gd name="T16" fmla="*/ 0 h 784"/>
              <a:gd name="T17" fmla="*/ 768 w 768"/>
              <a:gd name="T18" fmla="*/ 784 h 784"/>
            </a:gdLst>
            <a:ahLst/>
            <a:cxnLst>
              <a:cxn ang="T10">
                <a:pos x="T0" y="T1"/>
              </a:cxn>
              <a:cxn ang="T11">
                <a:pos x="T2" y="T3"/>
              </a:cxn>
              <a:cxn ang="T12">
                <a:pos x="T4" y="T5"/>
              </a:cxn>
              <a:cxn ang="T13">
                <a:pos x="T6" y="T7"/>
              </a:cxn>
              <a:cxn ang="T14">
                <a:pos x="T8" y="T9"/>
              </a:cxn>
            </a:cxnLst>
            <a:rect l="T15" t="T16" r="T17" b="T18"/>
            <a:pathLst>
              <a:path w="768" h="784">
                <a:moveTo>
                  <a:pt x="0" y="24"/>
                </a:moveTo>
                <a:cubicBezTo>
                  <a:pt x="108" y="12"/>
                  <a:pt x="216" y="0"/>
                  <a:pt x="288" y="24"/>
                </a:cubicBezTo>
                <a:cubicBezTo>
                  <a:pt x="360" y="48"/>
                  <a:pt x="400" y="56"/>
                  <a:pt x="432" y="168"/>
                </a:cubicBezTo>
                <a:cubicBezTo>
                  <a:pt x="464" y="280"/>
                  <a:pt x="424" y="608"/>
                  <a:pt x="480" y="696"/>
                </a:cubicBezTo>
                <a:cubicBezTo>
                  <a:pt x="536" y="784"/>
                  <a:pt x="652" y="740"/>
                  <a:pt x="768" y="696"/>
                </a:cubicBezTo>
              </a:path>
            </a:pathLst>
          </a:custGeom>
          <a:noFill/>
          <a:ln w="28575">
            <a:solidFill>
              <a:srgbClr val="FF6600"/>
            </a:solidFill>
            <a:round/>
            <a:headEnd type="triangle" w="med" len="med"/>
            <a:tailEnd/>
          </a:ln>
        </p:spPr>
        <p:txBody>
          <a:bodyPr/>
          <a:lstStyle/>
          <a:p>
            <a:endParaRPr lang="en-US"/>
          </a:p>
        </p:txBody>
      </p:sp>
      <p:sp>
        <p:nvSpPr>
          <p:cNvPr id="31" name="Right Triangle 30"/>
          <p:cNvSpPr/>
          <p:nvPr/>
        </p:nvSpPr>
        <p:spPr>
          <a:xfrm rot="5400000">
            <a:off x="1981197" y="4953003"/>
            <a:ext cx="685805" cy="381000"/>
          </a:xfrm>
          <a:prstGeom prst="r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694" grpId="0"/>
      <p:bldP spid="28695" grpId="0" animBg="1"/>
      <p:bldP spid="28696" grpId="0"/>
      <p:bldP spid="28697" grpId="0"/>
      <p:bldP spid="28698" grpId="0"/>
      <p:bldP spid="28699" grpId="0" animBg="1"/>
      <p:bldP spid="28700" grpId="0"/>
      <p:bldP spid="28701" grpId="0" animBg="1"/>
      <p:bldP spid="28702"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219200" y="2819400"/>
            <a:ext cx="0" cy="3124200"/>
          </a:xfrm>
          <a:prstGeom prst="line">
            <a:avLst/>
          </a:prstGeom>
          <a:noFill/>
          <a:ln w="9525">
            <a:solidFill>
              <a:schemeClr val="tx1"/>
            </a:solidFill>
            <a:round/>
            <a:headEnd/>
            <a:tailEnd/>
          </a:ln>
        </p:spPr>
        <p:txBody>
          <a:bodyPr wrap="none" anchor="ctr"/>
          <a:lstStyle/>
          <a:p>
            <a:endParaRPr lang="en-US"/>
          </a:p>
        </p:txBody>
      </p:sp>
      <p:sp>
        <p:nvSpPr>
          <p:cNvPr id="25603" name="Line 3"/>
          <p:cNvSpPr>
            <a:spLocks noChangeShapeType="1"/>
          </p:cNvSpPr>
          <p:nvPr/>
        </p:nvSpPr>
        <p:spPr bwMode="auto">
          <a:xfrm>
            <a:off x="1219200" y="5943600"/>
            <a:ext cx="3276600" cy="0"/>
          </a:xfrm>
          <a:prstGeom prst="line">
            <a:avLst/>
          </a:prstGeom>
          <a:noFill/>
          <a:ln w="9525">
            <a:solidFill>
              <a:schemeClr val="tx1"/>
            </a:solidFill>
            <a:round/>
            <a:headEnd/>
            <a:tailEnd/>
          </a:ln>
        </p:spPr>
        <p:txBody>
          <a:bodyPr wrap="none" anchor="ctr"/>
          <a:lstStyle/>
          <a:p>
            <a:endParaRPr lang="en-US"/>
          </a:p>
        </p:txBody>
      </p:sp>
      <p:sp>
        <p:nvSpPr>
          <p:cNvPr id="25604" name="Line 4"/>
          <p:cNvSpPr>
            <a:spLocks noChangeShapeType="1"/>
          </p:cNvSpPr>
          <p:nvPr/>
        </p:nvSpPr>
        <p:spPr bwMode="auto">
          <a:xfrm flipV="1">
            <a:off x="1489075" y="2819400"/>
            <a:ext cx="1787525" cy="3092450"/>
          </a:xfrm>
          <a:prstGeom prst="line">
            <a:avLst/>
          </a:prstGeom>
          <a:noFill/>
          <a:ln w="9525">
            <a:solidFill>
              <a:schemeClr val="tx1"/>
            </a:solidFill>
            <a:round/>
            <a:headEnd/>
            <a:tailEnd/>
          </a:ln>
        </p:spPr>
        <p:txBody>
          <a:bodyPr wrap="none" anchor="ctr"/>
          <a:lstStyle/>
          <a:p>
            <a:endParaRPr lang="en-US"/>
          </a:p>
        </p:txBody>
      </p:sp>
      <p:sp>
        <p:nvSpPr>
          <p:cNvPr id="25605" name="Line 5"/>
          <p:cNvSpPr>
            <a:spLocks noChangeShapeType="1"/>
          </p:cNvSpPr>
          <p:nvPr/>
        </p:nvSpPr>
        <p:spPr bwMode="auto">
          <a:xfrm>
            <a:off x="2057400" y="2819400"/>
            <a:ext cx="1981200" cy="2743200"/>
          </a:xfrm>
          <a:prstGeom prst="line">
            <a:avLst/>
          </a:prstGeom>
          <a:noFill/>
          <a:ln w="9525">
            <a:solidFill>
              <a:schemeClr val="tx1"/>
            </a:solidFill>
            <a:round/>
            <a:headEnd/>
            <a:tailEnd/>
          </a:ln>
        </p:spPr>
        <p:txBody>
          <a:bodyPr wrap="none" anchor="ctr"/>
          <a:lstStyle/>
          <a:p>
            <a:endParaRPr lang="en-US"/>
          </a:p>
        </p:txBody>
      </p:sp>
      <p:sp>
        <p:nvSpPr>
          <p:cNvPr id="25606" name="Line 6"/>
          <p:cNvSpPr>
            <a:spLocks noChangeShapeType="1"/>
          </p:cNvSpPr>
          <p:nvPr/>
        </p:nvSpPr>
        <p:spPr bwMode="auto">
          <a:xfrm>
            <a:off x="1219200" y="4800600"/>
            <a:ext cx="2438400" cy="0"/>
          </a:xfrm>
          <a:prstGeom prst="line">
            <a:avLst/>
          </a:prstGeom>
          <a:noFill/>
          <a:ln w="9525">
            <a:solidFill>
              <a:srgbClr val="FFCCFF"/>
            </a:solidFill>
            <a:round/>
            <a:headEnd/>
            <a:tailEnd/>
          </a:ln>
        </p:spPr>
        <p:txBody>
          <a:bodyPr wrap="none" anchor="ctr"/>
          <a:lstStyle/>
          <a:p>
            <a:endParaRPr lang="en-US"/>
          </a:p>
        </p:txBody>
      </p:sp>
      <p:sp>
        <p:nvSpPr>
          <p:cNvPr id="25607" name="Line 7"/>
          <p:cNvSpPr>
            <a:spLocks noChangeShapeType="1"/>
          </p:cNvSpPr>
          <p:nvPr/>
        </p:nvSpPr>
        <p:spPr bwMode="auto">
          <a:xfrm>
            <a:off x="2514600" y="4495800"/>
            <a:ext cx="0" cy="0"/>
          </a:xfrm>
          <a:prstGeom prst="line">
            <a:avLst/>
          </a:prstGeom>
          <a:noFill/>
          <a:ln w="9525">
            <a:solidFill>
              <a:schemeClr val="tx1"/>
            </a:solidFill>
            <a:round/>
            <a:headEnd/>
            <a:tailEnd/>
          </a:ln>
        </p:spPr>
        <p:txBody>
          <a:bodyPr wrap="none" anchor="ctr"/>
          <a:lstStyle/>
          <a:p>
            <a:endParaRPr lang="en-US"/>
          </a:p>
        </p:txBody>
      </p:sp>
      <p:sp>
        <p:nvSpPr>
          <p:cNvPr id="25608" name="Line 8"/>
          <p:cNvSpPr>
            <a:spLocks noChangeShapeType="1"/>
          </p:cNvSpPr>
          <p:nvPr/>
        </p:nvSpPr>
        <p:spPr bwMode="auto">
          <a:xfrm>
            <a:off x="2133600" y="4795838"/>
            <a:ext cx="0" cy="1139825"/>
          </a:xfrm>
          <a:prstGeom prst="line">
            <a:avLst/>
          </a:prstGeom>
          <a:noFill/>
          <a:ln w="9525">
            <a:solidFill>
              <a:schemeClr val="tx1"/>
            </a:solidFill>
            <a:prstDash val="dash"/>
            <a:round/>
            <a:headEnd/>
            <a:tailEnd/>
          </a:ln>
        </p:spPr>
        <p:txBody>
          <a:bodyPr wrap="none" anchor="ctr"/>
          <a:lstStyle/>
          <a:p>
            <a:endParaRPr lang="en-US"/>
          </a:p>
        </p:txBody>
      </p:sp>
      <p:sp>
        <p:nvSpPr>
          <p:cNvPr id="25609" name="Line 9"/>
          <p:cNvSpPr>
            <a:spLocks noChangeShapeType="1"/>
          </p:cNvSpPr>
          <p:nvPr/>
        </p:nvSpPr>
        <p:spPr bwMode="auto">
          <a:xfrm flipH="1">
            <a:off x="3429000" y="4776788"/>
            <a:ext cx="30163" cy="1166812"/>
          </a:xfrm>
          <a:prstGeom prst="line">
            <a:avLst/>
          </a:prstGeom>
          <a:noFill/>
          <a:ln w="9525">
            <a:solidFill>
              <a:schemeClr val="tx1"/>
            </a:solidFill>
            <a:prstDash val="dash"/>
            <a:round/>
            <a:headEnd/>
            <a:tailEnd/>
          </a:ln>
        </p:spPr>
        <p:txBody>
          <a:bodyPr wrap="none" anchor="ctr"/>
          <a:lstStyle/>
          <a:p>
            <a:endParaRPr lang="en-US"/>
          </a:p>
        </p:txBody>
      </p:sp>
      <p:sp>
        <p:nvSpPr>
          <p:cNvPr id="25610" name="Text Box 10"/>
          <p:cNvSpPr txBox="1">
            <a:spLocks noChangeArrowheads="1"/>
          </p:cNvSpPr>
          <p:nvPr/>
        </p:nvSpPr>
        <p:spPr bwMode="auto">
          <a:xfrm>
            <a:off x="0" y="2514600"/>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
        <p:nvSpPr>
          <p:cNvPr id="25611" name="Text Box 11"/>
          <p:cNvSpPr txBox="1">
            <a:spLocks noChangeArrowheads="1"/>
          </p:cNvSpPr>
          <p:nvPr/>
        </p:nvSpPr>
        <p:spPr bwMode="auto">
          <a:xfrm>
            <a:off x="1660525" y="40036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29708" name="Text Box 12"/>
          <p:cNvSpPr txBox="1">
            <a:spLocks noChangeArrowheads="1"/>
          </p:cNvSpPr>
          <p:nvPr/>
        </p:nvSpPr>
        <p:spPr bwMode="auto">
          <a:xfrm>
            <a:off x="1905000" y="5943600"/>
            <a:ext cx="828675" cy="457200"/>
          </a:xfrm>
          <a:prstGeom prst="rect">
            <a:avLst/>
          </a:prstGeom>
          <a:noFill/>
          <a:ln w="9525">
            <a:noFill/>
            <a:miter lim="800000"/>
            <a:headEnd/>
            <a:tailEnd/>
          </a:ln>
        </p:spPr>
        <p:txBody>
          <a:bodyPr wrap="none">
            <a:spAutoFit/>
          </a:bodyPr>
          <a:lstStyle/>
          <a:p>
            <a:pPr eaLnBrk="0" hangingPunct="0"/>
            <a:r>
              <a:rPr lang="en-US" sz="2400" i="1">
                <a:solidFill>
                  <a:srgbClr val="66FF66"/>
                </a:solidFill>
                <a:latin typeface="Times New Roman" pitchFamily="18" charset="0"/>
              </a:rPr>
              <a:t>Qs**</a:t>
            </a:r>
          </a:p>
        </p:txBody>
      </p:sp>
      <p:sp>
        <p:nvSpPr>
          <p:cNvPr id="25613" name="Text Box 13"/>
          <p:cNvSpPr txBox="1">
            <a:spLocks noChangeArrowheads="1"/>
          </p:cNvSpPr>
          <p:nvPr/>
        </p:nvSpPr>
        <p:spPr bwMode="auto">
          <a:xfrm>
            <a:off x="228600" y="45720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25614" name="Rectangle 14"/>
          <p:cNvSpPr>
            <a:spLocks noGrp="1" noChangeArrowheads="1"/>
          </p:cNvSpPr>
          <p:nvPr>
            <p:ph type="title"/>
          </p:nvPr>
        </p:nvSpPr>
        <p:spPr>
          <a:xfrm>
            <a:off x="0" y="0"/>
            <a:ext cx="8763000" cy="1143000"/>
          </a:xfrm>
        </p:spPr>
        <p:txBody>
          <a:bodyPr/>
          <a:lstStyle/>
          <a:p>
            <a:pPr eaLnBrk="1" hangingPunct="1">
              <a:lnSpc>
                <a:spcPct val="80000"/>
              </a:lnSpc>
            </a:pPr>
            <a:r>
              <a:rPr lang="en-US" sz="3200" smtClean="0"/>
              <a:t>The “free trade is for others” argument:</a:t>
            </a:r>
            <a:br>
              <a:rPr lang="en-US" sz="3200" smtClean="0"/>
            </a:br>
            <a:r>
              <a:rPr lang="en-US" sz="3200" smtClean="0"/>
              <a:t>Do S and D curves tell the whole story?</a:t>
            </a:r>
          </a:p>
        </p:txBody>
      </p:sp>
      <p:sp>
        <p:nvSpPr>
          <p:cNvPr id="25615" name="Text Box 15"/>
          <p:cNvSpPr txBox="1">
            <a:spLocks noChangeArrowheads="1"/>
          </p:cNvSpPr>
          <p:nvPr/>
        </p:nvSpPr>
        <p:spPr bwMode="auto">
          <a:xfrm>
            <a:off x="228600" y="990600"/>
            <a:ext cx="8915400" cy="774700"/>
          </a:xfrm>
          <a:prstGeom prst="rect">
            <a:avLst/>
          </a:prstGeom>
          <a:noFill/>
          <a:ln w="9525">
            <a:noFill/>
            <a:miter lim="800000"/>
            <a:headEnd/>
            <a:tailEnd/>
          </a:ln>
        </p:spPr>
        <p:txBody>
          <a:bodyPr>
            <a:spAutoFit/>
          </a:bodyPr>
          <a:lstStyle/>
          <a:p>
            <a:pPr eaLnBrk="0" hangingPunct="0">
              <a:lnSpc>
                <a:spcPct val="80000"/>
              </a:lnSpc>
              <a:spcBef>
                <a:spcPct val="50000"/>
              </a:spcBef>
            </a:pPr>
            <a:r>
              <a:rPr lang="en-US" sz="2800" i="1">
                <a:latin typeface="Times New Roman" pitchFamily="18" charset="0"/>
              </a:rPr>
              <a:t>If you cannot subsidize directly, how much of the external benefit should you capture through trade policy?  </a:t>
            </a:r>
          </a:p>
        </p:txBody>
      </p:sp>
      <p:sp>
        <p:nvSpPr>
          <p:cNvPr id="25616" name="Text Box 16"/>
          <p:cNvSpPr txBox="1">
            <a:spLocks noChangeArrowheads="1"/>
          </p:cNvSpPr>
          <p:nvPr/>
        </p:nvSpPr>
        <p:spPr bwMode="auto">
          <a:xfrm>
            <a:off x="3200400" y="2590800"/>
            <a:ext cx="1371600" cy="366713"/>
          </a:xfrm>
          <a:prstGeom prst="rect">
            <a:avLst/>
          </a:prstGeom>
          <a:noFill/>
          <a:ln w="9525">
            <a:noFill/>
            <a:miter lim="800000"/>
            <a:headEnd/>
            <a:tailEnd/>
          </a:ln>
        </p:spPr>
        <p:txBody>
          <a:bodyPr>
            <a:spAutoFit/>
          </a:bodyPr>
          <a:lstStyle/>
          <a:p>
            <a:pPr>
              <a:spcBef>
                <a:spcPct val="50000"/>
              </a:spcBef>
            </a:pPr>
            <a:r>
              <a:rPr lang="en-US"/>
              <a:t>S= MC</a:t>
            </a:r>
          </a:p>
        </p:txBody>
      </p:sp>
      <p:sp>
        <p:nvSpPr>
          <p:cNvPr id="25617" name="Line 17"/>
          <p:cNvSpPr>
            <a:spLocks noChangeShapeType="1"/>
          </p:cNvSpPr>
          <p:nvPr/>
        </p:nvSpPr>
        <p:spPr bwMode="auto">
          <a:xfrm flipV="1">
            <a:off x="1905000" y="3124200"/>
            <a:ext cx="1614488" cy="2789238"/>
          </a:xfrm>
          <a:prstGeom prst="line">
            <a:avLst/>
          </a:prstGeom>
          <a:noFill/>
          <a:ln w="9525">
            <a:solidFill>
              <a:srgbClr val="FFFF00"/>
            </a:solidFill>
            <a:round/>
            <a:headEnd/>
            <a:tailEnd/>
          </a:ln>
        </p:spPr>
        <p:txBody>
          <a:bodyPr wrap="none" anchor="ctr"/>
          <a:lstStyle/>
          <a:p>
            <a:endParaRPr lang="en-US"/>
          </a:p>
        </p:txBody>
      </p:sp>
      <p:sp>
        <p:nvSpPr>
          <p:cNvPr id="25618" name="Text Box 18"/>
          <p:cNvSpPr txBox="1">
            <a:spLocks noChangeArrowheads="1"/>
          </p:cNvSpPr>
          <p:nvPr/>
        </p:nvSpPr>
        <p:spPr bwMode="auto">
          <a:xfrm>
            <a:off x="3505200" y="2971800"/>
            <a:ext cx="1524000" cy="366713"/>
          </a:xfrm>
          <a:prstGeom prst="rect">
            <a:avLst/>
          </a:prstGeom>
          <a:noFill/>
          <a:ln w="9525">
            <a:noFill/>
            <a:miter lim="800000"/>
            <a:headEnd/>
            <a:tailEnd/>
          </a:ln>
        </p:spPr>
        <p:txBody>
          <a:bodyPr>
            <a:spAutoFit/>
          </a:bodyPr>
          <a:lstStyle/>
          <a:p>
            <a:pPr>
              <a:spcBef>
                <a:spcPct val="50000"/>
              </a:spcBef>
            </a:pPr>
            <a:r>
              <a:rPr lang="en-US"/>
              <a:t>S – ext. ben.</a:t>
            </a:r>
          </a:p>
        </p:txBody>
      </p:sp>
      <p:sp>
        <p:nvSpPr>
          <p:cNvPr id="25619" name="Line 19"/>
          <p:cNvSpPr>
            <a:spLocks noChangeShapeType="1"/>
          </p:cNvSpPr>
          <p:nvPr/>
        </p:nvSpPr>
        <p:spPr bwMode="auto">
          <a:xfrm>
            <a:off x="2514600" y="4191000"/>
            <a:ext cx="0" cy="1749425"/>
          </a:xfrm>
          <a:prstGeom prst="line">
            <a:avLst/>
          </a:prstGeom>
          <a:noFill/>
          <a:ln w="9525">
            <a:solidFill>
              <a:srgbClr val="FFFF00"/>
            </a:solidFill>
            <a:prstDash val="dash"/>
            <a:round/>
            <a:headEnd/>
            <a:tailEnd/>
          </a:ln>
        </p:spPr>
        <p:txBody>
          <a:bodyPr wrap="none" anchor="ctr"/>
          <a:lstStyle/>
          <a:p>
            <a:endParaRPr lang="en-US"/>
          </a:p>
        </p:txBody>
      </p:sp>
      <p:sp>
        <p:nvSpPr>
          <p:cNvPr id="29716" name="Rectangle 20"/>
          <p:cNvSpPr>
            <a:spLocks noChangeArrowheads="1"/>
          </p:cNvSpPr>
          <p:nvPr/>
        </p:nvSpPr>
        <p:spPr bwMode="auto">
          <a:xfrm>
            <a:off x="4876800" y="2076271"/>
            <a:ext cx="4038600" cy="1477328"/>
          </a:xfrm>
          <a:prstGeom prst="rect">
            <a:avLst/>
          </a:prstGeom>
          <a:noFill/>
          <a:ln w="9525">
            <a:noFill/>
            <a:miter lim="800000"/>
            <a:headEnd/>
            <a:tailEnd/>
          </a:ln>
        </p:spPr>
        <p:txBody>
          <a:bodyPr wrap="square">
            <a:spAutoFit/>
          </a:bodyPr>
          <a:lstStyle/>
          <a:p>
            <a:pPr algn="r"/>
            <a:r>
              <a:rPr lang="en-US" dirty="0">
                <a:solidFill>
                  <a:schemeClr val="accent6">
                    <a:lumMod val="60000"/>
                    <a:lumOff val="40000"/>
                  </a:schemeClr>
                </a:solidFill>
                <a:latin typeface="Times New Roman" pitchFamily="18" charset="0"/>
              </a:rPr>
              <a:t>The “second-best” policy </a:t>
            </a:r>
            <a:r>
              <a:rPr lang="en-US" dirty="0" smtClean="0">
                <a:solidFill>
                  <a:schemeClr val="accent6">
                    <a:lumMod val="60000"/>
                    <a:lumOff val="40000"/>
                  </a:schemeClr>
                </a:solidFill>
                <a:latin typeface="Times New Roman" pitchFamily="18" charset="0"/>
              </a:rPr>
              <a:t>equates </a:t>
            </a:r>
            <a:br>
              <a:rPr lang="en-US" dirty="0" smtClean="0">
                <a:solidFill>
                  <a:schemeClr val="accent6">
                    <a:lumMod val="60000"/>
                    <a:lumOff val="40000"/>
                  </a:schemeClr>
                </a:solidFill>
                <a:latin typeface="Times New Roman" pitchFamily="18" charset="0"/>
              </a:rPr>
            </a:br>
            <a:r>
              <a:rPr lang="en-US" dirty="0" smtClean="0">
                <a:solidFill>
                  <a:schemeClr val="accent6">
                    <a:lumMod val="60000"/>
                    <a:lumOff val="40000"/>
                  </a:schemeClr>
                </a:solidFill>
                <a:latin typeface="Times New Roman" pitchFamily="18" charset="0"/>
              </a:rPr>
              <a:t>AT THE MARGIN </a:t>
            </a:r>
            <a:br>
              <a:rPr lang="en-US" dirty="0" smtClean="0">
                <a:solidFill>
                  <a:schemeClr val="accent6">
                    <a:lumMod val="60000"/>
                    <a:lumOff val="40000"/>
                  </a:schemeClr>
                </a:solidFill>
                <a:latin typeface="Times New Roman" pitchFamily="18" charset="0"/>
              </a:rPr>
            </a:br>
            <a:r>
              <a:rPr lang="en-US" dirty="0" smtClean="0">
                <a:solidFill>
                  <a:schemeClr val="accent6">
                    <a:lumMod val="60000"/>
                    <a:lumOff val="40000"/>
                  </a:schemeClr>
                </a:solidFill>
                <a:latin typeface="Times New Roman" pitchFamily="18" charset="0"/>
              </a:rPr>
              <a:t>the </a:t>
            </a:r>
            <a:r>
              <a:rPr lang="en-US" dirty="0">
                <a:solidFill>
                  <a:schemeClr val="accent6">
                    <a:lumMod val="60000"/>
                    <a:lumOff val="40000"/>
                  </a:schemeClr>
                </a:solidFill>
                <a:latin typeface="Times New Roman" pitchFamily="18" charset="0"/>
              </a:rPr>
              <a:t>trade-off between the external benefit of more production with the efficiency cost of less consumption</a:t>
            </a:r>
          </a:p>
        </p:txBody>
      </p:sp>
      <p:sp>
        <p:nvSpPr>
          <p:cNvPr id="25621" name="Line 21"/>
          <p:cNvSpPr>
            <a:spLocks noChangeShapeType="1"/>
          </p:cNvSpPr>
          <p:nvPr/>
        </p:nvSpPr>
        <p:spPr bwMode="auto">
          <a:xfrm flipH="1">
            <a:off x="1219200" y="41910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25622" name="Text Box 22"/>
          <p:cNvSpPr txBox="1">
            <a:spLocks noChangeArrowheads="1"/>
          </p:cNvSpPr>
          <p:nvPr/>
        </p:nvSpPr>
        <p:spPr bwMode="auto">
          <a:xfrm>
            <a:off x="304800" y="39624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29719" name="Text Box 23"/>
          <p:cNvSpPr txBox="1">
            <a:spLocks noChangeArrowheads="1"/>
          </p:cNvSpPr>
          <p:nvPr/>
        </p:nvSpPr>
        <p:spPr bwMode="auto">
          <a:xfrm>
            <a:off x="4267200" y="4572000"/>
            <a:ext cx="4572000" cy="701675"/>
          </a:xfrm>
          <a:prstGeom prst="rect">
            <a:avLst/>
          </a:prstGeom>
          <a:noFill/>
          <a:ln w="9525">
            <a:noFill/>
            <a:miter lim="800000"/>
            <a:headEnd/>
            <a:tailEnd/>
          </a:ln>
        </p:spPr>
        <p:txBody>
          <a:bodyPr>
            <a:spAutoFit/>
          </a:bodyPr>
          <a:lstStyle/>
          <a:p>
            <a:pPr eaLnBrk="0" hangingPunct="0"/>
            <a:r>
              <a:rPr lang="en-US" sz="2000">
                <a:solidFill>
                  <a:schemeClr val="hlink"/>
                </a:solidFill>
                <a:latin typeface="Times New Roman" pitchFamily="18" charset="0"/>
              </a:rPr>
              <a:t>marginal efficiency gain from more production…</a:t>
            </a:r>
          </a:p>
        </p:txBody>
      </p:sp>
      <p:sp>
        <p:nvSpPr>
          <p:cNvPr id="29720" name="Text Box 24"/>
          <p:cNvSpPr txBox="1">
            <a:spLocks noChangeArrowheads="1"/>
          </p:cNvSpPr>
          <p:nvPr/>
        </p:nvSpPr>
        <p:spPr bwMode="auto">
          <a:xfrm>
            <a:off x="4800600" y="5334000"/>
            <a:ext cx="3886200" cy="701675"/>
          </a:xfrm>
          <a:prstGeom prst="rect">
            <a:avLst/>
          </a:prstGeom>
          <a:noFill/>
          <a:ln w="9525">
            <a:noFill/>
            <a:miter lim="800000"/>
            <a:headEnd/>
            <a:tailEnd/>
          </a:ln>
        </p:spPr>
        <p:txBody>
          <a:bodyPr>
            <a:spAutoFit/>
          </a:bodyPr>
          <a:lstStyle/>
          <a:p>
            <a:pPr algn="r" eaLnBrk="0" hangingPunct="0"/>
            <a:r>
              <a:rPr lang="en-US" sz="2000">
                <a:solidFill>
                  <a:srgbClr val="FF9966"/>
                </a:solidFill>
                <a:latin typeface="Times New Roman" pitchFamily="18" charset="0"/>
              </a:rPr>
              <a:t>…just equals marginal efficiency loss from less consumption</a:t>
            </a:r>
          </a:p>
        </p:txBody>
      </p:sp>
      <p:sp>
        <p:nvSpPr>
          <p:cNvPr id="25625" name="Line 25"/>
          <p:cNvSpPr>
            <a:spLocks noChangeShapeType="1"/>
          </p:cNvSpPr>
          <p:nvPr/>
        </p:nvSpPr>
        <p:spPr bwMode="auto">
          <a:xfrm>
            <a:off x="3048000" y="4191000"/>
            <a:ext cx="0" cy="1749425"/>
          </a:xfrm>
          <a:prstGeom prst="line">
            <a:avLst/>
          </a:prstGeom>
          <a:noFill/>
          <a:ln w="9525">
            <a:solidFill>
              <a:srgbClr val="FFFF00"/>
            </a:solidFill>
            <a:prstDash val="dash"/>
            <a:round/>
            <a:headEnd/>
            <a:tailEnd/>
          </a:ln>
        </p:spPr>
        <p:txBody>
          <a:bodyPr wrap="none" anchor="ctr"/>
          <a:lstStyle/>
          <a:p>
            <a:endParaRPr lang="en-US"/>
          </a:p>
        </p:txBody>
      </p:sp>
      <p:sp>
        <p:nvSpPr>
          <p:cNvPr id="29722" name="Text Box 26"/>
          <p:cNvSpPr txBox="1">
            <a:spLocks noChangeArrowheads="1"/>
          </p:cNvSpPr>
          <p:nvPr/>
        </p:nvSpPr>
        <p:spPr bwMode="auto">
          <a:xfrm>
            <a:off x="2971800" y="5943600"/>
            <a:ext cx="862013" cy="457200"/>
          </a:xfrm>
          <a:prstGeom prst="rect">
            <a:avLst/>
          </a:prstGeom>
          <a:noFill/>
          <a:ln w="9525">
            <a:noFill/>
            <a:miter lim="800000"/>
            <a:headEnd/>
            <a:tailEnd/>
          </a:ln>
        </p:spPr>
        <p:txBody>
          <a:bodyPr wrap="none">
            <a:spAutoFit/>
          </a:bodyPr>
          <a:lstStyle/>
          <a:p>
            <a:pPr eaLnBrk="0" hangingPunct="0"/>
            <a:r>
              <a:rPr lang="en-US" sz="2400" i="1">
                <a:solidFill>
                  <a:srgbClr val="66FF66"/>
                </a:solidFill>
                <a:latin typeface="Times New Roman" pitchFamily="18" charset="0"/>
              </a:rPr>
              <a:t>Qd**</a:t>
            </a:r>
          </a:p>
        </p:txBody>
      </p:sp>
      <p:sp>
        <p:nvSpPr>
          <p:cNvPr id="29723" name="Freeform 27"/>
          <p:cNvSpPr>
            <a:spLocks/>
          </p:cNvSpPr>
          <p:nvPr/>
        </p:nvSpPr>
        <p:spPr bwMode="auto">
          <a:xfrm>
            <a:off x="2286000" y="4953000"/>
            <a:ext cx="1905000" cy="317500"/>
          </a:xfrm>
          <a:custGeom>
            <a:avLst/>
            <a:gdLst>
              <a:gd name="T0" fmla="*/ 0 w 1200"/>
              <a:gd name="T1" fmla="*/ 2147483647 h 176"/>
              <a:gd name="T2" fmla="*/ 2147483647 w 1200"/>
              <a:gd name="T3" fmla="*/ 2147483647 h 176"/>
              <a:gd name="T4" fmla="*/ 2147483647 w 1200"/>
              <a:gd name="T5" fmla="*/ 2147483647 h 176"/>
              <a:gd name="T6" fmla="*/ 2147483647 w 1200"/>
              <a:gd name="T7" fmla="*/ 2147483647 h 176"/>
              <a:gd name="T8" fmla="*/ 0 60000 65536"/>
              <a:gd name="T9" fmla="*/ 0 60000 65536"/>
              <a:gd name="T10" fmla="*/ 0 60000 65536"/>
              <a:gd name="T11" fmla="*/ 0 60000 65536"/>
              <a:gd name="T12" fmla="*/ 0 w 1200"/>
              <a:gd name="T13" fmla="*/ 0 h 176"/>
              <a:gd name="T14" fmla="*/ 1200 w 1200"/>
              <a:gd name="T15" fmla="*/ 176 h 176"/>
            </a:gdLst>
            <a:ahLst/>
            <a:cxnLst>
              <a:cxn ang="T8">
                <a:pos x="T0" y="T1"/>
              </a:cxn>
              <a:cxn ang="T9">
                <a:pos x="T2" y="T3"/>
              </a:cxn>
              <a:cxn ang="T10">
                <a:pos x="T4" y="T5"/>
              </a:cxn>
              <a:cxn ang="T11">
                <a:pos x="T6" y="T7"/>
              </a:cxn>
            </a:cxnLst>
            <a:rect l="T12" t="T13" r="T14" b="T15"/>
            <a:pathLst>
              <a:path w="1200" h="176">
                <a:moveTo>
                  <a:pt x="0" y="24"/>
                </a:moveTo>
                <a:cubicBezTo>
                  <a:pt x="112" y="12"/>
                  <a:pt x="224" y="0"/>
                  <a:pt x="336" y="24"/>
                </a:cubicBezTo>
                <a:cubicBezTo>
                  <a:pt x="448" y="48"/>
                  <a:pt x="528" y="160"/>
                  <a:pt x="672" y="168"/>
                </a:cubicBezTo>
                <a:cubicBezTo>
                  <a:pt x="816" y="176"/>
                  <a:pt x="1112" y="88"/>
                  <a:pt x="1200" y="72"/>
                </a:cubicBezTo>
              </a:path>
            </a:pathLst>
          </a:custGeom>
          <a:noFill/>
          <a:ln w="28575">
            <a:solidFill>
              <a:schemeClr val="hlink"/>
            </a:solidFill>
            <a:round/>
            <a:headEnd type="triangle" w="med" len="med"/>
            <a:tailEnd/>
          </a:ln>
        </p:spPr>
        <p:txBody>
          <a:bodyPr/>
          <a:lstStyle/>
          <a:p>
            <a:endParaRPr lang="en-US"/>
          </a:p>
        </p:txBody>
      </p:sp>
      <p:sp>
        <p:nvSpPr>
          <p:cNvPr id="29724" name="Freeform 28"/>
          <p:cNvSpPr>
            <a:spLocks/>
          </p:cNvSpPr>
          <p:nvPr/>
        </p:nvSpPr>
        <p:spPr bwMode="auto">
          <a:xfrm>
            <a:off x="3352800" y="4572000"/>
            <a:ext cx="1066800" cy="1282700"/>
          </a:xfrm>
          <a:custGeom>
            <a:avLst/>
            <a:gdLst>
              <a:gd name="T0" fmla="*/ 0 w 768"/>
              <a:gd name="T1" fmla="*/ 2147483647 h 784"/>
              <a:gd name="T2" fmla="*/ 2147483647 w 768"/>
              <a:gd name="T3" fmla="*/ 2147483647 h 784"/>
              <a:gd name="T4" fmla="*/ 2147483647 w 768"/>
              <a:gd name="T5" fmla="*/ 2147483647 h 784"/>
              <a:gd name="T6" fmla="*/ 2147483647 w 768"/>
              <a:gd name="T7" fmla="*/ 2147483647 h 784"/>
              <a:gd name="T8" fmla="*/ 2147483647 w 768"/>
              <a:gd name="T9" fmla="*/ 2147483647 h 784"/>
              <a:gd name="T10" fmla="*/ 0 60000 65536"/>
              <a:gd name="T11" fmla="*/ 0 60000 65536"/>
              <a:gd name="T12" fmla="*/ 0 60000 65536"/>
              <a:gd name="T13" fmla="*/ 0 60000 65536"/>
              <a:gd name="T14" fmla="*/ 0 60000 65536"/>
              <a:gd name="T15" fmla="*/ 0 w 768"/>
              <a:gd name="T16" fmla="*/ 0 h 784"/>
              <a:gd name="T17" fmla="*/ 768 w 768"/>
              <a:gd name="T18" fmla="*/ 784 h 784"/>
            </a:gdLst>
            <a:ahLst/>
            <a:cxnLst>
              <a:cxn ang="T10">
                <a:pos x="T0" y="T1"/>
              </a:cxn>
              <a:cxn ang="T11">
                <a:pos x="T2" y="T3"/>
              </a:cxn>
              <a:cxn ang="T12">
                <a:pos x="T4" y="T5"/>
              </a:cxn>
              <a:cxn ang="T13">
                <a:pos x="T6" y="T7"/>
              </a:cxn>
              <a:cxn ang="T14">
                <a:pos x="T8" y="T9"/>
              </a:cxn>
            </a:cxnLst>
            <a:rect l="T15" t="T16" r="T17" b="T18"/>
            <a:pathLst>
              <a:path w="768" h="784">
                <a:moveTo>
                  <a:pt x="0" y="24"/>
                </a:moveTo>
                <a:cubicBezTo>
                  <a:pt x="108" y="12"/>
                  <a:pt x="216" y="0"/>
                  <a:pt x="288" y="24"/>
                </a:cubicBezTo>
                <a:cubicBezTo>
                  <a:pt x="360" y="48"/>
                  <a:pt x="400" y="56"/>
                  <a:pt x="432" y="168"/>
                </a:cubicBezTo>
                <a:cubicBezTo>
                  <a:pt x="464" y="280"/>
                  <a:pt x="424" y="608"/>
                  <a:pt x="480" y="696"/>
                </a:cubicBezTo>
                <a:cubicBezTo>
                  <a:pt x="536" y="784"/>
                  <a:pt x="652" y="740"/>
                  <a:pt x="768" y="696"/>
                </a:cubicBezTo>
              </a:path>
            </a:pathLst>
          </a:custGeom>
          <a:noFill/>
          <a:ln w="28575">
            <a:solidFill>
              <a:srgbClr val="FF6600"/>
            </a:solidFill>
            <a:round/>
            <a:headEnd type="triangle" w="med" len="med"/>
            <a:tailEnd/>
          </a:ln>
        </p:spPr>
        <p:txBody>
          <a:bodyPr/>
          <a:lstStyle/>
          <a:p>
            <a:endParaRPr lang="en-US"/>
          </a:p>
        </p:txBody>
      </p:sp>
      <p:sp>
        <p:nvSpPr>
          <p:cNvPr id="29725" name="Line 29"/>
          <p:cNvSpPr>
            <a:spLocks noChangeShapeType="1"/>
          </p:cNvSpPr>
          <p:nvPr/>
        </p:nvSpPr>
        <p:spPr bwMode="auto">
          <a:xfrm flipH="1">
            <a:off x="1219200" y="4495800"/>
            <a:ext cx="2057400" cy="0"/>
          </a:xfrm>
          <a:prstGeom prst="line">
            <a:avLst/>
          </a:prstGeom>
          <a:noFill/>
          <a:ln w="9525">
            <a:solidFill>
              <a:srgbClr val="00FF99"/>
            </a:solidFill>
            <a:prstDash val="dash"/>
            <a:round/>
            <a:headEnd/>
            <a:tailEnd/>
          </a:ln>
        </p:spPr>
        <p:txBody>
          <a:bodyPr wrap="none" anchor="ctr"/>
          <a:lstStyle/>
          <a:p>
            <a:endParaRPr lang="en-US"/>
          </a:p>
        </p:txBody>
      </p:sp>
      <p:sp>
        <p:nvSpPr>
          <p:cNvPr id="29726" name="Text Box 30"/>
          <p:cNvSpPr txBox="1">
            <a:spLocks noChangeArrowheads="1"/>
          </p:cNvSpPr>
          <p:nvPr/>
        </p:nvSpPr>
        <p:spPr bwMode="auto">
          <a:xfrm>
            <a:off x="76200" y="4267200"/>
            <a:ext cx="1428750" cy="457200"/>
          </a:xfrm>
          <a:prstGeom prst="rect">
            <a:avLst/>
          </a:prstGeom>
          <a:noFill/>
          <a:ln w="9525">
            <a:noFill/>
            <a:miter lim="800000"/>
            <a:headEnd/>
            <a:tailEnd/>
          </a:ln>
        </p:spPr>
        <p:txBody>
          <a:bodyPr>
            <a:spAutoFit/>
          </a:bodyPr>
          <a:lstStyle/>
          <a:p>
            <a:pPr eaLnBrk="0" hangingPunct="0"/>
            <a:r>
              <a:rPr lang="en-US" sz="2400" i="1">
                <a:solidFill>
                  <a:srgbClr val="FFCCFF"/>
                </a:solidFill>
                <a:latin typeface="Times New Roman" pitchFamily="18" charset="0"/>
              </a:rPr>
              <a:t>Pdom**</a:t>
            </a:r>
          </a:p>
        </p:txBody>
      </p:sp>
      <p:sp>
        <p:nvSpPr>
          <p:cNvPr id="29727" name="Line 31"/>
          <p:cNvSpPr>
            <a:spLocks noChangeShapeType="1"/>
          </p:cNvSpPr>
          <p:nvPr/>
        </p:nvSpPr>
        <p:spPr bwMode="auto">
          <a:xfrm>
            <a:off x="2286000" y="4495800"/>
            <a:ext cx="0" cy="1444625"/>
          </a:xfrm>
          <a:prstGeom prst="line">
            <a:avLst/>
          </a:prstGeom>
          <a:noFill/>
          <a:ln w="9525">
            <a:solidFill>
              <a:srgbClr val="00FF99"/>
            </a:solidFill>
            <a:prstDash val="dash"/>
            <a:round/>
            <a:headEnd/>
            <a:tailEnd/>
          </a:ln>
        </p:spPr>
        <p:txBody>
          <a:bodyPr wrap="none" anchor="ctr"/>
          <a:lstStyle/>
          <a:p>
            <a:endParaRPr lang="en-US"/>
          </a:p>
        </p:txBody>
      </p:sp>
      <p:sp>
        <p:nvSpPr>
          <p:cNvPr id="29728" name="Line 32"/>
          <p:cNvSpPr>
            <a:spLocks noChangeShapeType="1"/>
          </p:cNvSpPr>
          <p:nvPr/>
        </p:nvSpPr>
        <p:spPr bwMode="auto">
          <a:xfrm>
            <a:off x="3276600" y="4495800"/>
            <a:ext cx="0" cy="1444625"/>
          </a:xfrm>
          <a:prstGeom prst="line">
            <a:avLst/>
          </a:prstGeom>
          <a:noFill/>
          <a:ln w="9525">
            <a:solidFill>
              <a:srgbClr val="00FF99"/>
            </a:solidFill>
            <a:prstDash val="dash"/>
            <a:round/>
            <a:headEnd/>
            <a:tailEnd/>
          </a:ln>
        </p:spPr>
        <p:txBody>
          <a:bodyPr wrap="none" anchor="ctr"/>
          <a:lstStyle/>
          <a:p>
            <a:endParaRPr lang="en-US"/>
          </a:p>
        </p:txBody>
      </p:sp>
      <p:sp>
        <p:nvSpPr>
          <p:cNvPr id="29729" name="Line 33"/>
          <p:cNvSpPr>
            <a:spLocks noChangeShapeType="1"/>
          </p:cNvSpPr>
          <p:nvPr/>
        </p:nvSpPr>
        <p:spPr bwMode="auto">
          <a:xfrm>
            <a:off x="2286000" y="4800600"/>
            <a:ext cx="0" cy="381000"/>
          </a:xfrm>
          <a:prstGeom prst="line">
            <a:avLst/>
          </a:prstGeom>
          <a:noFill/>
          <a:ln w="28575">
            <a:solidFill>
              <a:schemeClr val="hlink"/>
            </a:solidFill>
            <a:round/>
            <a:headEnd type="triangle" w="med" len="med"/>
            <a:tailEnd type="triangle" w="med" len="med"/>
          </a:ln>
        </p:spPr>
        <p:txBody>
          <a:bodyPr/>
          <a:lstStyle/>
          <a:p>
            <a:endParaRPr lang="en-US"/>
          </a:p>
        </p:txBody>
      </p:sp>
      <p:sp>
        <p:nvSpPr>
          <p:cNvPr id="29730" name="Line 34"/>
          <p:cNvSpPr>
            <a:spLocks noChangeShapeType="1"/>
          </p:cNvSpPr>
          <p:nvPr/>
        </p:nvSpPr>
        <p:spPr bwMode="auto">
          <a:xfrm>
            <a:off x="3276600" y="4495800"/>
            <a:ext cx="0" cy="304800"/>
          </a:xfrm>
          <a:prstGeom prst="line">
            <a:avLst/>
          </a:prstGeom>
          <a:noFill/>
          <a:ln w="28575">
            <a:solidFill>
              <a:srgbClr val="FF6600"/>
            </a:solidFill>
            <a:round/>
            <a:headEnd type="triangle" w="med" len="med"/>
            <a:tailEnd type="triangle" w="med" len="med"/>
          </a:ln>
        </p:spPr>
        <p:txBody>
          <a:bodyPr/>
          <a:lstStyle/>
          <a:p>
            <a:endParaRPr lang="en-US"/>
          </a:p>
        </p:txBody>
      </p:sp>
      <p:sp>
        <p:nvSpPr>
          <p:cNvPr id="29731" name="Text Box 35"/>
          <p:cNvSpPr txBox="1">
            <a:spLocks noChangeArrowheads="1"/>
          </p:cNvSpPr>
          <p:nvPr/>
        </p:nvSpPr>
        <p:spPr bwMode="auto">
          <a:xfrm>
            <a:off x="4038600" y="3962400"/>
            <a:ext cx="4248150" cy="457200"/>
          </a:xfrm>
          <a:prstGeom prst="rect">
            <a:avLst/>
          </a:prstGeom>
          <a:noFill/>
          <a:ln w="9525">
            <a:noFill/>
            <a:miter lim="800000"/>
            <a:headEnd/>
            <a:tailEnd/>
          </a:ln>
        </p:spPr>
        <p:txBody>
          <a:bodyPr wrap="none">
            <a:spAutoFit/>
          </a:bodyPr>
          <a:lstStyle/>
          <a:p>
            <a:pPr eaLnBrk="0" hangingPunct="0"/>
            <a:r>
              <a:rPr lang="en-US" sz="2400" i="1">
                <a:solidFill>
                  <a:srgbClr val="66FF66"/>
                </a:solidFill>
                <a:latin typeface="Times New Roman" pitchFamily="18" charset="0"/>
              </a:rPr>
              <a:t>The second-best Qs** is 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P spid="29716" grpId="0"/>
      <p:bldP spid="29719" grpId="0"/>
      <p:bldP spid="29720" grpId="0"/>
      <p:bldP spid="29722" grpId="0"/>
      <p:bldP spid="29723" grpId="0" animBg="1"/>
      <p:bldP spid="29724" grpId="0" animBg="1"/>
      <p:bldP spid="29725" grpId="0" animBg="1"/>
      <p:bldP spid="29726" grpId="0"/>
      <p:bldP spid="29727" grpId="0" animBg="1"/>
      <p:bldP spid="29728" grpId="0" animBg="1"/>
      <p:bldP spid="29729" grpId="0" animBg="1"/>
      <p:bldP spid="29730" grpId="0" animBg="1"/>
      <p:bldP spid="297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lnSpc>
                <a:spcPct val="80000"/>
              </a:lnSpc>
            </a:pPr>
            <a:r>
              <a:rPr lang="en-US" sz="3200" smtClean="0"/>
              <a:t>The “market power” argument: </a:t>
            </a:r>
            <a:br>
              <a:rPr lang="en-US" sz="3200" smtClean="0"/>
            </a:br>
            <a:r>
              <a:rPr lang="en-US" sz="3200" smtClean="0"/>
              <a:t>Can large countries influence their trade prices?</a:t>
            </a:r>
          </a:p>
        </p:txBody>
      </p:sp>
      <p:sp>
        <p:nvSpPr>
          <p:cNvPr id="26627" name="Line 3"/>
          <p:cNvSpPr>
            <a:spLocks noChangeShapeType="1"/>
          </p:cNvSpPr>
          <p:nvPr/>
        </p:nvSpPr>
        <p:spPr bwMode="auto">
          <a:xfrm>
            <a:off x="685800" y="2641600"/>
            <a:ext cx="0" cy="3352800"/>
          </a:xfrm>
          <a:prstGeom prst="line">
            <a:avLst/>
          </a:prstGeom>
          <a:noFill/>
          <a:ln w="9525">
            <a:solidFill>
              <a:srgbClr val="00FF00"/>
            </a:solidFill>
            <a:round/>
            <a:headEnd/>
            <a:tailEnd/>
          </a:ln>
        </p:spPr>
        <p:txBody>
          <a:bodyPr wrap="none" anchor="ctr"/>
          <a:lstStyle/>
          <a:p>
            <a:endParaRPr lang="en-US"/>
          </a:p>
        </p:txBody>
      </p:sp>
      <p:sp>
        <p:nvSpPr>
          <p:cNvPr id="26628" name="Line 4"/>
          <p:cNvSpPr>
            <a:spLocks noChangeShapeType="1"/>
          </p:cNvSpPr>
          <p:nvPr/>
        </p:nvSpPr>
        <p:spPr bwMode="auto">
          <a:xfrm>
            <a:off x="685800" y="5994400"/>
            <a:ext cx="2590800" cy="0"/>
          </a:xfrm>
          <a:prstGeom prst="line">
            <a:avLst/>
          </a:prstGeom>
          <a:noFill/>
          <a:ln w="9525">
            <a:solidFill>
              <a:srgbClr val="00FF00"/>
            </a:solidFill>
            <a:round/>
            <a:headEnd/>
            <a:tailEnd/>
          </a:ln>
        </p:spPr>
        <p:txBody>
          <a:bodyPr wrap="none" anchor="ctr"/>
          <a:lstStyle/>
          <a:p>
            <a:endParaRPr lang="en-US"/>
          </a:p>
        </p:txBody>
      </p:sp>
      <p:sp>
        <p:nvSpPr>
          <p:cNvPr id="26629" name="Line 5"/>
          <p:cNvSpPr>
            <a:spLocks noChangeShapeType="1"/>
          </p:cNvSpPr>
          <p:nvPr/>
        </p:nvSpPr>
        <p:spPr bwMode="auto">
          <a:xfrm>
            <a:off x="3505200" y="2641600"/>
            <a:ext cx="0" cy="3352800"/>
          </a:xfrm>
          <a:prstGeom prst="line">
            <a:avLst/>
          </a:prstGeom>
          <a:noFill/>
          <a:ln w="9525">
            <a:solidFill>
              <a:schemeClr val="tx1"/>
            </a:solidFill>
            <a:round/>
            <a:headEnd/>
            <a:tailEnd/>
          </a:ln>
        </p:spPr>
        <p:txBody>
          <a:bodyPr wrap="none" anchor="ctr"/>
          <a:lstStyle/>
          <a:p>
            <a:endParaRPr lang="en-US"/>
          </a:p>
        </p:txBody>
      </p:sp>
      <p:sp>
        <p:nvSpPr>
          <p:cNvPr id="26630" name="Line 6"/>
          <p:cNvSpPr>
            <a:spLocks noChangeShapeType="1"/>
          </p:cNvSpPr>
          <p:nvPr/>
        </p:nvSpPr>
        <p:spPr bwMode="auto">
          <a:xfrm>
            <a:off x="3505200" y="5994400"/>
            <a:ext cx="2590800" cy="0"/>
          </a:xfrm>
          <a:prstGeom prst="line">
            <a:avLst/>
          </a:prstGeom>
          <a:noFill/>
          <a:ln w="9525">
            <a:solidFill>
              <a:schemeClr val="tx1"/>
            </a:solidFill>
            <a:round/>
            <a:headEnd/>
            <a:tailEnd/>
          </a:ln>
        </p:spPr>
        <p:txBody>
          <a:bodyPr wrap="none" anchor="ctr"/>
          <a:lstStyle/>
          <a:p>
            <a:endParaRPr lang="en-US"/>
          </a:p>
        </p:txBody>
      </p:sp>
      <p:sp>
        <p:nvSpPr>
          <p:cNvPr id="26631" name="Line 7"/>
          <p:cNvSpPr>
            <a:spLocks noChangeShapeType="1"/>
          </p:cNvSpPr>
          <p:nvPr/>
        </p:nvSpPr>
        <p:spPr bwMode="auto">
          <a:xfrm>
            <a:off x="6248400" y="2641600"/>
            <a:ext cx="0" cy="3352800"/>
          </a:xfrm>
          <a:prstGeom prst="line">
            <a:avLst/>
          </a:prstGeom>
          <a:noFill/>
          <a:ln w="9525">
            <a:solidFill>
              <a:srgbClr val="FF0000"/>
            </a:solidFill>
            <a:round/>
            <a:headEnd/>
            <a:tailEnd/>
          </a:ln>
        </p:spPr>
        <p:txBody>
          <a:bodyPr wrap="none" anchor="ctr"/>
          <a:lstStyle/>
          <a:p>
            <a:endParaRPr lang="en-US"/>
          </a:p>
        </p:txBody>
      </p:sp>
      <p:sp>
        <p:nvSpPr>
          <p:cNvPr id="26632" name="Line 8"/>
          <p:cNvSpPr>
            <a:spLocks noChangeShapeType="1"/>
          </p:cNvSpPr>
          <p:nvPr/>
        </p:nvSpPr>
        <p:spPr bwMode="auto">
          <a:xfrm>
            <a:off x="6248400" y="5994400"/>
            <a:ext cx="2590800" cy="0"/>
          </a:xfrm>
          <a:prstGeom prst="line">
            <a:avLst/>
          </a:prstGeom>
          <a:noFill/>
          <a:ln w="9525">
            <a:solidFill>
              <a:srgbClr val="FF0000"/>
            </a:solidFill>
            <a:round/>
            <a:headEnd/>
            <a:tailEnd/>
          </a:ln>
        </p:spPr>
        <p:txBody>
          <a:bodyPr wrap="none" anchor="ctr"/>
          <a:lstStyle/>
          <a:p>
            <a:endParaRPr lang="en-US"/>
          </a:p>
        </p:txBody>
      </p:sp>
      <p:sp>
        <p:nvSpPr>
          <p:cNvPr id="26633" name="Line 9"/>
          <p:cNvSpPr>
            <a:spLocks noChangeShapeType="1"/>
          </p:cNvSpPr>
          <p:nvPr/>
        </p:nvSpPr>
        <p:spPr bwMode="auto">
          <a:xfrm flipV="1">
            <a:off x="685800" y="2870200"/>
            <a:ext cx="2286000" cy="2971800"/>
          </a:xfrm>
          <a:prstGeom prst="line">
            <a:avLst/>
          </a:prstGeom>
          <a:noFill/>
          <a:ln w="9525">
            <a:solidFill>
              <a:srgbClr val="00FF00"/>
            </a:solidFill>
            <a:round/>
            <a:headEnd/>
            <a:tailEnd/>
          </a:ln>
        </p:spPr>
        <p:txBody>
          <a:bodyPr wrap="none" anchor="ctr"/>
          <a:lstStyle/>
          <a:p>
            <a:endParaRPr lang="en-US"/>
          </a:p>
        </p:txBody>
      </p:sp>
      <p:sp>
        <p:nvSpPr>
          <p:cNvPr id="26634" name="Line 10"/>
          <p:cNvSpPr>
            <a:spLocks noChangeShapeType="1"/>
          </p:cNvSpPr>
          <p:nvPr/>
        </p:nvSpPr>
        <p:spPr bwMode="auto">
          <a:xfrm>
            <a:off x="685800" y="2794000"/>
            <a:ext cx="1676400" cy="3200400"/>
          </a:xfrm>
          <a:prstGeom prst="line">
            <a:avLst/>
          </a:prstGeom>
          <a:noFill/>
          <a:ln w="9525">
            <a:solidFill>
              <a:srgbClr val="00FF00"/>
            </a:solidFill>
            <a:round/>
            <a:headEnd/>
            <a:tailEnd/>
          </a:ln>
        </p:spPr>
        <p:txBody>
          <a:bodyPr wrap="none" anchor="ctr"/>
          <a:lstStyle/>
          <a:p>
            <a:endParaRPr lang="en-US"/>
          </a:p>
        </p:txBody>
      </p:sp>
      <p:sp>
        <p:nvSpPr>
          <p:cNvPr id="26635" name="Text Box 11"/>
          <p:cNvSpPr txBox="1">
            <a:spLocks noChangeArrowheads="1"/>
          </p:cNvSpPr>
          <p:nvPr/>
        </p:nvSpPr>
        <p:spPr bwMode="auto">
          <a:xfrm>
            <a:off x="914400" y="2133600"/>
            <a:ext cx="16652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Our country</a:t>
            </a:r>
          </a:p>
        </p:txBody>
      </p:sp>
      <p:sp>
        <p:nvSpPr>
          <p:cNvPr id="26636" name="Text Box 12"/>
          <p:cNvSpPr txBox="1">
            <a:spLocks noChangeArrowheads="1"/>
          </p:cNvSpPr>
          <p:nvPr/>
        </p:nvSpPr>
        <p:spPr bwMode="auto">
          <a:xfrm>
            <a:off x="6405563" y="2133600"/>
            <a:ext cx="273843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The rest of the world</a:t>
            </a:r>
          </a:p>
        </p:txBody>
      </p:sp>
      <p:sp>
        <p:nvSpPr>
          <p:cNvPr id="26637" name="Line 13"/>
          <p:cNvSpPr>
            <a:spLocks noChangeShapeType="1"/>
          </p:cNvSpPr>
          <p:nvPr/>
        </p:nvSpPr>
        <p:spPr bwMode="auto">
          <a:xfrm>
            <a:off x="6248400" y="2794000"/>
            <a:ext cx="2514600" cy="1143000"/>
          </a:xfrm>
          <a:prstGeom prst="line">
            <a:avLst/>
          </a:prstGeom>
          <a:noFill/>
          <a:ln w="9525">
            <a:solidFill>
              <a:srgbClr val="FF0000"/>
            </a:solidFill>
            <a:round/>
            <a:headEnd/>
            <a:tailEnd/>
          </a:ln>
        </p:spPr>
        <p:txBody>
          <a:bodyPr wrap="none" anchor="ctr"/>
          <a:lstStyle/>
          <a:p>
            <a:endParaRPr lang="en-US"/>
          </a:p>
        </p:txBody>
      </p:sp>
      <p:sp>
        <p:nvSpPr>
          <p:cNvPr id="26638" name="Line 14"/>
          <p:cNvSpPr>
            <a:spLocks noChangeShapeType="1"/>
          </p:cNvSpPr>
          <p:nvPr/>
        </p:nvSpPr>
        <p:spPr bwMode="auto">
          <a:xfrm flipV="1">
            <a:off x="6248400" y="2717800"/>
            <a:ext cx="1524000" cy="1930400"/>
          </a:xfrm>
          <a:prstGeom prst="line">
            <a:avLst/>
          </a:prstGeom>
          <a:noFill/>
          <a:ln w="9525">
            <a:solidFill>
              <a:srgbClr val="FF0000"/>
            </a:solidFill>
            <a:round/>
            <a:headEnd/>
            <a:tailEnd/>
          </a:ln>
        </p:spPr>
        <p:txBody>
          <a:bodyPr wrap="none" anchor="ctr"/>
          <a:lstStyle/>
          <a:p>
            <a:endParaRPr lang="en-US"/>
          </a:p>
        </p:txBody>
      </p:sp>
      <p:sp>
        <p:nvSpPr>
          <p:cNvPr id="26639" name="Text Box 15"/>
          <p:cNvSpPr txBox="1">
            <a:spLocks noChangeArrowheads="1"/>
          </p:cNvSpPr>
          <p:nvPr/>
        </p:nvSpPr>
        <p:spPr bwMode="auto">
          <a:xfrm>
            <a:off x="3886200" y="2133600"/>
            <a:ext cx="15700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Int’l. Trade</a:t>
            </a:r>
          </a:p>
        </p:txBody>
      </p:sp>
      <p:sp>
        <p:nvSpPr>
          <p:cNvPr id="26640" name="Oval 16"/>
          <p:cNvSpPr>
            <a:spLocks noChangeArrowheads="1"/>
          </p:cNvSpPr>
          <p:nvPr/>
        </p:nvSpPr>
        <p:spPr bwMode="auto">
          <a:xfrm>
            <a:off x="3429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1" name="Oval 17"/>
          <p:cNvSpPr>
            <a:spLocks noChangeArrowheads="1"/>
          </p:cNvSpPr>
          <p:nvPr/>
        </p:nvSpPr>
        <p:spPr bwMode="auto">
          <a:xfrm>
            <a:off x="1524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42" name="Line 18"/>
          <p:cNvSpPr>
            <a:spLocks noChangeShapeType="1"/>
          </p:cNvSpPr>
          <p:nvPr/>
        </p:nvSpPr>
        <p:spPr bwMode="auto">
          <a:xfrm flipV="1">
            <a:off x="3505200" y="2946400"/>
            <a:ext cx="2057400" cy="1676400"/>
          </a:xfrm>
          <a:prstGeom prst="line">
            <a:avLst/>
          </a:prstGeom>
          <a:noFill/>
          <a:ln w="9525">
            <a:solidFill>
              <a:srgbClr val="00FF00"/>
            </a:solidFill>
            <a:prstDash val="lgDash"/>
            <a:round/>
            <a:headEnd/>
            <a:tailEnd/>
          </a:ln>
        </p:spPr>
        <p:txBody>
          <a:bodyPr wrap="none" anchor="ctr"/>
          <a:lstStyle/>
          <a:p>
            <a:endParaRPr lang="en-US"/>
          </a:p>
        </p:txBody>
      </p:sp>
      <p:sp>
        <p:nvSpPr>
          <p:cNvPr id="26643" name="Oval 19"/>
          <p:cNvSpPr>
            <a:spLocks noChangeArrowheads="1"/>
          </p:cNvSpPr>
          <p:nvPr/>
        </p:nvSpPr>
        <p:spPr bwMode="auto">
          <a:xfrm>
            <a:off x="73914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6644" name="Oval 20"/>
          <p:cNvSpPr>
            <a:spLocks noChangeArrowheads="1"/>
          </p:cNvSpPr>
          <p:nvPr/>
        </p:nvSpPr>
        <p:spPr bwMode="auto">
          <a:xfrm>
            <a:off x="34290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6645" name="Line 21"/>
          <p:cNvSpPr>
            <a:spLocks noChangeShapeType="1"/>
          </p:cNvSpPr>
          <p:nvPr/>
        </p:nvSpPr>
        <p:spPr bwMode="auto">
          <a:xfrm>
            <a:off x="3505200" y="3327400"/>
            <a:ext cx="2209800" cy="711200"/>
          </a:xfrm>
          <a:prstGeom prst="line">
            <a:avLst/>
          </a:prstGeom>
          <a:noFill/>
          <a:ln w="9525">
            <a:solidFill>
              <a:srgbClr val="FF0000"/>
            </a:solidFill>
            <a:round/>
            <a:headEnd/>
            <a:tailEnd/>
          </a:ln>
        </p:spPr>
        <p:txBody>
          <a:bodyPr wrap="none" anchor="ctr"/>
          <a:lstStyle/>
          <a:p>
            <a:endParaRPr lang="en-US"/>
          </a:p>
        </p:txBody>
      </p:sp>
      <p:sp>
        <p:nvSpPr>
          <p:cNvPr id="26646" name="Oval 22"/>
          <p:cNvSpPr>
            <a:spLocks noChangeArrowheads="1"/>
          </p:cNvSpPr>
          <p:nvPr/>
        </p:nvSpPr>
        <p:spPr bwMode="auto">
          <a:xfrm>
            <a:off x="4572000" y="3614738"/>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6647" name="Text Box 23"/>
          <p:cNvSpPr txBox="1">
            <a:spLocks noChangeArrowheads="1"/>
          </p:cNvSpPr>
          <p:nvPr/>
        </p:nvSpPr>
        <p:spPr bwMode="auto">
          <a:xfrm>
            <a:off x="2651125" y="6035675"/>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6648" name="Text Box 24"/>
          <p:cNvSpPr txBox="1">
            <a:spLocks noChangeArrowheads="1"/>
          </p:cNvSpPr>
          <p:nvPr/>
        </p:nvSpPr>
        <p:spPr bwMode="auto">
          <a:xfrm>
            <a:off x="4724400" y="2489200"/>
            <a:ext cx="1092200" cy="519113"/>
          </a:xfrm>
          <a:prstGeom prst="rect">
            <a:avLst/>
          </a:prstGeom>
          <a:noFill/>
          <a:ln w="9525">
            <a:noFill/>
            <a:miter lim="800000"/>
            <a:headEnd/>
            <a:tailEnd/>
          </a:ln>
        </p:spPr>
        <p:txBody>
          <a:bodyPr wrap="none">
            <a:spAutoFit/>
          </a:bodyPr>
          <a:lstStyle/>
          <a:p>
            <a:pPr eaLnBrk="0" hangingPunct="0"/>
            <a:r>
              <a:rPr lang="en-US" sz="2800">
                <a:solidFill>
                  <a:srgbClr val="00FF00"/>
                </a:solidFill>
                <a:latin typeface="Times New Roman" pitchFamily="18" charset="0"/>
              </a:rPr>
              <a:t>S</a:t>
            </a:r>
            <a:r>
              <a:rPr lang="en-US" sz="2800" baseline="-25000">
                <a:solidFill>
                  <a:srgbClr val="00FF00"/>
                </a:solidFill>
                <a:latin typeface="Times New Roman" pitchFamily="18" charset="0"/>
              </a:rPr>
              <a:t>exports</a:t>
            </a:r>
            <a:endParaRPr lang="en-US" sz="2800">
              <a:solidFill>
                <a:srgbClr val="00FF00"/>
              </a:solidFill>
              <a:latin typeface="Times New Roman" pitchFamily="18" charset="0"/>
            </a:endParaRPr>
          </a:p>
        </p:txBody>
      </p:sp>
      <p:sp>
        <p:nvSpPr>
          <p:cNvPr id="26649" name="Text Box 25"/>
          <p:cNvSpPr txBox="1">
            <a:spLocks noChangeArrowheads="1"/>
          </p:cNvSpPr>
          <p:nvPr/>
        </p:nvSpPr>
        <p:spPr bwMode="auto">
          <a:xfrm>
            <a:off x="5029200" y="3810000"/>
            <a:ext cx="1177925" cy="519113"/>
          </a:xfrm>
          <a:prstGeom prst="rect">
            <a:avLst/>
          </a:prstGeom>
          <a:noFill/>
          <a:ln w="9525">
            <a:noFill/>
            <a:miter lim="800000"/>
            <a:headEnd/>
            <a:tailEnd/>
          </a:ln>
        </p:spPr>
        <p:txBody>
          <a:bodyPr wrap="none">
            <a:spAutoFit/>
          </a:bodyPr>
          <a:lstStyle/>
          <a:p>
            <a:pPr eaLnBrk="0" hangingPunct="0"/>
            <a:r>
              <a:rPr lang="en-US" sz="2800">
                <a:solidFill>
                  <a:srgbClr val="FF0000"/>
                </a:solidFill>
                <a:latin typeface="Times New Roman" pitchFamily="18" charset="0"/>
              </a:rPr>
              <a:t>D</a:t>
            </a:r>
            <a:r>
              <a:rPr lang="en-US" sz="2800" baseline="-25000">
                <a:solidFill>
                  <a:srgbClr val="FF0000"/>
                </a:solidFill>
                <a:latin typeface="Times New Roman" pitchFamily="18" charset="0"/>
              </a:rPr>
              <a:t>imports</a:t>
            </a:r>
            <a:endParaRPr lang="en-US" sz="2800">
              <a:solidFill>
                <a:srgbClr val="FF0000"/>
              </a:solidFill>
              <a:latin typeface="Times New Roman" pitchFamily="18" charset="0"/>
            </a:endParaRPr>
          </a:p>
        </p:txBody>
      </p:sp>
      <p:sp>
        <p:nvSpPr>
          <p:cNvPr id="26650" name="Text Box 26"/>
          <p:cNvSpPr txBox="1">
            <a:spLocks noChangeArrowheads="1"/>
          </p:cNvSpPr>
          <p:nvPr/>
        </p:nvSpPr>
        <p:spPr bwMode="auto">
          <a:xfrm>
            <a:off x="5334000"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6651" name="Text Box 27"/>
          <p:cNvSpPr txBox="1">
            <a:spLocks noChangeArrowheads="1"/>
          </p:cNvSpPr>
          <p:nvPr/>
        </p:nvSpPr>
        <p:spPr bwMode="auto">
          <a:xfrm>
            <a:off x="7554913"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6652" name="Text Box 28"/>
          <p:cNvSpPr txBox="1">
            <a:spLocks noChangeArrowheads="1"/>
          </p:cNvSpPr>
          <p:nvPr/>
        </p:nvSpPr>
        <p:spPr bwMode="auto">
          <a:xfrm>
            <a:off x="0" y="1143000"/>
            <a:ext cx="9144000" cy="858838"/>
          </a:xfrm>
          <a:prstGeom prst="rect">
            <a:avLst/>
          </a:prstGeom>
          <a:noFill/>
          <a:ln w="9525">
            <a:noFill/>
            <a:miter lim="800000"/>
            <a:headEnd/>
            <a:tailEnd/>
          </a:ln>
        </p:spPr>
        <p:txBody>
          <a:bodyPr>
            <a:spAutoFit/>
          </a:bodyPr>
          <a:lstStyle/>
          <a:p>
            <a:pPr eaLnBrk="0" hangingPunct="0">
              <a:lnSpc>
                <a:spcPct val="70000"/>
              </a:lnSpc>
              <a:spcBef>
                <a:spcPct val="50000"/>
              </a:spcBef>
            </a:pPr>
            <a:r>
              <a:rPr lang="en-US" sz="2400" i="1">
                <a:latin typeface="Times New Roman" pitchFamily="18" charset="0"/>
              </a:rPr>
              <a:t>For example, if our country is about the same size as the whole rest of the world, would free trade at Pt still be optimal for us?  Could we intervene to improve our well-being?  What would that do to foreigners?</a:t>
            </a:r>
          </a:p>
        </p:txBody>
      </p:sp>
      <p:sp>
        <p:nvSpPr>
          <p:cNvPr id="26653" name="Line 29"/>
          <p:cNvSpPr>
            <a:spLocks noChangeShapeType="1"/>
          </p:cNvSpPr>
          <p:nvPr/>
        </p:nvSpPr>
        <p:spPr bwMode="auto">
          <a:xfrm flipH="1" flipV="1">
            <a:off x="714375" y="3702050"/>
            <a:ext cx="7515225" cy="4763"/>
          </a:xfrm>
          <a:prstGeom prst="line">
            <a:avLst/>
          </a:prstGeom>
          <a:noFill/>
          <a:ln w="12700">
            <a:solidFill>
              <a:schemeClr val="tx2"/>
            </a:solidFill>
            <a:round/>
            <a:headEnd/>
            <a:tailEnd/>
          </a:ln>
        </p:spPr>
        <p:txBody>
          <a:bodyPr wrap="none" anchor="ctr"/>
          <a:lstStyle/>
          <a:p>
            <a:endParaRPr lang="en-US"/>
          </a:p>
        </p:txBody>
      </p:sp>
      <p:sp>
        <p:nvSpPr>
          <p:cNvPr id="26654" name="Text Box 30"/>
          <p:cNvSpPr txBox="1">
            <a:spLocks noChangeArrowheads="1"/>
          </p:cNvSpPr>
          <p:nvPr/>
        </p:nvSpPr>
        <p:spPr bwMode="auto">
          <a:xfrm>
            <a:off x="228600" y="3429000"/>
            <a:ext cx="438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lstStyle/>
          <a:p>
            <a:pPr eaLnBrk="1" hangingPunct="1">
              <a:lnSpc>
                <a:spcPct val="80000"/>
              </a:lnSpc>
            </a:pPr>
            <a:r>
              <a:rPr lang="en-US" sz="3200" smtClean="0"/>
              <a:t>The “market power” argument:</a:t>
            </a:r>
            <a:br>
              <a:rPr lang="en-US" sz="3200" smtClean="0"/>
            </a:br>
            <a:r>
              <a:rPr lang="en-US" sz="3200" smtClean="0"/>
              <a:t>Can large countries influence their trade prices?</a:t>
            </a:r>
          </a:p>
        </p:txBody>
      </p:sp>
      <p:sp>
        <p:nvSpPr>
          <p:cNvPr id="27651" name="Line 3"/>
          <p:cNvSpPr>
            <a:spLocks noChangeShapeType="1"/>
          </p:cNvSpPr>
          <p:nvPr/>
        </p:nvSpPr>
        <p:spPr bwMode="auto">
          <a:xfrm>
            <a:off x="685800" y="2641600"/>
            <a:ext cx="0" cy="3352800"/>
          </a:xfrm>
          <a:prstGeom prst="line">
            <a:avLst/>
          </a:prstGeom>
          <a:noFill/>
          <a:ln w="9525">
            <a:solidFill>
              <a:srgbClr val="00FF00"/>
            </a:solidFill>
            <a:round/>
            <a:headEnd/>
            <a:tailEnd/>
          </a:ln>
        </p:spPr>
        <p:txBody>
          <a:bodyPr wrap="none" anchor="ctr"/>
          <a:lstStyle/>
          <a:p>
            <a:endParaRPr lang="en-US"/>
          </a:p>
        </p:txBody>
      </p:sp>
      <p:sp>
        <p:nvSpPr>
          <p:cNvPr id="27652" name="Line 4"/>
          <p:cNvSpPr>
            <a:spLocks noChangeShapeType="1"/>
          </p:cNvSpPr>
          <p:nvPr/>
        </p:nvSpPr>
        <p:spPr bwMode="auto">
          <a:xfrm>
            <a:off x="685800" y="5994400"/>
            <a:ext cx="2590800" cy="0"/>
          </a:xfrm>
          <a:prstGeom prst="line">
            <a:avLst/>
          </a:prstGeom>
          <a:noFill/>
          <a:ln w="9525">
            <a:solidFill>
              <a:srgbClr val="00FF00"/>
            </a:solidFill>
            <a:round/>
            <a:headEnd/>
            <a:tailEnd/>
          </a:ln>
        </p:spPr>
        <p:txBody>
          <a:bodyPr wrap="none" anchor="ctr"/>
          <a:lstStyle/>
          <a:p>
            <a:endParaRPr lang="en-US"/>
          </a:p>
        </p:txBody>
      </p:sp>
      <p:sp>
        <p:nvSpPr>
          <p:cNvPr id="27653" name="Line 5"/>
          <p:cNvSpPr>
            <a:spLocks noChangeShapeType="1"/>
          </p:cNvSpPr>
          <p:nvPr/>
        </p:nvSpPr>
        <p:spPr bwMode="auto">
          <a:xfrm>
            <a:off x="3505200" y="2641600"/>
            <a:ext cx="0" cy="3352800"/>
          </a:xfrm>
          <a:prstGeom prst="line">
            <a:avLst/>
          </a:prstGeom>
          <a:noFill/>
          <a:ln w="9525">
            <a:solidFill>
              <a:schemeClr val="tx1"/>
            </a:solidFill>
            <a:round/>
            <a:headEnd/>
            <a:tailEnd/>
          </a:ln>
        </p:spPr>
        <p:txBody>
          <a:bodyPr wrap="none" anchor="ctr"/>
          <a:lstStyle/>
          <a:p>
            <a:endParaRPr lang="en-US"/>
          </a:p>
        </p:txBody>
      </p:sp>
      <p:sp>
        <p:nvSpPr>
          <p:cNvPr id="27654" name="Line 6"/>
          <p:cNvSpPr>
            <a:spLocks noChangeShapeType="1"/>
          </p:cNvSpPr>
          <p:nvPr/>
        </p:nvSpPr>
        <p:spPr bwMode="auto">
          <a:xfrm>
            <a:off x="3505200" y="5994400"/>
            <a:ext cx="2590800" cy="0"/>
          </a:xfrm>
          <a:prstGeom prst="line">
            <a:avLst/>
          </a:prstGeom>
          <a:noFill/>
          <a:ln w="9525">
            <a:solidFill>
              <a:schemeClr val="tx1"/>
            </a:solidFill>
            <a:round/>
            <a:headEnd/>
            <a:tailEnd/>
          </a:ln>
        </p:spPr>
        <p:txBody>
          <a:bodyPr wrap="none" anchor="ctr"/>
          <a:lstStyle/>
          <a:p>
            <a:endParaRPr lang="en-US"/>
          </a:p>
        </p:txBody>
      </p:sp>
      <p:sp>
        <p:nvSpPr>
          <p:cNvPr id="27655" name="Line 7"/>
          <p:cNvSpPr>
            <a:spLocks noChangeShapeType="1"/>
          </p:cNvSpPr>
          <p:nvPr/>
        </p:nvSpPr>
        <p:spPr bwMode="auto">
          <a:xfrm>
            <a:off x="6248400" y="2641600"/>
            <a:ext cx="0" cy="3352800"/>
          </a:xfrm>
          <a:prstGeom prst="line">
            <a:avLst/>
          </a:prstGeom>
          <a:noFill/>
          <a:ln w="9525">
            <a:solidFill>
              <a:srgbClr val="FF0000"/>
            </a:solidFill>
            <a:round/>
            <a:headEnd/>
            <a:tailEnd/>
          </a:ln>
        </p:spPr>
        <p:txBody>
          <a:bodyPr wrap="none" anchor="ctr"/>
          <a:lstStyle/>
          <a:p>
            <a:endParaRPr lang="en-US"/>
          </a:p>
        </p:txBody>
      </p:sp>
      <p:sp>
        <p:nvSpPr>
          <p:cNvPr id="27656" name="Line 8"/>
          <p:cNvSpPr>
            <a:spLocks noChangeShapeType="1"/>
          </p:cNvSpPr>
          <p:nvPr/>
        </p:nvSpPr>
        <p:spPr bwMode="auto">
          <a:xfrm>
            <a:off x="6248400" y="5994400"/>
            <a:ext cx="2590800" cy="0"/>
          </a:xfrm>
          <a:prstGeom prst="line">
            <a:avLst/>
          </a:prstGeom>
          <a:noFill/>
          <a:ln w="9525">
            <a:solidFill>
              <a:srgbClr val="FF0000"/>
            </a:solidFill>
            <a:round/>
            <a:headEnd/>
            <a:tailEnd/>
          </a:ln>
        </p:spPr>
        <p:txBody>
          <a:bodyPr wrap="none" anchor="ctr"/>
          <a:lstStyle/>
          <a:p>
            <a:endParaRPr lang="en-US"/>
          </a:p>
        </p:txBody>
      </p:sp>
      <p:sp>
        <p:nvSpPr>
          <p:cNvPr id="27657" name="Line 9"/>
          <p:cNvSpPr>
            <a:spLocks noChangeShapeType="1"/>
          </p:cNvSpPr>
          <p:nvPr/>
        </p:nvSpPr>
        <p:spPr bwMode="auto">
          <a:xfrm flipV="1">
            <a:off x="685800" y="2870200"/>
            <a:ext cx="2286000" cy="2971800"/>
          </a:xfrm>
          <a:prstGeom prst="line">
            <a:avLst/>
          </a:prstGeom>
          <a:noFill/>
          <a:ln w="9525">
            <a:solidFill>
              <a:srgbClr val="00FF00"/>
            </a:solidFill>
            <a:round/>
            <a:headEnd/>
            <a:tailEnd/>
          </a:ln>
        </p:spPr>
        <p:txBody>
          <a:bodyPr wrap="none" anchor="ctr"/>
          <a:lstStyle/>
          <a:p>
            <a:endParaRPr lang="en-US"/>
          </a:p>
        </p:txBody>
      </p:sp>
      <p:sp>
        <p:nvSpPr>
          <p:cNvPr id="27658" name="Line 10"/>
          <p:cNvSpPr>
            <a:spLocks noChangeShapeType="1"/>
          </p:cNvSpPr>
          <p:nvPr/>
        </p:nvSpPr>
        <p:spPr bwMode="auto">
          <a:xfrm>
            <a:off x="685800" y="2794000"/>
            <a:ext cx="1676400" cy="3200400"/>
          </a:xfrm>
          <a:prstGeom prst="line">
            <a:avLst/>
          </a:prstGeom>
          <a:noFill/>
          <a:ln w="9525">
            <a:solidFill>
              <a:srgbClr val="00FF00"/>
            </a:solidFill>
            <a:round/>
            <a:headEnd/>
            <a:tailEnd/>
          </a:ln>
        </p:spPr>
        <p:txBody>
          <a:bodyPr wrap="none" anchor="ctr"/>
          <a:lstStyle/>
          <a:p>
            <a:endParaRPr lang="en-US"/>
          </a:p>
        </p:txBody>
      </p:sp>
      <p:sp>
        <p:nvSpPr>
          <p:cNvPr id="27659" name="Text Box 11"/>
          <p:cNvSpPr txBox="1">
            <a:spLocks noChangeArrowheads="1"/>
          </p:cNvSpPr>
          <p:nvPr/>
        </p:nvSpPr>
        <p:spPr bwMode="auto">
          <a:xfrm>
            <a:off x="914400" y="2133600"/>
            <a:ext cx="166528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Our country</a:t>
            </a:r>
          </a:p>
        </p:txBody>
      </p:sp>
      <p:sp>
        <p:nvSpPr>
          <p:cNvPr id="27660" name="Text Box 12"/>
          <p:cNvSpPr txBox="1">
            <a:spLocks noChangeArrowheads="1"/>
          </p:cNvSpPr>
          <p:nvPr/>
        </p:nvSpPr>
        <p:spPr bwMode="auto">
          <a:xfrm>
            <a:off x="6405563" y="2133600"/>
            <a:ext cx="2738437"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The rest of the world</a:t>
            </a:r>
          </a:p>
        </p:txBody>
      </p:sp>
      <p:sp>
        <p:nvSpPr>
          <p:cNvPr id="27661" name="Line 13"/>
          <p:cNvSpPr>
            <a:spLocks noChangeShapeType="1"/>
          </p:cNvSpPr>
          <p:nvPr/>
        </p:nvSpPr>
        <p:spPr bwMode="auto">
          <a:xfrm>
            <a:off x="6248400" y="2794000"/>
            <a:ext cx="2514600" cy="1143000"/>
          </a:xfrm>
          <a:prstGeom prst="line">
            <a:avLst/>
          </a:prstGeom>
          <a:noFill/>
          <a:ln w="9525">
            <a:solidFill>
              <a:srgbClr val="FF0000"/>
            </a:solidFill>
            <a:round/>
            <a:headEnd/>
            <a:tailEnd/>
          </a:ln>
        </p:spPr>
        <p:txBody>
          <a:bodyPr wrap="none" anchor="ctr"/>
          <a:lstStyle/>
          <a:p>
            <a:endParaRPr lang="en-US"/>
          </a:p>
        </p:txBody>
      </p:sp>
      <p:sp>
        <p:nvSpPr>
          <p:cNvPr id="27662" name="Line 14"/>
          <p:cNvSpPr>
            <a:spLocks noChangeShapeType="1"/>
          </p:cNvSpPr>
          <p:nvPr/>
        </p:nvSpPr>
        <p:spPr bwMode="auto">
          <a:xfrm flipV="1">
            <a:off x="6248400" y="2717800"/>
            <a:ext cx="1524000" cy="1930400"/>
          </a:xfrm>
          <a:prstGeom prst="line">
            <a:avLst/>
          </a:prstGeom>
          <a:noFill/>
          <a:ln w="9525">
            <a:solidFill>
              <a:srgbClr val="FF0000"/>
            </a:solidFill>
            <a:round/>
            <a:headEnd/>
            <a:tailEnd/>
          </a:ln>
        </p:spPr>
        <p:txBody>
          <a:bodyPr wrap="none" anchor="ctr"/>
          <a:lstStyle/>
          <a:p>
            <a:endParaRPr lang="en-US"/>
          </a:p>
        </p:txBody>
      </p:sp>
      <p:sp>
        <p:nvSpPr>
          <p:cNvPr id="27663" name="Text Box 15"/>
          <p:cNvSpPr txBox="1">
            <a:spLocks noChangeArrowheads="1"/>
          </p:cNvSpPr>
          <p:nvPr/>
        </p:nvSpPr>
        <p:spPr bwMode="auto">
          <a:xfrm>
            <a:off x="3886200" y="2133600"/>
            <a:ext cx="1570038"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Int’l. Trade</a:t>
            </a:r>
          </a:p>
        </p:txBody>
      </p:sp>
      <p:sp>
        <p:nvSpPr>
          <p:cNvPr id="27664" name="Oval 16"/>
          <p:cNvSpPr>
            <a:spLocks noChangeArrowheads="1"/>
          </p:cNvSpPr>
          <p:nvPr/>
        </p:nvSpPr>
        <p:spPr bwMode="auto">
          <a:xfrm>
            <a:off x="3429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665" name="Oval 17"/>
          <p:cNvSpPr>
            <a:spLocks noChangeArrowheads="1"/>
          </p:cNvSpPr>
          <p:nvPr/>
        </p:nvSpPr>
        <p:spPr bwMode="auto">
          <a:xfrm>
            <a:off x="1524000" y="4546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666" name="Line 18"/>
          <p:cNvSpPr>
            <a:spLocks noChangeShapeType="1"/>
          </p:cNvSpPr>
          <p:nvPr/>
        </p:nvSpPr>
        <p:spPr bwMode="auto">
          <a:xfrm flipV="1">
            <a:off x="3505200" y="2946400"/>
            <a:ext cx="2057400" cy="1676400"/>
          </a:xfrm>
          <a:prstGeom prst="line">
            <a:avLst/>
          </a:prstGeom>
          <a:noFill/>
          <a:ln w="9525">
            <a:solidFill>
              <a:srgbClr val="00FF00"/>
            </a:solidFill>
            <a:prstDash val="lgDash"/>
            <a:round/>
            <a:headEnd/>
            <a:tailEnd/>
          </a:ln>
        </p:spPr>
        <p:txBody>
          <a:bodyPr wrap="none" anchor="ctr"/>
          <a:lstStyle/>
          <a:p>
            <a:endParaRPr lang="en-US"/>
          </a:p>
        </p:txBody>
      </p:sp>
      <p:sp>
        <p:nvSpPr>
          <p:cNvPr id="27667" name="Oval 19"/>
          <p:cNvSpPr>
            <a:spLocks noChangeArrowheads="1"/>
          </p:cNvSpPr>
          <p:nvPr/>
        </p:nvSpPr>
        <p:spPr bwMode="auto">
          <a:xfrm>
            <a:off x="73914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7668" name="Oval 20"/>
          <p:cNvSpPr>
            <a:spLocks noChangeArrowheads="1"/>
          </p:cNvSpPr>
          <p:nvPr/>
        </p:nvSpPr>
        <p:spPr bwMode="auto">
          <a:xfrm>
            <a:off x="3429000" y="32512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27669" name="Line 21"/>
          <p:cNvSpPr>
            <a:spLocks noChangeShapeType="1"/>
          </p:cNvSpPr>
          <p:nvPr/>
        </p:nvSpPr>
        <p:spPr bwMode="auto">
          <a:xfrm>
            <a:off x="3505200" y="3327400"/>
            <a:ext cx="2209800" cy="711200"/>
          </a:xfrm>
          <a:prstGeom prst="line">
            <a:avLst/>
          </a:prstGeom>
          <a:noFill/>
          <a:ln w="9525">
            <a:solidFill>
              <a:srgbClr val="FF0000"/>
            </a:solidFill>
            <a:round/>
            <a:headEnd/>
            <a:tailEnd/>
          </a:ln>
        </p:spPr>
        <p:txBody>
          <a:bodyPr wrap="none" anchor="ctr"/>
          <a:lstStyle/>
          <a:p>
            <a:endParaRPr lang="en-US"/>
          </a:p>
        </p:txBody>
      </p:sp>
      <p:sp>
        <p:nvSpPr>
          <p:cNvPr id="27670" name="Oval 22"/>
          <p:cNvSpPr>
            <a:spLocks noChangeArrowheads="1"/>
          </p:cNvSpPr>
          <p:nvPr/>
        </p:nvSpPr>
        <p:spPr bwMode="auto">
          <a:xfrm>
            <a:off x="4572000" y="3614738"/>
            <a:ext cx="152400"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27671" name="Text Box 23"/>
          <p:cNvSpPr txBox="1">
            <a:spLocks noChangeArrowheads="1"/>
          </p:cNvSpPr>
          <p:nvPr/>
        </p:nvSpPr>
        <p:spPr bwMode="auto">
          <a:xfrm>
            <a:off x="2651125" y="6035675"/>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7672" name="Text Box 24"/>
          <p:cNvSpPr txBox="1">
            <a:spLocks noChangeArrowheads="1"/>
          </p:cNvSpPr>
          <p:nvPr/>
        </p:nvSpPr>
        <p:spPr bwMode="auto">
          <a:xfrm>
            <a:off x="4724400" y="2489200"/>
            <a:ext cx="1092200" cy="519113"/>
          </a:xfrm>
          <a:prstGeom prst="rect">
            <a:avLst/>
          </a:prstGeom>
          <a:noFill/>
          <a:ln w="9525">
            <a:noFill/>
            <a:miter lim="800000"/>
            <a:headEnd/>
            <a:tailEnd/>
          </a:ln>
        </p:spPr>
        <p:txBody>
          <a:bodyPr wrap="none">
            <a:spAutoFit/>
          </a:bodyPr>
          <a:lstStyle/>
          <a:p>
            <a:pPr eaLnBrk="0" hangingPunct="0"/>
            <a:r>
              <a:rPr lang="en-US" sz="2800">
                <a:solidFill>
                  <a:srgbClr val="00FF00"/>
                </a:solidFill>
                <a:latin typeface="Times New Roman" pitchFamily="18" charset="0"/>
              </a:rPr>
              <a:t>S</a:t>
            </a:r>
            <a:r>
              <a:rPr lang="en-US" sz="2800" baseline="-25000">
                <a:solidFill>
                  <a:srgbClr val="00FF00"/>
                </a:solidFill>
                <a:latin typeface="Times New Roman" pitchFamily="18" charset="0"/>
              </a:rPr>
              <a:t>exports</a:t>
            </a:r>
            <a:endParaRPr lang="en-US" sz="2800">
              <a:solidFill>
                <a:srgbClr val="00FF00"/>
              </a:solidFill>
              <a:latin typeface="Times New Roman" pitchFamily="18" charset="0"/>
            </a:endParaRPr>
          </a:p>
        </p:txBody>
      </p:sp>
      <p:sp>
        <p:nvSpPr>
          <p:cNvPr id="27673" name="Text Box 25"/>
          <p:cNvSpPr txBox="1">
            <a:spLocks noChangeArrowheads="1"/>
          </p:cNvSpPr>
          <p:nvPr/>
        </p:nvSpPr>
        <p:spPr bwMode="auto">
          <a:xfrm>
            <a:off x="5029200" y="3810000"/>
            <a:ext cx="1177925" cy="519113"/>
          </a:xfrm>
          <a:prstGeom prst="rect">
            <a:avLst/>
          </a:prstGeom>
          <a:noFill/>
          <a:ln w="9525">
            <a:noFill/>
            <a:miter lim="800000"/>
            <a:headEnd/>
            <a:tailEnd/>
          </a:ln>
        </p:spPr>
        <p:txBody>
          <a:bodyPr wrap="none">
            <a:spAutoFit/>
          </a:bodyPr>
          <a:lstStyle/>
          <a:p>
            <a:pPr eaLnBrk="0" hangingPunct="0"/>
            <a:r>
              <a:rPr lang="en-US" sz="2800">
                <a:solidFill>
                  <a:srgbClr val="FF0000"/>
                </a:solidFill>
                <a:latin typeface="Times New Roman" pitchFamily="18" charset="0"/>
              </a:rPr>
              <a:t>D</a:t>
            </a:r>
            <a:r>
              <a:rPr lang="en-US" sz="2800" baseline="-25000">
                <a:solidFill>
                  <a:srgbClr val="FF0000"/>
                </a:solidFill>
                <a:latin typeface="Times New Roman" pitchFamily="18" charset="0"/>
              </a:rPr>
              <a:t>imports</a:t>
            </a:r>
            <a:endParaRPr lang="en-US" sz="2800">
              <a:solidFill>
                <a:srgbClr val="FF0000"/>
              </a:solidFill>
              <a:latin typeface="Times New Roman" pitchFamily="18" charset="0"/>
            </a:endParaRPr>
          </a:p>
        </p:txBody>
      </p:sp>
      <p:sp>
        <p:nvSpPr>
          <p:cNvPr id="27674" name="Text Box 26"/>
          <p:cNvSpPr txBox="1">
            <a:spLocks noChangeArrowheads="1"/>
          </p:cNvSpPr>
          <p:nvPr/>
        </p:nvSpPr>
        <p:spPr bwMode="auto">
          <a:xfrm>
            <a:off x="5334000"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7675" name="Text Box 27"/>
          <p:cNvSpPr txBox="1">
            <a:spLocks noChangeArrowheads="1"/>
          </p:cNvSpPr>
          <p:nvPr/>
        </p:nvSpPr>
        <p:spPr bwMode="auto">
          <a:xfrm>
            <a:off x="7554913" y="5994400"/>
            <a:ext cx="895350"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Q</a:t>
            </a:r>
          </a:p>
          <a:p>
            <a:pPr eaLnBrk="0" hangingPunct="0"/>
            <a:r>
              <a:rPr lang="en-US" sz="2400">
                <a:latin typeface="Times New Roman" pitchFamily="18" charset="0"/>
              </a:rPr>
              <a:t>(tons)</a:t>
            </a:r>
          </a:p>
        </p:txBody>
      </p:sp>
      <p:sp>
        <p:nvSpPr>
          <p:cNvPr id="27676" name="Text Box 28"/>
          <p:cNvSpPr txBox="1">
            <a:spLocks noChangeArrowheads="1"/>
          </p:cNvSpPr>
          <p:nvPr/>
        </p:nvSpPr>
        <p:spPr bwMode="auto">
          <a:xfrm>
            <a:off x="457200" y="1371600"/>
            <a:ext cx="8077200" cy="616900"/>
          </a:xfrm>
          <a:prstGeom prst="rect">
            <a:avLst/>
          </a:prstGeom>
          <a:noFill/>
          <a:ln w="9525">
            <a:noFill/>
            <a:miter lim="800000"/>
            <a:headEnd/>
            <a:tailEnd/>
          </a:ln>
        </p:spPr>
        <p:txBody>
          <a:bodyPr>
            <a:spAutoFit/>
          </a:bodyPr>
          <a:lstStyle/>
          <a:p>
            <a:pPr eaLnBrk="0" hangingPunct="0">
              <a:lnSpc>
                <a:spcPct val="70000"/>
              </a:lnSpc>
              <a:spcBef>
                <a:spcPct val="50000"/>
              </a:spcBef>
            </a:pPr>
            <a:r>
              <a:rPr lang="en-US" sz="2400" i="1" dirty="0" smtClean="0">
                <a:latin typeface="Times New Roman" pitchFamily="18" charset="0"/>
              </a:rPr>
              <a:t>Maybe: to </a:t>
            </a:r>
            <a:r>
              <a:rPr lang="en-US" sz="2400" i="1" dirty="0">
                <a:latin typeface="Times New Roman" pitchFamily="18" charset="0"/>
              </a:rPr>
              <a:t>complete this diagram, we need to draw market power</a:t>
            </a:r>
            <a:r>
              <a:rPr lang="en-US" sz="2400" i="1" dirty="0" smtClean="0">
                <a:latin typeface="Times New Roman" pitchFamily="18" charset="0"/>
              </a:rPr>
              <a:t>!  Take a trade course!!!</a:t>
            </a:r>
            <a:endParaRPr lang="en-US" sz="2400" i="1" dirty="0">
              <a:latin typeface="Times New Roman" pitchFamily="18" charset="0"/>
            </a:endParaRPr>
          </a:p>
        </p:txBody>
      </p:sp>
      <p:sp>
        <p:nvSpPr>
          <p:cNvPr id="27677" name="Line 29"/>
          <p:cNvSpPr>
            <a:spLocks noChangeShapeType="1"/>
          </p:cNvSpPr>
          <p:nvPr/>
        </p:nvSpPr>
        <p:spPr bwMode="auto">
          <a:xfrm flipH="1" flipV="1">
            <a:off x="714375" y="3702050"/>
            <a:ext cx="7515225" cy="4763"/>
          </a:xfrm>
          <a:prstGeom prst="line">
            <a:avLst/>
          </a:prstGeom>
          <a:noFill/>
          <a:ln w="12700">
            <a:solidFill>
              <a:schemeClr val="tx2"/>
            </a:solidFill>
            <a:round/>
            <a:headEnd/>
            <a:tailEnd/>
          </a:ln>
        </p:spPr>
        <p:txBody>
          <a:bodyPr wrap="none" anchor="ctr"/>
          <a:lstStyle/>
          <a:p>
            <a:endParaRPr lang="en-US"/>
          </a:p>
        </p:txBody>
      </p:sp>
      <p:sp>
        <p:nvSpPr>
          <p:cNvPr id="27678" name="Text Box 30"/>
          <p:cNvSpPr txBox="1">
            <a:spLocks noChangeArrowheads="1"/>
          </p:cNvSpPr>
          <p:nvPr/>
        </p:nvSpPr>
        <p:spPr bwMode="auto">
          <a:xfrm>
            <a:off x="228600" y="3429000"/>
            <a:ext cx="438150" cy="457200"/>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772400" cy="609600"/>
          </a:xfrm>
        </p:spPr>
        <p:txBody>
          <a:bodyPr/>
          <a:lstStyle/>
          <a:p>
            <a:pPr eaLnBrk="1" hangingPunct="1">
              <a:lnSpc>
                <a:spcPct val="80000"/>
              </a:lnSpc>
            </a:pPr>
            <a:r>
              <a:rPr lang="en-US" smtClean="0"/>
              <a:t>In sum…</a:t>
            </a:r>
          </a:p>
        </p:txBody>
      </p:sp>
      <p:sp>
        <p:nvSpPr>
          <p:cNvPr id="296963" name="Rectangle 3"/>
          <p:cNvSpPr>
            <a:spLocks noGrp="1" noChangeArrowheads="1"/>
          </p:cNvSpPr>
          <p:nvPr>
            <p:ph type="body" idx="1"/>
          </p:nvPr>
        </p:nvSpPr>
        <p:spPr>
          <a:xfrm>
            <a:off x="0" y="1066800"/>
            <a:ext cx="9144000" cy="5791200"/>
          </a:xfrm>
        </p:spPr>
        <p:txBody>
          <a:bodyPr/>
          <a:lstStyle/>
          <a:p>
            <a:pPr eaLnBrk="1" hangingPunct="1">
              <a:lnSpc>
                <a:spcPct val="80000"/>
              </a:lnSpc>
              <a:spcBef>
                <a:spcPct val="30000"/>
              </a:spcBef>
              <a:buFontTx/>
              <a:buNone/>
            </a:pPr>
            <a:r>
              <a:rPr lang="en-US" sz="2400" dirty="0" smtClean="0"/>
              <a:t>There are a few cases where small trade restrictions could raise national economic surplus above what can be achieved through free trade.</a:t>
            </a:r>
          </a:p>
          <a:p>
            <a:pPr eaLnBrk="1" hangingPunct="1">
              <a:lnSpc>
                <a:spcPct val="80000"/>
              </a:lnSpc>
              <a:spcBef>
                <a:spcPct val="30000"/>
              </a:spcBef>
              <a:buFontTx/>
              <a:buNone/>
            </a:pPr>
            <a:r>
              <a:rPr lang="en-US" sz="2400" dirty="0" smtClean="0"/>
              <a:t>(1) the “level playing field” argument is valid only as a bargaining strategy: intervention hurts us even more than it hurts them </a:t>
            </a:r>
          </a:p>
          <a:p>
            <a:pPr eaLnBrk="1" hangingPunct="1">
              <a:lnSpc>
                <a:spcPct val="80000"/>
              </a:lnSpc>
              <a:spcBef>
                <a:spcPct val="30000"/>
              </a:spcBef>
              <a:buFontTx/>
              <a:buNone/>
            </a:pPr>
            <a:r>
              <a:rPr lang="en-US" sz="2400" dirty="0" smtClean="0"/>
              <a:t>(2) the “infant industry” argument is rarely valid: the future gains from learning-by-doing are unlikely to outweigh its present costs, and in any case similar learning would occur in other sectors too.</a:t>
            </a:r>
          </a:p>
          <a:p>
            <a:pPr eaLnBrk="1" hangingPunct="1">
              <a:lnSpc>
                <a:spcPct val="80000"/>
              </a:lnSpc>
              <a:spcBef>
                <a:spcPct val="30000"/>
              </a:spcBef>
              <a:buFontTx/>
              <a:buNone/>
            </a:pPr>
            <a:r>
              <a:rPr lang="en-US" sz="2400" dirty="0" smtClean="0"/>
              <a:t>(3) the “national security” argument or other non-market benefits </a:t>
            </a:r>
            <a:r>
              <a:rPr lang="en-US" sz="2400" i="1" dirty="0" smtClean="0"/>
              <a:t>are </a:t>
            </a:r>
            <a:r>
              <a:rPr lang="en-US" sz="2400" dirty="0" smtClean="0"/>
              <a:t>valid arguments for intervention, but these should be aimed at production or consumption, not trade.</a:t>
            </a:r>
          </a:p>
          <a:p>
            <a:pPr eaLnBrk="1" hangingPunct="1">
              <a:lnSpc>
                <a:spcPct val="80000"/>
              </a:lnSpc>
              <a:spcBef>
                <a:spcPct val="30000"/>
              </a:spcBef>
              <a:buFontTx/>
              <a:buNone/>
            </a:pPr>
            <a:r>
              <a:rPr lang="en-US" sz="2400" smtClean="0"/>
              <a:t>(4) the “large country” market power argument is a valid argument for some intervention, but calls for small restrictions on exports and this is not usually what governments do.</a:t>
            </a:r>
          </a:p>
          <a:p>
            <a:pPr eaLnBrk="1" hangingPunct="1">
              <a:lnSpc>
                <a:spcPct val="80000"/>
              </a:lnSpc>
              <a:spcBef>
                <a:spcPct val="30000"/>
              </a:spcBef>
              <a:buFontTx/>
              <a:buNone/>
            </a:pPr>
            <a:r>
              <a:rPr lang="en-US" sz="2400" dirty="0" smtClean="0"/>
              <a:t>In practice, most trade policy is redistribution within the country, favoring concentrated, vocal groups at the expense of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8839200" cy="1143000"/>
          </a:xfrm>
        </p:spPr>
        <p:txBody>
          <a:bodyPr/>
          <a:lstStyle/>
          <a:p>
            <a:pPr eaLnBrk="1" hangingPunct="1"/>
            <a:r>
              <a:rPr lang="en-US" smtClean="0"/>
              <a:t>Measuring policies: some conclusions </a:t>
            </a:r>
          </a:p>
        </p:txBody>
      </p:sp>
      <p:sp>
        <p:nvSpPr>
          <p:cNvPr id="299011" name="Rectangle 3"/>
          <p:cNvSpPr>
            <a:spLocks noGrp="1" noChangeArrowheads="1"/>
          </p:cNvSpPr>
          <p:nvPr>
            <p:ph type="body" idx="1"/>
          </p:nvPr>
        </p:nvSpPr>
        <p:spPr>
          <a:xfrm>
            <a:off x="0" y="1447800"/>
            <a:ext cx="9144000" cy="5181600"/>
          </a:xfrm>
        </p:spPr>
        <p:txBody>
          <a:bodyPr/>
          <a:lstStyle/>
          <a:p>
            <a:pPr eaLnBrk="1" hangingPunct="1">
              <a:lnSpc>
                <a:spcPct val="90000"/>
              </a:lnSpc>
            </a:pPr>
            <a:r>
              <a:rPr lang="en-US" sz="2400" dirty="0" smtClean="0"/>
              <a:t>Much of economic theory questions freer trade, by</a:t>
            </a:r>
          </a:p>
          <a:p>
            <a:pPr lvl="1" eaLnBrk="1" hangingPunct="1">
              <a:lnSpc>
                <a:spcPct val="90000"/>
              </a:lnSpc>
            </a:pPr>
            <a:r>
              <a:rPr lang="en-US" sz="2000" dirty="0" smtClean="0"/>
              <a:t>Finding conditions under which freer trade is </a:t>
            </a:r>
            <a:r>
              <a:rPr lang="en-US" sz="2000" i="1" dirty="0" smtClean="0"/>
              <a:t>not </a:t>
            </a:r>
            <a:r>
              <a:rPr lang="en-US" sz="2000" dirty="0" smtClean="0"/>
              <a:t>more efficient than some hypothetical alternative policy,</a:t>
            </a:r>
          </a:p>
          <a:p>
            <a:pPr lvl="1" eaLnBrk="1" hangingPunct="1">
              <a:lnSpc>
                <a:spcPct val="90000"/>
              </a:lnSpc>
            </a:pPr>
            <a:r>
              <a:rPr lang="en-US" sz="2000" dirty="0" smtClean="0"/>
              <a:t>but there is rarely a political mechanism to generate and sustain the economically optimal policy,</a:t>
            </a:r>
          </a:p>
          <a:p>
            <a:pPr lvl="1" eaLnBrk="1" hangingPunct="1">
              <a:lnSpc>
                <a:spcPct val="90000"/>
              </a:lnSpc>
            </a:pPr>
            <a:r>
              <a:rPr lang="en-US" sz="2000" dirty="0" smtClean="0"/>
              <a:t>so the fundamental argument for laissez-faire in trade reflects the nature of political institutions;</a:t>
            </a:r>
          </a:p>
          <a:p>
            <a:pPr eaLnBrk="1" hangingPunct="1">
              <a:lnSpc>
                <a:spcPct val="90000"/>
              </a:lnSpc>
            </a:pPr>
            <a:r>
              <a:rPr lang="en-US" sz="2400" dirty="0" smtClean="0"/>
              <a:t>Economics’ conclusion about freer trade does </a:t>
            </a:r>
            <a:r>
              <a:rPr lang="en-US" sz="2400" i="1" dirty="0" smtClean="0"/>
              <a:t>not </a:t>
            </a:r>
            <a:r>
              <a:rPr lang="en-US" sz="2400" dirty="0" smtClean="0"/>
              <a:t>extend to laissez-faire in domestic markets;</a:t>
            </a:r>
            <a:r>
              <a:rPr lang="en-US" sz="2800" dirty="0" smtClean="0"/>
              <a:t> </a:t>
            </a:r>
          </a:p>
          <a:p>
            <a:pPr lvl="1" eaLnBrk="1" hangingPunct="1">
              <a:lnSpc>
                <a:spcPct val="90000"/>
              </a:lnSpc>
            </a:pPr>
            <a:r>
              <a:rPr lang="en-US" sz="2000" dirty="0" smtClean="0"/>
              <a:t>we can identify numerous areas where successful policy-making is important for higher economic welfare.</a:t>
            </a:r>
          </a:p>
          <a:p>
            <a:pPr eaLnBrk="1" hangingPunct="1">
              <a:lnSpc>
                <a:spcPct val="90000"/>
              </a:lnSpc>
            </a:pPr>
            <a:r>
              <a:rPr lang="en-US" sz="2400" dirty="0" smtClean="0"/>
              <a:t>So, we can measure trade policy relative to world prices</a:t>
            </a:r>
          </a:p>
          <a:p>
            <a:pPr lvl="1" eaLnBrk="1" hangingPunct="1">
              <a:lnSpc>
                <a:spcPct val="90000"/>
              </a:lnSpc>
            </a:pPr>
            <a:r>
              <a:rPr lang="en-US" sz="2000" dirty="0" smtClean="0"/>
              <a:t>“less policy” (with tradable-good prices closer to world prices) is better,</a:t>
            </a:r>
          </a:p>
          <a:p>
            <a:pPr lvl="1" eaLnBrk="1" hangingPunct="1">
              <a:lnSpc>
                <a:spcPct val="90000"/>
              </a:lnSpc>
            </a:pPr>
            <a:r>
              <a:rPr lang="en-US" sz="2000" dirty="0" smtClean="0"/>
              <a:t>although we don’t know how much better!</a:t>
            </a:r>
          </a:p>
          <a:p>
            <a:pPr lvl="1" eaLnBrk="1" hangingPunct="1">
              <a:lnSpc>
                <a:spcPct val="90000"/>
              </a:lnSpc>
            </a:pPr>
            <a:r>
              <a:rPr lang="en-US" sz="2000" dirty="0" smtClean="0"/>
              <a:t>effects on econ surplus rise with the square of the distortion</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9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9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9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9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9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9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9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90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90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9/27/18 Starts here</a:t>
            </a:r>
            <a:endParaRPr lang="en-US" dirty="0"/>
          </a:p>
        </p:txBody>
      </p:sp>
    </p:spTree>
    <p:extLst>
      <p:ext uri="{BB962C8B-B14F-4D97-AF65-F5344CB8AC3E}">
        <p14:creationId xmlns:p14="http://schemas.microsoft.com/office/powerpoint/2010/main" val="832421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85800" y="76200"/>
            <a:ext cx="7772400" cy="1143000"/>
          </a:xfrm>
        </p:spPr>
        <p:txBody>
          <a:bodyPr/>
          <a:lstStyle/>
          <a:p>
            <a:pPr eaLnBrk="1" hangingPunct="1"/>
            <a:r>
              <a:rPr lang="en-US" dirty="0" smtClean="0"/>
              <a:t>Review, from previous week… </a:t>
            </a:r>
            <a:br>
              <a:rPr lang="en-US" dirty="0" smtClean="0"/>
            </a:br>
            <a:r>
              <a:rPr lang="en-US" dirty="0" smtClean="0"/>
              <a:t>we saw a variety of trade policies</a:t>
            </a:r>
          </a:p>
        </p:txBody>
      </p:sp>
      <p:sp>
        <p:nvSpPr>
          <p:cNvPr id="30724" name="Line 3"/>
          <p:cNvSpPr>
            <a:spLocks noChangeShapeType="1"/>
          </p:cNvSpPr>
          <p:nvPr/>
        </p:nvSpPr>
        <p:spPr bwMode="auto">
          <a:xfrm>
            <a:off x="6934200" y="4191000"/>
            <a:ext cx="0" cy="1295400"/>
          </a:xfrm>
          <a:prstGeom prst="line">
            <a:avLst/>
          </a:prstGeom>
          <a:noFill/>
          <a:ln w="9525">
            <a:solidFill>
              <a:schemeClr val="tx1"/>
            </a:solidFill>
            <a:round/>
            <a:headEnd/>
            <a:tailEnd/>
          </a:ln>
        </p:spPr>
        <p:txBody>
          <a:bodyPr wrap="none" anchor="ctr"/>
          <a:lstStyle/>
          <a:p>
            <a:endParaRPr lang="en-US"/>
          </a:p>
        </p:txBody>
      </p:sp>
      <p:sp>
        <p:nvSpPr>
          <p:cNvPr id="30725" name="Line 4"/>
          <p:cNvSpPr>
            <a:spLocks noChangeShapeType="1"/>
          </p:cNvSpPr>
          <p:nvPr/>
        </p:nvSpPr>
        <p:spPr bwMode="auto">
          <a:xfrm>
            <a:off x="6934200" y="5486400"/>
            <a:ext cx="1524000" cy="0"/>
          </a:xfrm>
          <a:prstGeom prst="line">
            <a:avLst/>
          </a:prstGeom>
          <a:noFill/>
          <a:ln w="9525">
            <a:solidFill>
              <a:schemeClr val="tx1"/>
            </a:solidFill>
            <a:round/>
            <a:headEnd/>
            <a:tailEnd/>
          </a:ln>
        </p:spPr>
        <p:txBody>
          <a:bodyPr wrap="none" anchor="ctr"/>
          <a:lstStyle/>
          <a:p>
            <a:endParaRPr lang="en-US"/>
          </a:p>
        </p:txBody>
      </p:sp>
      <p:sp>
        <p:nvSpPr>
          <p:cNvPr id="30726" name="Line 5"/>
          <p:cNvSpPr>
            <a:spLocks noChangeShapeType="1"/>
          </p:cNvSpPr>
          <p:nvPr/>
        </p:nvSpPr>
        <p:spPr bwMode="auto">
          <a:xfrm flipV="1">
            <a:off x="6934200" y="4114800"/>
            <a:ext cx="1371600" cy="1295400"/>
          </a:xfrm>
          <a:prstGeom prst="line">
            <a:avLst/>
          </a:prstGeom>
          <a:noFill/>
          <a:ln w="9525">
            <a:solidFill>
              <a:schemeClr val="tx1"/>
            </a:solidFill>
            <a:round/>
            <a:headEnd/>
            <a:tailEnd/>
          </a:ln>
        </p:spPr>
        <p:txBody>
          <a:bodyPr wrap="none" anchor="ctr"/>
          <a:lstStyle/>
          <a:p>
            <a:endParaRPr lang="en-US"/>
          </a:p>
        </p:txBody>
      </p:sp>
      <p:sp>
        <p:nvSpPr>
          <p:cNvPr id="30727" name="Line 6"/>
          <p:cNvSpPr>
            <a:spLocks noChangeShapeType="1"/>
          </p:cNvSpPr>
          <p:nvPr/>
        </p:nvSpPr>
        <p:spPr bwMode="auto">
          <a:xfrm>
            <a:off x="7162800" y="4191000"/>
            <a:ext cx="1219200" cy="1143000"/>
          </a:xfrm>
          <a:prstGeom prst="line">
            <a:avLst/>
          </a:prstGeom>
          <a:noFill/>
          <a:ln w="9525">
            <a:solidFill>
              <a:schemeClr val="tx1"/>
            </a:solidFill>
            <a:round/>
            <a:headEnd/>
            <a:tailEnd/>
          </a:ln>
        </p:spPr>
        <p:txBody>
          <a:bodyPr wrap="none" anchor="ctr"/>
          <a:lstStyle/>
          <a:p>
            <a:endParaRPr lang="en-US"/>
          </a:p>
        </p:txBody>
      </p:sp>
      <p:sp>
        <p:nvSpPr>
          <p:cNvPr id="30728" name="Line 7"/>
          <p:cNvSpPr>
            <a:spLocks noChangeShapeType="1"/>
          </p:cNvSpPr>
          <p:nvPr/>
        </p:nvSpPr>
        <p:spPr bwMode="auto">
          <a:xfrm>
            <a:off x="6934200" y="4419600"/>
            <a:ext cx="1066800" cy="0"/>
          </a:xfrm>
          <a:prstGeom prst="line">
            <a:avLst/>
          </a:prstGeom>
          <a:noFill/>
          <a:ln w="12700">
            <a:solidFill>
              <a:schemeClr val="tx1"/>
            </a:solidFill>
            <a:round/>
            <a:headEnd/>
            <a:tailEnd/>
          </a:ln>
        </p:spPr>
        <p:txBody>
          <a:bodyPr wrap="none" anchor="ctr"/>
          <a:lstStyle/>
          <a:p>
            <a:endParaRPr lang="en-US"/>
          </a:p>
        </p:txBody>
      </p:sp>
      <p:sp>
        <p:nvSpPr>
          <p:cNvPr id="30729" name="Line 8"/>
          <p:cNvSpPr>
            <a:spLocks noChangeShapeType="1"/>
          </p:cNvSpPr>
          <p:nvPr/>
        </p:nvSpPr>
        <p:spPr bwMode="auto">
          <a:xfrm>
            <a:off x="6781800" y="2209800"/>
            <a:ext cx="0" cy="1295400"/>
          </a:xfrm>
          <a:prstGeom prst="line">
            <a:avLst/>
          </a:prstGeom>
          <a:noFill/>
          <a:ln w="9525">
            <a:solidFill>
              <a:schemeClr val="tx1"/>
            </a:solidFill>
            <a:round/>
            <a:headEnd/>
            <a:tailEnd/>
          </a:ln>
        </p:spPr>
        <p:txBody>
          <a:bodyPr wrap="none" anchor="ctr"/>
          <a:lstStyle/>
          <a:p>
            <a:endParaRPr lang="en-US"/>
          </a:p>
        </p:txBody>
      </p:sp>
      <p:sp>
        <p:nvSpPr>
          <p:cNvPr id="30730" name="Line 9"/>
          <p:cNvSpPr>
            <a:spLocks noChangeShapeType="1"/>
          </p:cNvSpPr>
          <p:nvPr/>
        </p:nvSpPr>
        <p:spPr bwMode="auto">
          <a:xfrm>
            <a:off x="6781800" y="3505200"/>
            <a:ext cx="1524000" cy="0"/>
          </a:xfrm>
          <a:prstGeom prst="line">
            <a:avLst/>
          </a:prstGeom>
          <a:noFill/>
          <a:ln w="9525">
            <a:solidFill>
              <a:schemeClr val="tx1"/>
            </a:solidFill>
            <a:round/>
            <a:headEnd/>
            <a:tailEnd/>
          </a:ln>
        </p:spPr>
        <p:txBody>
          <a:bodyPr wrap="none" anchor="ctr"/>
          <a:lstStyle/>
          <a:p>
            <a:endParaRPr lang="en-US"/>
          </a:p>
        </p:txBody>
      </p:sp>
      <p:sp>
        <p:nvSpPr>
          <p:cNvPr id="30731" name="Line 10"/>
          <p:cNvSpPr>
            <a:spLocks noChangeShapeType="1"/>
          </p:cNvSpPr>
          <p:nvPr/>
        </p:nvSpPr>
        <p:spPr bwMode="auto">
          <a:xfrm flipV="1">
            <a:off x="6781800" y="2133600"/>
            <a:ext cx="1371600" cy="1295400"/>
          </a:xfrm>
          <a:prstGeom prst="line">
            <a:avLst/>
          </a:prstGeom>
          <a:noFill/>
          <a:ln w="9525">
            <a:solidFill>
              <a:schemeClr val="tx1"/>
            </a:solidFill>
            <a:round/>
            <a:headEnd/>
            <a:tailEnd/>
          </a:ln>
        </p:spPr>
        <p:txBody>
          <a:bodyPr wrap="none" anchor="ctr"/>
          <a:lstStyle/>
          <a:p>
            <a:endParaRPr lang="en-US"/>
          </a:p>
        </p:txBody>
      </p:sp>
      <p:sp>
        <p:nvSpPr>
          <p:cNvPr id="30732" name="Line 11"/>
          <p:cNvSpPr>
            <a:spLocks noChangeShapeType="1"/>
          </p:cNvSpPr>
          <p:nvPr/>
        </p:nvSpPr>
        <p:spPr bwMode="auto">
          <a:xfrm>
            <a:off x="7010400" y="2209800"/>
            <a:ext cx="1219200" cy="1143000"/>
          </a:xfrm>
          <a:prstGeom prst="line">
            <a:avLst/>
          </a:prstGeom>
          <a:noFill/>
          <a:ln w="9525">
            <a:solidFill>
              <a:schemeClr val="tx1"/>
            </a:solidFill>
            <a:round/>
            <a:headEnd/>
            <a:tailEnd/>
          </a:ln>
        </p:spPr>
        <p:txBody>
          <a:bodyPr wrap="none" anchor="ctr"/>
          <a:lstStyle/>
          <a:p>
            <a:endParaRPr lang="en-US"/>
          </a:p>
        </p:txBody>
      </p:sp>
      <p:sp>
        <p:nvSpPr>
          <p:cNvPr id="30733" name="Text Box 12"/>
          <p:cNvSpPr txBox="1">
            <a:spLocks noChangeArrowheads="1"/>
          </p:cNvSpPr>
          <p:nvPr/>
        </p:nvSpPr>
        <p:spPr bwMode="auto">
          <a:xfrm>
            <a:off x="0" y="1905000"/>
            <a:ext cx="2286000" cy="1552575"/>
          </a:xfrm>
          <a:prstGeom prst="rect">
            <a:avLst/>
          </a:prstGeom>
          <a:noFill/>
          <a:ln w="9525">
            <a:noFill/>
            <a:miter lim="800000"/>
            <a:headEnd/>
            <a:tailEnd/>
          </a:ln>
        </p:spPr>
        <p:txBody>
          <a:bodyPr>
            <a:spAutoFit/>
          </a:bodyPr>
          <a:lstStyle/>
          <a:p>
            <a:pPr eaLnBrk="0" hangingPunct="0"/>
            <a:r>
              <a:rPr lang="en-US" i="1"/>
              <a:t>Policies that </a:t>
            </a:r>
          </a:p>
          <a:p>
            <a:pPr eaLnBrk="0" hangingPunct="0"/>
            <a:r>
              <a:rPr lang="en-US" i="1"/>
              <a:t>help producers</a:t>
            </a:r>
          </a:p>
          <a:p>
            <a:pPr eaLnBrk="0" hangingPunct="0"/>
            <a:r>
              <a:rPr lang="en-US" i="1"/>
              <a:t>raise Pd </a:t>
            </a:r>
          </a:p>
          <a:p>
            <a:pPr eaLnBrk="0" hangingPunct="0"/>
            <a:r>
              <a:rPr lang="en-US" i="1"/>
              <a:t>above Pt</a:t>
            </a:r>
          </a:p>
        </p:txBody>
      </p:sp>
      <p:sp>
        <p:nvSpPr>
          <p:cNvPr id="30734" name="Text Box 13"/>
          <p:cNvSpPr txBox="1">
            <a:spLocks noChangeArrowheads="1"/>
          </p:cNvSpPr>
          <p:nvPr/>
        </p:nvSpPr>
        <p:spPr bwMode="auto">
          <a:xfrm>
            <a:off x="5486400" y="4191000"/>
            <a:ext cx="1600200" cy="484188"/>
          </a:xfrm>
          <a:prstGeom prst="rect">
            <a:avLst/>
          </a:prstGeom>
          <a:noFill/>
          <a:ln w="9525">
            <a:noFill/>
            <a:miter lim="800000"/>
            <a:headEnd/>
            <a:tailEnd/>
          </a:ln>
        </p:spPr>
        <p:txBody>
          <a:bodyPr>
            <a:spAutoFit/>
          </a:bodyPr>
          <a:lstStyle/>
          <a:p>
            <a:pPr eaLnBrk="0" hangingPunct="0">
              <a:lnSpc>
                <a:spcPct val="70000"/>
              </a:lnSpc>
            </a:pPr>
            <a:r>
              <a:rPr lang="en-US">
                <a:solidFill>
                  <a:srgbClr val="FFC000"/>
                </a:solidFill>
              </a:rPr>
              <a:t>export taxes or quotas</a:t>
            </a:r>
          </a:p>
        </p:txBody>
      </p:sp>
      <p:sp>
        <p:nvSpPr>
          <p:cNvPr id="30735" name="Text Box 14"/>
          <p:cNvSpPr txBox="1">
            <a:spLocks noChangeArrowheads="1"/>
          </p:cNvSpPr>
          <p:nvPr/>
        </p:nvSpPr>
        <p:spPr bwMode="auto">
          <a:xfrm>
            <a:off x="6172200" y="1371600"/>
            <a:ext cx="2501900" cy="457200"/>
          </a:xfrm>
          <a:prstGeom prst="rect">
            <a:avLst/>
          </a:prstGeom>
          <a:noFill/>
          <a:ln w="9525">
            <a:noFill/>
            <a:miter lim="800000"/>
            <a:headEnd/>
            <a:tailEnd/>
          </a:ln>
        </p:spPr>
        <p:txBody>
          <a:bodyPr wrap="none">
            <a:spAutoFit/>
          </a:bodyPr>
          <a:lstStyle/>
          <a:p>
            <a:pPr eaLnBrk="0" hangingPunct="0"/>
            <a:r>
              <a:rPr lang="en-US">
                <a:solidFill>
                  <a:schemeClr val="tx2"/>
                </a:solidFill>
              </a:rPr>
              <a:t>Policies on exports</a:t>
            </a:r>
          </a:p>
        </p:txBody>
      </p:sp>
      <p:sp>
        <p:nvSpPr>
          <p:cNvPr id="30736" name="Line 15"/>
          <p:cNvSpPr>
            <a:spLocks noChangeShapeType="1"/>
          </p:cNvSpPr>
          <p:nvPr/>
        </p:nvSpPr>
        <p:spPr bwMode="auto">
          <a:xfrm>
            <a:off x="6934200" y="4572000"/>
            <a:ext cx="914400" cy="0"/>
          </a:xfrm>
          <a:prstGeom prst="line">
            <a:avLst/>
          </a:prstGeom>
          <a:noFill/>
          <a:ln w="57150">
            <a:solidFill>
              <a:srgbClr val="FFC000"/>
            </a:solidFill>
            <a:round/>
            <a:headEnd/>
            <a:tailEnd/>
          </a:ln>
        </p:spPr>
        <p:txBody>
          <a:bodyPr wrap="none" anchor="ctr"/>
          <a:lstStyle/>
          <a:p>
            <a:endParaRPr lang="en-US"/>
          </a:p>
        </p:txBody>
      </p:sp>
      <p:sp>
        <p:nvSpPr>
          <p:cNvPr id="30737" name="Line 16"/>
          <p:cNvSpPr>
            <a:spLocks noChangeShapeType="1"/>
          </p:cNvSpPr>
          <p:nvPr/>
        </p:nvSpPr>
        <p:spPr bwMode="auto">
          <a:xfrm>
            <a:off x="6781800" y="2590800"/>
            <a:ext cx="914400" cy="0"/>
          </a:xfrm>
          <a:prstGeom prst="line">
            <a:avLst/>
          </a:prstGeom>
          <a:noFill/>
          <a:ln w="12700">
            <a:solidFill>
              <a:schemeClr val="tx1"/>
            </a:solidFill>
            <a:round/>
            <a:headEnd/>
            <a:tailEnd/>
          </a:ln>
        </p:spPr>
        <p:txBody>
          <a:bodyPr wrap="none" anchor="ctr"/>
          <a:lstStyle/>
          <a:p>
            <a:endParaRPr lang="en-US"/>
          </a:p>
        </p:txBody>
      </p:sp>
      <p:sp>
        <p:nvSpPr>
          <p:cNvPr id="1394705" name="Line 17"/>
          <p:cNvSpPr>
            <a:spLocks noChangeShapeType="1"/>
          </p:cNvSpPr>
          <p:nvPr/>
        </p:nvSpPr>
        <p:spPr bwMode="auto">
          <a:xfrm>
            <a:off x="6781800" y="2362200"/>
            <a:ext cx="1143000" cy="0"/>
          </a:xfrm>
          <a:prstGeom prst="line">
            <a:avLst/>
          </a:prstGeom>
          <a:noFill/>
          <a:ln w="57150">
            <a:solidFill>
              <a:schemeClr val="bg1">
                <a:lumMod val="20000"/>
                <a:lumOff val="80000"/>
              </a:schemeClr>
            </a:solidFill>
            <a:round/>
            <a:headEnd/>
            <a:tailEnd/>
          </a:ln>
        </p:spPr>
        <p:txBody>
          <a:bodyPr wrap="none" anchor="ctr"/>
          <a:lstStyle/>
          <a:p>
            <a:pPr>
              <a:defRPr/>
            </a:pPr>
            <a:endParaRPr lang="en-US">
              <a:cs typeface="+mn-cs"/>
            </a:endParaRPr>
          </a:p>
        </p:txBody>
      </p:sp>
      <p:sp>
        <p:nvSpPr>
          <p:cNvPr id="30739" name="Line 18"/>
          <p:cNvSpPr>
            <a:spLocks noChangeShapeType="1"/>
          </p:cNvSpPr>
          <p:nvPr/>
        </p:nvSpPr>
        <p:spPr bwMode="auto">
          <a:xfrm>
            <a:off x="3505200" y="2057400"/>
            <a:ext cx="0" cy="1295400"/>
          </a:xfrm>
          <a:prstGeom prst="line">
            <a:avLst/>
          </a:prstGeom>
          <a:noFill/>
          <a:ln w="9525">
            <a:solidFill>
              <a:schemeClr val="tx1"/>
            </a:solidFill>
            <a:round/>
            <a:headEnd/>
            <a:tailEnd/>
          </a:ln>
        </p:spPr>
        <p:txBody>
          <a:bodyPr wrap="none" anchor="ctr"/>
          <a:lstStyle/>
          <a:p>
            <a:endParaRPr lang="en-US"/>
          </a:p>
        </p:txBody>
      </p:sp>
      <p:sp>
        <p:nvSpPr>
          <p:cNvPr id="30740" name="Line 19"/>
          <p:cNvSpPr>
            <a:spLocks noChangeShapeType="1"/>
          </p:cNvSpPr>
          <p:nvPr/>
        </p:nvSpPr>
        <p:spPr bwMode="auto">
          <a:xfrm>
            <a:off x="3505200" y="3352800"/>
            <a:ext cx="1524000" cy="0"/>
          </a:xfrm>
          <a:prstGeom prst="line">
            <a:avLst/>
          </a:prstGeom>
          <a:noFill/>
          <a:ln w="9525">
            <a:solidFill>
              <a:schemeClr val="tx1"/>
            </a:solidFill>
            <a:round/>
            <a:headEnd/>
            <a:tailEnd/>
          </a:ln>
        </p:spPr>
        <p:txBody>
          <a:bodyPr wrap="none" anchor="ctr"/>
          <a:lstStyle/>
          <a:p>
            <a:endParaRPr lang="en-US"/>
          </a:p>
        </p:txBody>
      </p:sp>
      <p:sp>
        <p:nvSpPr>
          <p:cNvPr id="30741" name="Line 20"/>
          <p:cNvSpPr>
            <a:spLocks noChangeShapeType="1"/>
          </p:cNvSpPr>
          <p:nvPr/>
        </p:nvSpPr>
        <p:spPr bwMode="auto">
          <a:xfrm flipV="1">
            <a:off x="3505200" y="1981200"/>
            <a:ext cx="1371600" cy="1295400"/>
          </a:xfrm>
          <a:prstGeom prst="line">
            <a:avLst/>
          </a:prstGeom>
          <a:noFill/>
          <a:ln w="9525">
            <a:solidFill>
              <a:schemeClr val="tx1"/>
            </a:solidFill>
            <a:round/>
            <a:headEnd/>
            <a:tailEnd/>
          </a:ln>
        </p:spPr>
        <p:txBody>
          <a:bodyPr wrap="none" anchor="ctr"/>
          <a:lstStyle/>
          <a:p>
            <a:endParaRPr lang="en-US"/>
          </a:p>
        </p:txBody>
      </p:sp>
      <p:sp>
        <p:nvSpPr>
          <p:cNvPr id="30742" name="Line 21"/>
          <p:cNvSpPr>
            <a:spLocks noChangeShapeType="1"/>
          </p:cNvSpPr>
          <p:nvPr/>
        </p:nvSpPr>
        <p:spPr bwMode="auto">
          <a:xfrm>
            <a:off x="3733800" y="2057400"/>
            <a:ext cx="1219200" cy="1143000"/>
          </a:xfrm>
          <a:prstGeom prst="line">
            <a:avLst/>
          </a:prstGeom>
          <a:noFill/>
          <a:ln w="9525">
            <a:solidFill>
              <a:schemeClr val="tx1"/>
            </a:solidFill>
            <a:round/>
            <a:headEnd/>
            <a:tailEnd/>
          </a:ln>
        </p:spPr>
        <p:txBody>
          <a:bodyPr wrap="none" anchor="ctr"/>
          <a:lstStyle/>
          <a:p>
            <a:endParaRPr lang="en-US"/>
          </a:p>
        </p:txBody>
      </p:sp>
      <p:sp>
        <p:nvSpPr>
          <p:cNvPr id="30743" name="Line 22"/>
          <p:cNvSpPr>
            <a:spLocks noChangeShapeType="1"/>
          </p:cNvSpPr>
          <p:nvPr/>
        </p:nvSpPr>
        <p:spPr bwMode="auto">
          <a:xfrm>
            <a:off x="3505200" y="2971800"/>
            <a:ext cx="1219200" cy="0"/>
          </a:xfrm>
          <a:prstGeom prst="line">
            <a:avLst/>
          </a:prstGeom>
          <a:noFill/>
          <a:ln w="12700">
            <a:solidFill>
              <a:schemeClr val="tx1"/>
            </a:solidFill>
            <a:round/>
            <a:headEnd/>
            <a:tailEnd/>
          </a:ln>
        </p:spPr>
        <p:txBody>
          <a:bodyPr wrap="none" anchor="ctr"/>
          <a:lstStyle/>
          <a:p>
            <a:endParaRPr lang="en-US"/>
          </a:p>
        </p:txBody>
      </p:sp>
      <p:sp>
        <p:nvSpPr>
          <p:cNvPr id="30744" name="Line 23"/>
          <p:cNvSpPr>
            <a:spLocks noChangeShapeType="1"/>
          </p:cNvSpPr>
          <p:nvPr/>
        </p:nvSpPr>
        <p:spPr bwMode="auto">
          <a:xfrm>
            <a:off x="3505200" y="4114800"/>
            <a:ext cx="0" cy="1295400"/>
          </a:xfrm>
          <a:prstGeom prst="line">
            <a:avLst/>
          </a:prstGeom>
          <a:noFill/>
          <a:ln w="9525">
            <a:solidFill>
              <a:schemeClr val="tx1"/>
            </a:solidFill>
            <a:round/>
            <a:headEnd/>
            <a:tailEnd/>
          </a:ln>
        </p:spPr>
        <p:txBody>
          <a:bodyPr wrap="none" anchor="ctr"/>
          <a:lstStyle/>
          <a:p>
            <a:endParaRPr lang="en-US"/>
          </a:p>
        </p:txBody>
      </p:sp>
      <p:sp>
        <p:nvSpPr>
          <p:cNvPr id="30745" name="Line 24"/>
          <p:cNvSpPr>
            <a:spLocks noChangeShapeType="1"/>
          </p:cNvSpPr>
          <p:nvPr/>
        </p:nvSpPr>
        <p:spPr bwMode="auto">
          <a:xfrm>
            <a:off x="3505200" y="5410200"/>
            <a:ext cx="1524000" cy="0"/>
          </a:xfrm>
          <a:prstGeom prst="line">
            <a:avLst/>
          </a:prstGeom>
          <a:noFill/>
          <a:ln w="9525">
            <a:solidFill>
              <a:schemeClr val="tx1"/>
            </a:solidFill>
            <a:round/>
            <a:headEnd/>
            <a:tailEnd/>
          </a:ln>
        </p:spPr>
        <p:txBody>
          <a:bodyPr wrap="none" anchor="ctr"/>
          <a:lstStyle/>
          <a:p>
            <a:endParaRPr lang="en-US"/>
          </a:p>
        </p:txBody>
      </p:sp>
      <p:sp>
        <p:nvSpPr>
          <p:cNvPr id="30746" name="Line 25"/>
          <p:cNvSpPr>
            <a:spLocks noChangeShapeType="1"/>
          </p:cNvSpPr>
          <p:nvPr/>
        </p:nvSpPr>
        <p:spPr bwMode="auto">
          <a:xfrm flipV="1">
            <a:off x="3505200" y="4038600"/>
            <a:ext cx="1371600" cy="1295400"/>
          </a:xfrm>
          <a:prstGeom prst="line">
            <a:avLst/>
          </a:prstGeom>
          <a:noFill/>
          <a:ln w="9525">
            <a:solidFill>
              <a:schemeClr val="tx1"/>
            </a:solidFill>
            <a:round/>
            <a:headEnd/>
            <a:tailEnd/>
          </a:ln>
        </p:spPr>
        <p:txBody>
          <a:bodyPr wrap="none" anchor="ctr"/>
          <a:lstStyle/>
          <a:p>
            <a:endParaRPr lang="en-US"/>
          </a:p>
        </p:txBody>
      </p:sp>
      <p:sp>
        <p:nvSpPr>
          <p:cNvPr id="30747" name="Line 26"/>
          <p:cNvSpPr>
            <a:spLocks noChangeShapeType="1"/>
          </p:cNvSpPr>
          <p:nvPr/>
        </p:nvSpPr>
        <p:spPr bwMode="auto">
          <a:xfrm>
            <a:off x="3733800" y="4114800"/>
            <a:ext cx="1219200" cy="1143000"/>
          </a:xfrm>
          <a:prstGeom prst="line">
            <a:avLst/>
          </a:prstGeom>
          <a:noFill/>
          <a:ln w="9525">
            <a:solidFill>
              <a:schemeClr val="tx1"/>
            </a:solidFill>
            <a:round/>
            <a:headEnd/>
            <a:tailEnd/>
          </a:ln>
        </p:spPr>
        <p:txBody>
          <a:bodyPr wrap="none" anchor="ctr"/>
          <a:lstStyle/>
          <a:p>
            <a:endParaRPr lang="en-US"/>
          </a:p>
        </p:txBody>
      </p:sp>
      <p:sp>
        <p:nvSpPr>
          <p:cNvPr id="30748" name="Line 27"/>
          <p:cNvSpPr>
            <a:spLocks noChangeShapeType="1"/>
          </p:cNvSpPr>
          <p:nvPr/>
        </p:nvSpPr>
        <p:spPr bwMode="auto">
          <a:xfrm>
            <a:off x="3505200" y="4876800"/>
            <a:ext cx="1066800" cy="0"/>
          </a:xfrm>
          <a:prstGeom prst="line">
            <a:avLst/>
          </a:prstGeom>
          <a:noFill/>
          <a:ln w="12700">
            <a:solidFill>
              <a:schemeClr val="tx1"/>
            </a:solidFill>
            <a:round/>
            <a:headEnd/>
            <a:tailEnd/>
          </a:ln>
        </p:spPr>
        <p:txBody>
          <a:bodyPr wrap="none" anchor="ctr"/>
          <a:lstStyle/>
          <a:p>
            <a:endParaRPr lang="en-US"/>
          </a:p>
        </p:txBody>
      </p:sp>
      <p:sp>
        <p:nvSpPr>
          <p:cNvPr id="30749" name="Text Box 28"/>
          <p:cNvSpPr txBox="1">
            <a:spLocks noChangeArrowheads="1"/>
          </p:cNvSpPr>
          <p:nvPr/>
        </p:nvSpPr>
        <p:spPr bwMode="auto">
          <a:xfrm>
            <a:off x="2286000" y="2286000"/>
            <a:ext cx="890588" cy="871538"/>
          </a:xfrm>
          <a:prstGeom prst="rect">
            <a:avLst/>
          </a:prstGeom>
          <a:noFill/>
          <a:ln w="9525">
            <a:noFill/>
            <a:miter lim="800000"/>
            <a:headEnd/>
            <a:tailEnd/>
          </a:ln>
        </p:spPr>
        <p:txBody>
          <a:bodyPr wrap="none">
            <a:spAutoFit/>
          </a:bodyPr>
          <a:lstStyle/>
          <a:p>
            <a:pPr eaLnBrk="0" hangingPunct="0">
              <a:lnSpc>
                <a:spcPct val="70000"/>
              </a:lnSpc>
            </a:pPr>
            <a:r>
              <a:rPr lang="en-US">
                <a:solidFill>
                  <a:srgbClr val="FFC000"/>
                </a:solidFill>
              </a:rPr>
              <a:t>import </a:t>
            </a:r>
          </a:p>
          <a:p>
            <a:pPr eaLnBrk="0" hangingPunct="0">
              <a:lnSpc>
                <a:spcPct val="70000"/>
              </a:lnSpc>
            </a:pPr>
            <a:r>
              <a:rPr lang="en-US">
                <a:solidFill>
                  <a:srgbClr val="FFC000"/>
                </a:solidFill>
              </a:rPr>
              <a:t>tariffs</a:t>
            </a:r>
          </a:p>
          <a:p>
            <a:pPr eaLnBrk="0" hangingPunct="0">
              <a:lnSpc>
                <a:spcPct val="70000"/>
              </a:lnSpc>
            </a:pPr>
            <a:r>
              <a:rPr lang="en-US">
                <a:solidFill>
                  <a:srgbClr val="FFC000"/>
                </a:solidFill>
              </a:rPr>
              <a:t>or</a:t>
            </a:r>
          </a:p>
          <a:p>
            <a:pPr eaLnBrk="0" hangingPunct="0">
              <a:lnSpc>
                <a:spcPct val="70000"/>
              </a:lnSpc>
            </a:pPr>
            <a:r>
              <a:rPr lang="en-US">
                <a:solidFill>
                  <a:srgbClr val="FFC000"/>
                </a:solidFill>
              </a:rPr>
              <a:t>quotas</a:t>
            </a:r>
          </a:p>
        </p:txBody>
      </p:sp>
      <p:sp>
        <p:nvSpPr>
          <p:cNvPr id="1394717" name="Text Box 29"/>
          <p:cNvSpPr txBox="1">
            <a:spLocks noChangeArrowheads="1"/>
          </p:cNvSpPr>
          <p:nvPr/>
        </p:nvSpPr>
        <p:spPr bwMode="auto">
          <a:xfrm>
            <a:off x="2057400" y="4114800"/>
            <a:ext cx="1524000" cy="757238"/>
          </a:xfrm>
          <a:prstGeom prst="rect">
            <a:avLst/>
          </a:prstGeom>
          <a:noFill/>
          <a:ln w="9525">
            <a:noFill/>
            <a:miter lim="800000"/>
            <a:headEnd/>
            <a:tailEnd/>
          </a:ln>
        </p:spPr>
        <p:txBody>
          <a:bodyPr>
            <a:spAutoFit/>
          </a:bodyPr>
          <a:lstStyle/>
          <a:p>
            <a:pPr eaLnBrk="0" hangingPunct="0">
              <a:lnSpc>
                <a:spcPct val="80000"/>
              </a:lnSpc>
              <a:defRPr/>
            </a:pPr>
            <a:r>
              <a:rPr lang="en-US">
                <a:solidFill>
                  <a:schemeClr val="bg1">
                    <a:lumMod val="20000"/>
                    <a:lumOff val="80000"/>
                  </a:schemeClr>
                </a:solidFill>
                <a:cs typeface="+mn-cs"/>
              </a:rPr>
              <a:t>import</a:t>
            </a:r>
          </a:p>
          <a:p>
            <a:pPr eaLnBrk="0" hangingPunct="0">
              <a:lnSpc>
                <a:spcPct val="80000"/>
              </a:lnSpc>
              <a:defRPr/>
            </a:pPr>
            <a:r>
              <a:rPr lang="en-US">
                <a:solidFill>
                  <a:schemeClr val="bg1">
                    <a:lumMod val="20000"/>
                    <a:lumOff val="80000"/>
                  </a:schemeClr>
                </a:solidFill>
                <a:cs typeface="+mn-cs"/>
              </a:rPr>
              <a:t>subsidies</a:t>
            </a:r>
          </a:p>
          <a:p>
            <a:pPr eaLnBrk="0" hangingPunct="0">
              <a:lnSpc>
                <a:spcPct val="80000"/>
              </a:lnSpc>
              <a:defRPr/>
            </a:pPr>
            <a:r>
              <a:rPr lang="en-US">
                <a:solidFill>
                  <a:schemeClr val="bg1">
                    <a:lumMod val="20000"/>
                    <a:lumOff val="80000"/>
                  </a:schemeClr>
                </a:solidFill>
                <a:cs typeface="+mn-cs"/>
              </a:rPr>
              <a:t>(rarely seen)</a:t>
            </a:r>
          </a:p>
        </p:txBody>
      </p:sp>
      <p:sp>
        <p:nvSpPr>
          <p:cNvPr id="30751" name="Text Box 30"/>
          <p:cNvSpPr txBox="1">
            <a:spLocks noChangeArrowheads="1"/>
          </p:cNvSpPr>
          <p:nvPr/>
        </p:nvSpPr>
        <p:spPr bwMode="auto">
          <a:xfrm>
            <a:off x="3048000" y="1371600"/>
            <a:ext cx="2535238" cy="457200"/>
          </a:xfrm>
          <a:prstGeom prst="rect">
            <a:avLst/>
          </a:prstGeom>
          <a:noFill/>
          <a:ln w="9525">
            <a:noFill/>
            <a:miter lim="800000"/>
            <a:headEnd/>
            <a:tailEnd/>
          </a:ln>
        </p:spPr>
        <p:txBody>
          <a:bodyPr wrap="none">
            <a:spAutoFit/>
          </a:bodyPr>
          <a:lstStyle/>
          <a:p>
            <a:pPr eaLnBrk="0" hangingPunct="0"/>
            <a:r>
              <a:rPr lang="en-US">
                <a:solidFill>
                  <a:schemeClr val="tx2"/>
                </a:solidFill>
              </a:rPr>
              <a:t>Policies on imports</a:t>
            </a:r>
          </a:p>
        </p:txBody>
      </p:sp>
      <p:sp>
        <p:nvSpPr>
          <p:cNvPr id="30752" name="Line 31"/>
          <p:cNvSpPr>
            <a:spLocks noChangeShapeType="1"/>
          </p:cNvSpPr>
          <p:nvPr/>
        </p:nvSpPr>
        <p:spPr bwMode="auto">
          <a:xfrm>
            <a:off x="3505200" y="2743200"/>
            <a:ext cx="990600" cy="0"/>
          </a:xfrm>
          <a:prstGeom prst="line">
            <a:avLst/>
          </a:prstGeom>
          <a:noFill/>
          <a:ln w="57150">
            <a:solidFill>
              <a:srgbClr val="FFC000"/>
            </a:solidFill>
            <a:round/>
            <a:headEnd/>
            <a:tailEnd/>
          </a:ln>
        </p:spPr>
        <p:txBody>
          <a:bodyPr wrap="none" anchor="ctr"/>
          <a:lstStyle/>
          <a:p>
            <a:endParaRPr lang="en-US"/>
          </a:p>
        </p:txBody>
      </p:sp>
      <p:sp>
        <p:nvSpPr>
          <p:cNvPr id="1394720" name="Line 32"/>
          <p:cNvSpPr>
            <a:spLocks noChangeShapeType="1"/>
          </p:cNvSpPr>
          <p:nvPr/>
        </p:nvSpPr>
        <p:spPr bwMode="auto">
          <a:xfrm>
            <a:off x="3505200" y="5029200"/>
            <a:ext cx="1219200" cy="0"/>
          </a:xfrm>
          <a:prstGeom prst="line">
            <a:avLst/>
          </a:prstGeom>
          <a:noFill/>
          <a:ln w="57150">
            <a:solidFill>
              <a:schemeClr val="bg1">
                <a:lumMod val="20000"/>
                <a:lumOff val="80000"/>
              </a:schemeClr>
            </a:solidFill>
            <a:round/>
            <a:headEnd/>
            <a:tailEnd/>
          </a:ln>
        </p:spPr>
        <p:txBody>
          <a:bodyPr wrap="none" anchor="ctr"/>
          <a:lstStyle/>
          <a:p>
            <a:pPr>
              <a:defRPr/>
            </a:pPr>
            <a:endParaRPr lang="en-US">
              <a:cs typeface="+mn-cs"/>
            </a:endParaRPr>
          </a:p>
        </p:txBody>
      </p:sp>
      <p:sp>
        <p:nvSpPr>
          <p:cNvPr id="1394721" name="Text Box 33"/>
          <p:cNvSpPr txBox="1">
            <a:spLocks noChangeArrowheads="1"/>
          </p:cNvSpPr>
          <p:nvPr/>
        </p:nvSpPr>
        <p:spPr bwMode="auto">
          <a:xfrm>
            <a:off x="5486400" y="2209800"/>
            <a:ext cx="1524000" cy="534988"/>
          </a:xfrm>
          <a:prstGeom prst="rect">
            <a:avLst/>
          </a:prstGeom>
          <a:noFill/>
          <a:ln w="9525">
            <a:noFill/>
            <a:miter lim="800000"/>
            <a:headEnd/>
            <a:tailEnd/>
          </a:ln>
        </p:spPr>
        <p:txBody>
          <a:bodyPr>
            <a:spAutoFit/>
          </a:bodyPr>
          <a:lstStyle/>
          <a:p>
            <a:pPr eaLnBrk="0" hangingPunct="0">
              <a:lnSpc>
                <a:spcPct val="80000"/>
              </a:lnSpc>
              <a:defRPr/>
            </a:pPr>
            <a:r>
              <a:rPr lang="en-US">
                <a:solidFill>
                  <a:schemeClr val="bg1">
                    <a:lumMod val="20000"/>
                    <a:lumOff val="80000"/>
                  </a:schemeClr>
                </a:solidFill>
                <a:cs typeface="+mn-cs"/>
              </a:rPr>
              <a:t>export</a:t>
            </a:r>
          </a:p>
          <a:p>
            <a:pPr eaLnBrk="0" hangingPunct="0">
              <a:lnSpc>
                <a:spcPct val="80000"/>
              </a:lnSpc>
              <a:defRPr/>
            </a:pPr>
            <a:r>
              <a:rPr lang="en-US">
                <a:solidFill>
                  <a:schemeClr val="bg1">
                    <a:lumMod val="20000"/>
                    <a:lumOff val="80000"/>
                  </a:schemeClr>
                </a:solidFill>
                <a:cs typeface="+mn-cs"/>
              </a:rPr>
              <a:t>subsidies</a:t>
            </a:r>
          </a:p>
        </p:txBody>
      </p:sp>
      <p:sp>
        <p:nvSpPr>
          <p:cNvPr id="30755" name="Text Box 34"/>
          <p:cNvSpPr txBox="1">
            <a:spLocks noChangeArrowheads="1"/>
          </p:cNvSpPr>
          <p:nvPr/>
        </p:nvSpPr>
        <p:spPr bwMode="auto">
          <a:xfrm>
            <a:off x="0" y="3886200"/>
            <a:ext cx="1981200" cy="1200150"/>
          </a:xfrm>
          <a:prstGeom prst="rect">
            <a:avLst/>
          </a:prstGeom>
          <a:noFill/>
          <a:ln w="9525">
            <a:noFill/>
            <a:miter lim="800000"/>
            <a:headEnd/>
            <a:tailEnd/>
          </a:ln>
        </p:spPr>
        <p:txBody>
          <a:bodyPr>
            <a:spAutoFit/>
          </a:bodyPr>
          <a:lstStyle/>
          <a:p>
            <a:pPr eaLnBrk="0" hangingPunct="0"/>
            <a:r>
              <a:rPr lang="en-US" i="1"/>
              <a:t>Policies that </a:t>
            </a:r>
          </a:p>
          <a:p>
            <a:pPr eaLnBrk="0" hangingPunct="0"/>
            <a:r>
              <a:rPr lang="en-US" i="1"/>
              <a:t>help consumers </a:t>
            </a:r>
          </a:p>
          <a:p>
            <a:pPr eaLnBrk="0" hangingPunct="0"/>
            <a:r>
              <a:rPr lang="en-US" i="1"/>
              <a:t>lower Pd </a:t>
            </a:r>
          </a:p>
          <a:p>
            <a:pPr eaLnBrk="0" hangingPunct="0"/>
            <a:r>
              <a:rPr lang="en-US" i="1"/>
              <a:t>below Pt</a:t>
            </a:r>
          </a:p>
        </p:txBody>
      </p:sp>
      <p:sp>
        <p:nvSpPr>
          <p:cNvPr id="28708" name="Text Box 35"/>
          <p:cNvSpPr txBox="1">
            <a:spLocks noChangeArrowheads="1"/>
          </p:cNvSpPr>
          <p:nvPr/>
        </p:nvSpPr>
        <p:spPr bwMode="auto">
          <a:xfrm>
            <a:off x="228600" y="5638800"/>
            <a:ext cx="8229600" cy="784225"/>
          </a:xfrm>
          <a:prstGeom prst="rect">
            <a:avLst/>
          </a:prstGeom>
          <a:noFill/>
          <a:ln w="9525" algn="ctr">
            <a:noFill/>
            <a:miter lim="800000"/>
            <a:headEnd/>
            <a:tailEnd/>
          </a:ln>
        </p:spPr>
        <p:txBody>
          <a:bodyPr>
            <a:spAutoFit/>
          </a:bodyPr>
          <a:lstStyle/>
          <a:p>
            <a:pPr>
              <a:spcBef>
                <a:spcPct val="50000"/>
              </a:spcBef>
              <a:tabLst>
                <a:tab pos="8175625" algn="r"/>
              </a:tabLst>
              <a:defRPr/>
            </a:pPr>
            <a:r>
              <a:rPr lang="en-US">
                <a:cs typeface="+mn-cs"/>
              </a:rPr>
              <a:t>Policies that work through </a:t>
            </a:r>
            <a:r>
              <a:rPr lang="en-US" i="1">
                <a:cs typeface="+mn-cs"/>
              </a:rPr>
              <a:t>trade</a:t>
            </a:r>
            <a:r>
              <a:rPr lang="en-US">
                <a:cs typeface="+mn-cs"/>
              </a:rPr>
              <a:t> affect </a:t>
            </a:r>
            <a:r>
              <a:rPr lang="en-US" i="1">
                <a:cs typeface="+mn-cs"/>
              </a:rPr>
              <a:t>both</a:t>
            </a:r>
            <a:r>
              <a:rPr lang="en-US">
                <a:cs typeface="+mn-cs"/>
              </a:rPr>
              <a:t> producers and consumers.</a:t>
            </a:r>
          </a:p>
          <a:p>
            <a:pPr>
              <a:spcBef>
                <a:spcPct val="50000"/>
              </a:spcBef>
              <a:tabLst>
                <a:tab pos="8175625" algn="r"/>
              </a:tabLst>
              <a:defRPr/>
            </a:pPr>
            <a:r>
              <a:rPr lang="en-US">
                <a:solidFill>
                  <a:schemeClr val="bg1">
                    <a:lumMod val="20000"/>
                    <a:lumOff val="80000"/>
                  </a:schemeClr>
                </a:solidFill>
                <a:cs typeface="+mn-cs"/>
              </a:rPr>
              <a:t>Subsidies on trade expand quantities traded</a:t>
            </a:r>
            <a:r>
              <a:rPr lang="en-US">
                <a:cs typeface="+mn-cs"/>
              </a:rPr>
              <a:t>, while </a:t>
            </a:r>
            <a:r>
              <a:rPr lang="en-US">
                <a:solidFill>
                  <a:srgbClr val="FFC000"/>
                </a:solidFill>
                <a:cs typeface="+mn-cs"/>
              </a:rPr>
              <a:t>taxes on trade reduce them.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Line 2"/>
          <p:cNvSpPr>
            <a:spLocks noChangeShapeType="1"/>
          </p:cNvSpPr>
          <p:nvPr/>
        </p:nvSpPr>
        <p:spPr bwMode="auto">
          <a:xfrm>
            <a:off x="3581400" y="2590800"/>
            <a:ext cx="0" cy="1295400"/>
          </a:xfrm>
          <a:prstGeom prst="line">
            <a:avLst/>
          </a:prstGeom>
          <a:noFill/>
          <a:ln w="9525">
            <a:solidFill>
              <a:schemeClr val="tx1"/>
            </a:solidFill>
            <a:round/>
            <a:headEnd/>
            <a:tailEnd/>
          </a:ln>
        </p:spPr>
        <p:txBody>
          <a:bodyPr wrap="none" anchor="ctr"/>
          <a:lstStyle/>
          <a:p>
            <a:endParaRPr lang="en-US"/>
          </a:p>
        </p:txBody>
      </p:sp>
      <p:sp>
        <p:nvSpPr>
          <p:cNvPr id="31748" name="Line 3"/>
          <p:cNvSpPr>
            <a:spLocks noChangeShapeType="1"/>
          </p:cNvSpPr>
          <p:nvPr/>
        </p:nvSpPr>
        <p:spPr bwMode="auto">
          <a:xfrm>
            <a:off x="3581400" y="3886200"/>
            <a:ext cx="1524000" cy="0"/>
          </a:xfrm>
          <a:prstGeom prst="line">
            <a:avLst/>
          </a:prstGeom>
          <a:noFill/>
          <a:ln w="9525">
            <a:solidFill>
              <a:schemeClr val="tx1"/>
            </a:solidFill>
            <a:round/>
            <a:headEnd/>
            <a:tailEnd/>
          </a:ln>
        </p:spPr>
        <p:txBody>
          <a:bodyPr wrap="none" anchor="ctr"/>
          <a:lstStyle/>
          <a:p>
            <a:endParaRPr lang="en-US"/>
          </a:p>
        </p:txBody>
      </p:sp>
      <p:sp>
        <p:nvSpPr>
          <p:cNvPr id="31749" name="Line 4"/>
          <p:cNvSpPr>
            <a:spLocks noChangeShapeType="1"/>
          </p:cNvSpPr>
          <p:nvPr/>
        </p:nvSpPr>
        <p:spPr bwMode="auto">
          <a:xfrm flipV="1">
            <a:off x="3581400" y="2514600"/>
            <a:ext cx="1371600" cy="1295400"/>
          </a:xfrm>
          <a:prstGeom prst="line">
            <a:avLst/>
          </a:prstGeom>
          <a:noFill/>
          <a:ln w="9525">
            <a:solidFill>
              <a:schemeClr val="tx1"/>
            </a:solidFill>
            <a:round/>
            <a:headEnd/>
            <a:tailEnd/>
          </a:ln>
        </p:spPr>
        <p:txBody>
          <a:bodyPr wrap="none" anchor="ctr"/>
          <a:lstStyle/>
          <a:p>
            <a:endParaRPr lang="en-US"/>
          </a:p>
        </p:txBody>
      </p:sp>
      <p:sp>
        <p:nvSpPr>
          <p:cNvPr id="31750" name="Line 5"/>
          <p:cNvSpPr>
            <a:spLocks noChangeShapeType="1"/>
          </p:cNvSpPr>
          <p:nvPr/>
        </p:nvSpPr>
        <p:spPr bwMode="auto">
          <a:xfrm>
            <a:off x="3810000" y="2590800"/>
            <a:ext cx="1219200" cy="1143000"/>
          </a:xfrm>
          <a:prstGeom prst="line">
            <a:avLst/>
          </a:prstGeom>
          <a:noFill/>
          <a:ln w="9525">
            <a:solidFill>
              <a:schemeClr val="tx1"/>
            </a:solidFill>
            <a:round/>
            <a:headEnd/>
            <a:tailEnd/>
          </a:ln>
        </p:spPr>
        <p:txBody>
          <a:bodyPr wrap="none" anchor="ctr"/>
          <a:lstStyle/>
          <a:p>
            <a:endParaRPr lang="en-US"/>
          </a:p>
        </p:txBody>
      </p:sp>
      <p:sp>
        <p:nvSpPr>
          <p:cNvPr id="31751" name="Line 6"/>
          <p:cNvSpPr>
            <a:spLocks noChangeShapeType="1"/>
          </p:cNvSpPr>
          <p:nvPr/>
        </p:nvSpPr>
        <p:spPr bwMode="auto">
          <a:xfrm>
            <a:off x="3657600" y="4648200"/>
            <a:ext cx="0" cy="1295400"/>
          </a:xfrm>
          <a:prstGeom prst="line">
            <a:avLst/>
          </a:prstGeom>
          <a:noFill/>
          <a:ln w="9525">
            <a:solidFill>
              <a:schemeClr val="tx1"/>
            </a:solidFill>
            <a:round/>
            <a:headEnd/>
            <a:tailEnd/>
          </a:ln>
        </p:spPr>
        <p:txBody>
          <a:bodyPr wrap="none" anchor="ctr"/>
          <a:lstStyle/>
          <a:p>
            <a:endParaRPr lang="en-US"/>
          </a:p>
        </p:txBody>
      </p:sp>
      <p:sp>
        <p:nvSpPr>
          <p:cNvPr id="31752" name="Line 7"/>
          <p:cNvSpPr>
            <a:spLocks noChangeShapeType="1"/>
          </p:cNvSpPr>
          <p:nvPr/>
        </p:nvSpPr>
        <p:spPr bwMode="auto">
          <a:xfrm>
            <a:off x="3657600" y="5943600"/>
            <a:ext cx="1524000" cy="0"/>
          </a:xfrm>
          <a:prstGeom prst="line">
            <a:avLst/>
          </a:prstGeom>
          <a:noFill/>
          <a:ln w="9525">
            <a:solidFill>
              <a:schemeClr val="tx1"/>
            </a:solidFill>
            <a:round/>
            <a:headEnd/>
            <a:tailEnd/>
          </a:ln>
        </p:spPr>
        <p:txBody>
          <a:bodyPr wrap="none" anchor="ctr"/>
          <a:lstStyle/>
          <a:p>
            <a:endParaRPr lang="en-US"/>
          </a:p>
        </p:txBody>
      </p:sp>
      <p:sp>
        <p:nvSpPr>
          <p:cNvPr id="31753" name="Line 8"/>
          <p:cNvSpPr>
            <a:spLocks noChangeShapeType="1"/>
          </p:cNvSpPr>
          <p:nvPr/>
        </p:nvSpPr>
        <p:spPr bwMode="auto">
          <a:xfrm flipV="1">
            <a:off x="3657600" y="4572000"/>
            <a:ext cx="1371600" cy="1295400"/>
          </a:xfrm>
          <a:prstGeom prst="line">
            <a:avLst/>
          </a:prstGeom>
          <a:noFill/>
          <a:ln w="9525">
            <a:solidFill>
              <a:schemeClr val="tx1"/>
            </a:solidFill>
            <a:round/>
            <a:headEnd/>
            <a:tailEnd/>
          </a:ln>
        </p:spPr>
        <p:txBody>
          <a:bodyPr wrap="none" anchor="ctr"/>
          <a:lstStyle/>
          <a:p>
            <a:endParaRPr lang="en-US"/>
          </a:p>
        </p:txBody>
      </p:sp>
      <p:sp>
        <p:nvSpPr>
          <p:cNvPr id="31754" name="Line 9"/>
          <p:cNvSpPr>
            <a:spLocks noChangeShapeType="1"/>
          </p:cNvSpPr>
          <p:nvPr/>
        </p:nvSpPr>
        <p:spPr bwMode="auto">
          <a:xfrm>
            <a:off x="3733800" y="4495800"/>
            <a:ext cx="1219200" cy="1143000"/>
          </a:xfrm>
          <a:prstGeom prst="line">
            <a:avLst/>
          </a:prstGeom>
          <a:noFill/>
          <a:ln w="9525">
            <a:solidFill>
              <a:schemeClr val="tx1"/>
            </a:solidFill>
            <a:round/>
            <a:headEnd/>
            <a:tailEnd/>
          </a:ln>
        </p:spPr>
        <p:txBody>
          <a:bodyPr wrap="none" anchor="ctr"/>
          <a:lstStyle/>
          <a:p>
            <a:endParaRPr lang="en-US"/>
          </a:p>
        </p:txBody>
      </p:sp>
      <p:sp>
        <p:nvSpPr>
          <p:cNvPr id="29707" name="Line 10"/>
          <p:cNvSpPr>
            <a:spLocks noChangeShapeType="1"/>
          </p:cNvSpPr>
          <p:nvPr/>
        </p:nvSpPr>
        <p:spPr bwMode="auto">
          <a:xfrm flipV="1">
            <a:off x="3581400" y="2209800"/>
            <a:ext cx="1371600" cy="1295400"/>
          </a:xfrm>
          <a:prstGeom prst="line">
            <a:avLst/>
          </a:prstGeom>
          <a:noFill/>
          <a:ln w="9525">
            <a:solidFill>
              <a:schemeClr val="tx2">
                <a:lumMod val="75000"/>
              </a:schemeClr>
            </a:solidFill>
            <a:prstDash val="sysDot"/>
            <a:round/>
            <a:headEnd/>
            <a:tailEnd/>
          </a:ln>
        </p:spPr>
        <p:txBody>
          <a:bodyPr wrap="none" anchor="ctr"/>
          <a:lstStyle/>
          <a:p>
            <a:pPr>
              <a:defRPr/>
            </a:pPr>
            <a:endParaRPr lang="en-US">
              <a:cs typeface="+mn-cs"/>
            </a:endParaRPr>
          </a:p>
        </p:txBody>
      </p:sp>
      <p:sp>
        <p:nvSpPr>
          <p:cNvPr id="1396747" name="Line 11"/>
          <p:cNvSpPr>
            <a:spLocks noChangeShapeType="1"/>
          </p:cNvSpPr>
          <p:nvPr/>
        </p:nvSpPr>
        <p:spPr bwMode="auto">
          <a:xfrm>
            <a:off x="3733800" y="4800600"/>
            <a:ext cx="1219200" cy="1143000"/>
          </a:xfrm>
          <a:prstGeom prst="line">
            <a:avLst/>
          </a:prstGeom>
          <a:noFill/>
          <a:ln w="9525">
            <a:solidFill>
              <a:schemeClr val="accent2">
                <a:lumMod val="40000"/>
                <a:lumOff val="60000"/>
              </a:schemeClr>
            </a:solidFill>
            <a:prstDash val="sysDot"/>
            <a:round/>
            <a:headEnd/>
            <a:tailEnd/>
          </a:ln>
        </p:spPr>
        <p:txBody>
          <a:bodyPr wrap="none" anchor="ctr"/>
          <a:lstStyle/>
          <a:p>
            <a:pPr>
              <a:defRPr/>
            </a:pPr>
            <a:endParaRPr lang="en-US">
              <a:cs typeface="+mn-cs"/>
            </a:endParaRPr>
          </a:p>
        </p:txBody>
      </p:sp>
      <p:sp>
        <p:nvSpPr>
          <p:cNvPr id="31757" name="Text Box 12"/>
          <p:cNvSpPr txBox="1">
            <a:spLocks noChangeArrowheads="1"/>
          </p:cNvSpPr>
          <p:nvPr/>
        </p:nvSpPr>
        <p:spPr bwMode="auto">
          <a:xfrm>
            <a:off x="5029200" y="2362200"/>
            <a:ext cx="3660775" cy="457200"/>
          </a:xfrm>
          <a:prstGeom prst="rect">
            <a:avLst/>
          </a:prstGeom>
          <a:noFill/>
          <a:ln w="9525">
            <a:noFill/>
            <a:miter lim="800000"/>
            <a:headEnd/>
            <a:tailEnd/>
          </a:ln>
        </p:spPr>
        <p:txBody>
          <a:bodyPr wrap="none">
            <a:spAutoFit/>
          </a:bodyPr>
          <a:lstStyle/>
          <a:p>
            <a:r>
              <a:rPr lang="en-US"/>
              <a:t>S (producers’ marginal cost)</a:t>
            </a:r>
          </a:p>
        </p:txBody>
      </p:sp>
      <p:sp>
        <p:nvSpPr>
          <p:cNvPr id="31758" name="Text Box 13"/>
          <p:cNvSpPr txBox="1">
            <a:spLocks noChangeArrowheads="1"/>
          </p:cNvSpPr>
          <p:nvPr/>
        </p:nvSpPr>
        <p:spPr bwMode="auto">
          <a:xfrm>
            <a:off x="5029200" y="2057400"/>
            <a:ext cx="18288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tax</a:t>
            </a:r>
          </a:p>
        </p:txBody>
      </p:sp>
      <p:sp>
        <p:nvSpPr>
          <p:cNvPr id="29711" name="Text Box 14"/>
          <p:cNvSpPr txBox="1">
            <a:spLocks noChangeArrowheads="1"/>
          </p:cNvSpPr>
          <p:nvPr/>
        </p:nvSpPr>
        <p:spPr bwMode="auto">
          <a:xfrm>
            <a:off x="5029200" y="1828800"/>
            <a:ext cx="3224213" cy="369888"/>
          </a:xfrm>
          <a:prstGeom prst="rect">
            <a:avLst/>
          </a:prstGeom>
          <a:noFill/>
          <a:ln w="9525">
            <a:noFill/>
            <a:miter lim="800000"/>
            <a:headEnd/>
            <a:tailEnd/>
          </a:ln>
        </p:spPr>
        <p:txBody>
          <a:bodyPr wrap="none">
            <a:spAutoFit/>
          </a:bodyPr>
          <a:lstStyle/>
          <a:p>
            <a:pPr>
              <a:defRPr/>
            </a:pPr>
            <a:r>
              <a:rPr lang="en-US">
                <a:solidFill>
                  <a:schemeClr val="tx2">
                    <a:lumMod val="75000"/>
                  </a:schemeClr>
                </a:solidFill>
                <a:cs typeface="+mn-cs"/>
              </a:rPr>
              <a:t>S’ (market supply, after taxes)</a:t>
            </a:r>
          </a:p>
        </p:txBody>
      </p:sp>
      <p:sp>
        <p:nvSpPr>
          <p:cNvPr id="29712" name="Line 15"/>
          <p:cNvSpPr>
            <a:spLocks noChangeShapeType="1"/>
          </p:cNvSpPr>
          <p:nvPr/>
        </p:nvSpPr>
        <p:spPr bwMode="auto">
          <a:xfrm flipV="1">
            <a:off x="5029200" y="2209800"/>
            <a:ext cx="0" cy="228600"/>
          </a:xfrm>
          <a:prstGeom prst="line">
            <a:avLst/>
          </a:prstGeom>
          <a:noFill/>
          <a:ln w="9525">
            <a:solidFill>
              <a:srgbClr val="FFFF00"/>
            </a:solidFill>
            <a:round/>
            <a:headEnd/>
            <a:tailEnd type="triangle" w="med" len="med"/>
          </a:ln>
        </p:spPr>
        <p:txBody>
          <a:bodyPr/>
          <a:lstStyle/>
          <a:p>
            <a:pPr>
              <a:defRPr/>
            </a:pPr>
            <a:endParaRPr lang="en-US">
              <a:solidFill>
                <a:schemeClr val="tx2">
                  <a:lumMod val="75000"/>
                </a:schemeClr>
              </a:solidFill>
              <a:cs typeface="+mn-cs"/>
            </a:endParaRPr>
          </a:p>
        </p:txBody>
      </p:sp>
      <p:sp>
        <p:nvSpPr>
          <p:cNvPr id="29713" name="Rectangle 16"/>
          <p:cNvSpPr>
            <a:spLocks noGrp="1" noChangeArrowheads="1"/>
          </p:cNvSpPr>
          <p:nvPr>
            <p:ph type="title"/>
          </p:nvPr>
        </p:nvSpPr>
        <p:spPr>
          <a:xfrm>
            <a:off x="228600" y="1219200"/>
            <a:ext cx="8686800" cy="685800"/>
          </a:xfrm>
        </p:spPr>
        <p:txBody>
          <a:bodyPr/>
          <a:lstStyle/>
          <a:p>
            <a:pPr eaLnBrk="1" hangingPunct="1">
              <a:defRPr/>
            </a:pPr>
            <a:r>
              <a:rPr lang="en-US" sz="2800" smtClean="0">
                <a:solidFill>
                  <a:schemeClr val="tx2">
                    <a:lumMod val="75000"/>
                  </a:schemeClr>
                </a:solidFill>
              </a:rPr>
              <a:t>Policies that tax production affect a market like this:</a:t>
            </a:r>
            <a:endParaRPr lang="en-US" smtClean="0">
              <a:solidFill>
                <a:schemeClr val="tx2">
                  <a:lumMod val="75000"/>
                </a:schemeClr>
              </a:solidFill>
            </a:endParaRPr>
          </a:p>
        </p:txBody>
      </p:sp>
      <p:sp>
        <p:nvSpPr>
          <p:cNvPr id="1396753" name="Rectangle 17"/>
          <p:cNvSpPr>
            <a:spLocks noChangeArrowheads="1"/>
          </p:cNvSpPr>
          <p:nvPr/>
        </p:nvSpPr>
        <p:spPr bwMode="auto">
          <a:xfrm>
            <a:off x="228600" y="3810000"/>
            <a:ext cx="8686800" cy="838200"/>
          </a:xfrm>
          <a:prstGeom prst="rect">
            <a:avLst/>
          </a:prstGeom>
          <a:noFill/>
          <a:ln w="9525">
            <a:noFill/>
            <a:miter lim="800000"/>
            <a:headEnd/>
            <a:tailEnd/>
          </a:ln>
        </p:spPr>
        <p:txBody>
          <a:bodyPr anchor="ctr"/>
          <a:lstStyle/>
          <a:p>
            <a:pPr algn="ctr">
              <a:defRPr/>
            </a:pPr>
            <a:r>
              <a:rPr lang="en-US" sz="2800">
                <a:solidFill>
                  <a:schemeClr val="accent2">
                    <a:lumMod val="40000"/>
                    <a:lumOff val="60000"/>
                  </a:schemeClr>
                </a:solidFill>
                <a:cs typeface="+mn-cs"/>
              </a:rPr>
              <a:t>and policies that tax consumption look like this:</a:t>
            </a:r>
            <a:endParaRPr lang="en-US" sz="3600">
              <a:solidFill>
                <a:schemeClr val="accent2">
                  <a:lumMod val="40000"/>
                  <a:lumOff val="60000"/>
                </a:schemeClr>
              </a:solidFill>
              <a:cs typeface="+mn-cs"/>
            </a:endParaRPr>
          </a:p>
        </p:txBody>
      </p:sp>
      <p:sp>
        <p:nvSpPr>
          <p:cNvPr id="1396754" name="Text Box 18"/>
          <p:cNvSpPr txBox="1">
            <a:spLocks noChangeArrowheads="1"/>
          </p:cNvSpPr>
          <p:nvPr/>
        </p:nvSpPr>
        <p:spPr bwMode="auto">
          <a:xfrm>
            <a:off x="5062538" y="5715000"/>
            <a:ext cx="3421062" cy="369888"/>
          </a:xfrm>
          <a:prstGeom prst="rect">
            <a:avLst/>
          </a:prstGeom>
          <a:noFill/>
          <a:ln w="9525">
            <a:noFill/>
            <a:miter lim="800000"/>
            <a:headEnd/>
            <a:tailEnd/>
          </a:ln>
        </p:spPr>
        <p:txBody>
          <a:bodyPr wrap="none">
            <a:spAutoFit/>
          </a:bodyPr>
          <a:lstStyle/>
          <a:p>
            <a:pPr>
              <a:defRPr/>
            </a:pPr>
            <a:r>
              <a:rPr lang="en-US">
                <a:solidFill>
                  <a:schemeClr val="accent2">
                    <a:lumMod val="40000"/>
                    <a:lumOff val="60000"/>
                  </a:schemeClr>
                </a:solidFill>
                <a:cs typeface="+mn-cs"/>
              </a:rPr>
              <a:t>D’ (market demand, after taxes)</a:t>
            </a:r>
          </a:p>
        </p:txBody>
      </p:sp>
      <p:sp>
        <p:nvSpPr>
          <p:cNvPr id="31764" name="Text Box 19"/>
          <p:cNvSpPr txBox="1">
            <a:spLocks noChangeArrowheads="1"/>
          </p:cNvSpPr>
          <p:nvPr/>
        </p:nvSpPr>
        <p:spPr bwMode="auto">
          <a:xfrm>
            <a:off x="4876800" y="5029200"/>
            <a:ext cx="3128963" cy="457200"/>
          </a:xfrm>
          <a:prstGeom prst="rect">
            <a:avLst/>
          </a:prstGeom>
          <a:noFill/>
          <a:ln w="9525">
            <a:noFill/>
            <a:miter lim="800000"/>
            <a:headEnd/>
            <a:tailEnd/>
          </a:ln>
        </p:spPr>
        <p:txBody>
          <a:bodyPr wrap="none">
            <a:spAutoFit/>
          </a:bodyPr>
          <a:lstStyle/>
          <a:p>
            <a:r>
              <a:rPr lang="en-US"/>
              <a:t>D (consumers’ demand)</a:t>
            </a:r>
          </a:p>
        </p:txBody>
      </p:sp>
      <p:sp>
        <p:nvSpPr>
          <p:cNvPr id="31765" name="Text Box 20"/>
          <p:cNvSpPr txBox="1">
            <a:spLocks noChangeArrowheads="1"/>
          </p:cNvSpPr>
          <p:nvPr/>
        </p:nvSpPr>
        <p:spPr bwMode="auto">
          <a:xfrm>
            <a:off x="228600" y="6096000"/>
            <a:ext cx="91440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Taxes restrict the market supply or demand, shifting them to the left…</a:t>
            </a:r>
          </a:p>
        </p:txBody>
      </p:sp>
      <p:sp>
        <p:nvSpPr>
          <p:cNvPr id="31766" name="Rectangle 21"/>
          <p:cNvSpPr>
            <a:spLocks noChangeArrowheads="1"/>
          </p:cNvSpPr>
          <p:nvPr/>
        </p:nvSpPr>
        <p:spPr bwMode="auto">
          <a:xfrm>
            <a:off x="228600" y="0"/>
            <a:ext cx="8915400" cy="1143000"/>
          </a:xfrm>
          <a:prstGeom prst="rect">
            <a:avLst/>
          </a:prstGeom>
          <a:noFill/>
          <a:ln w="9525">
            <a:noFill/>
            <a:miter lim="800000"/>
            <a:headEnd/>
            <a:tailEnd/>
          </a:ln>
        </p:spPr>
        <p:txBody>
          <a:bodyPr anchor="ctr"/>
          <a:lstStyle/>
          <a:p>
            <a:pPr algn="ctr">
              <a:lnSpc>
                <a:spcPct val="80000"/>
              </a:lnSpc>
            </a:pPr>
            <a:r>
              <a:rPr lang="en-US" sz="3600">
                <a:solidFill>
                  <a:srgbClr val="FFFF00"/>
                </a:solidFill>
              </a:rPr>
              <a:t>and a variety of “domestic”</a:t>
            </a:r>
            <a:r>
              <a:rPr lang="en-US" sz="3600" i="1">
                <a:solidFill>
                  <a:srgbClr val="FFFF00"/>
                </a:solidFill>
              </a:rPr>
              <a:t> </a:t>
            </a:r>
            <a:r>
              <a:rPr lang="en-US" sz="3600">
                <a:solidFill>
                  <a:srgbClr val="FFFF00"/>
                </a:solidFill>
              </a:rPr>
              <a:t>policies,</a:t>
            </a:r>
          </a:p>
          <a:p>
            <a:pPr algn="ctr">
              <a:lnSpc>
                <a:spcPct val="80000"/>
              </a:lnSpc>
            </a:pPr>
            <a:r>
              <a:rPr lang="en-US" sz="3600">
                <a:solidFill>
                  <a:srgbClr val="FFFF00"/>
                </a:solidFill>
              </a:rPr>
              <a:t>e.g. taxes on production or consumption</a:t>
            </a:r>
          </a:p>
        </p:txBody>
      </p:sp>
      <p:sp>
        <p:nvSpPr>
          <p:cNvPr id="31767" name="Text Box 22"/>
          <p:cNvSpPr txBox="1">
            <a:spLocks noChangeArrowheads="1"/>
          </p:cNvSpPr>
          <p:nvPr/>
        </p:nvSpPr>
        <p:spPr bwMode="auto">
          <a:xfrm>
            <a:off x="4876800" y="5486400"/>
            <a:ext cx="18288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tax</a:t>
            </a:r>
          </a:p>
        </p:txBody>
      </p:sp>
      <p:sp>
        <p:nvSpPr>
          <p:cNvPr id="31768" name="Line 23"/>
          <p:cNvSpPr>
            <a:spLocks noChangeShapeType="1"/>
          </p:cNvSpPr>
          <p:nvPr/>
        </p:nvSpPr>
        <p:spPr bwMode="auto">
          <a:xfrm flipV="1">
            <a:off x="4876800" y="5638800"/>
            <a:ext cx="0" cy="228600"/>
          </a:xfrm>
          <a:prstGeom prst="line">
            <a:avLst/>
          </a:prstGeom>
          <a:noFill/>
          <a:ln w="9525">
            <a:solidFill>
              <a:srgbClr val="FFFF00"/>
            </a:solidFill>
            <a:round/>
            <a:headEnd type="triangle" w="med" len="me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descr="80%"/>
          <p:cNvSpPr>
            <a:spLocks noChangeArrowheads="1"/>
          </p:cNvSpPr>
          <p:nvPr/>
        </p:nvSpPr>
        <p:spPr bwMode="auto">
          <a:xfrm>
            <a:off x="5029200" y="2438400"/>
            <a:ext cx="1447800" cy="2133600"/>
          </a:xfrm>
          <a:prstGeom prst="rtTriangle">
            <a:avLst/>
          </a:prstGeom>
          <a:pattFill prst="pct80">
            <a:fgClr>
              <a:schemeClr val="tx1">
                <a:alpha val="50195"/>
              </a:schemeClr>
            </a:fgClr>
            <a:bgClr>
              <a:schemeClr val="bg1">
                <a:alpha val="50195"/>
              </a:schemeClr>
            </a:bgClr>
          </a:pattFill>
          <a:ln w="9525" algn="ctr">
            <a:solidFill>
              <a:schemeClr val="tx1"/>
            </a:solidFill>
            <a:miter lim="800000"/>
            <a:headEnd/>
            <a:tailEnd/>
          </a:ln>
        </p:spPr>
        <p:txBody>
          <a:bodyPr wrap="none" anchor="ctr"/>
          <a:lstStyle/>
          <a:p>
            <a:endParaRPr lang="en-US"/>
          </a:p>
        </p:txBody>
      </p:sp>
      <p:sp>
        <p:nvSpPr>
          <p:cNvPr id="6148" name="AutoShape 3" descr="80%"/>
          <p:cNvSpPr>
            <a:spLocks noChangeArrowheads="1"/>
          </p:cNvSpPr>
          <p:nvPr/>
        </p:nvSpPr>
        <p:spPr bwMode="auto">
          <a:xfrm flipV="1">
            <a:off x="5029200" y="4572000"/>
            <a:ext cx="1447800" cy="1676400"/>
          </a:xfrm>
          <a:prstGeom prst="rtTriangle">
            <a:avLst/>
          </a:prstGeom>
          <a:pattFill prst="pct80">
            <a:fgClr>
              <a:schemeClr val="tx1">
                <a:alpha val="50195"/>
              </a:schemeClr>
            </a:fgClr>
            <a:bgClr>
              <a:schemeClr val="bg1">
                <a:alpha val="50195"/>
              </a:schemeClr>
            </a:bgClr>
          </a:pattFill>
          <a:ln w="9525" algn="ctr">
            <a:solidFill>
              <a:schemeClr val="tx1"/>
            </a:solidFill>
            <a:miter lim="800000"/>
            <a:headEnd/>
            <a:tailEnd/>
          </a:ln>
        </p:spPr>
        <p:txBody>
          <a:bodyPr wrap="none" anchor="ctr"/>
          <a:lstStyle/>
          <a:p>
            <a:endParaRPr lang="en-US"/>
          </a:p>
        </p:txBody>
      </p:sp>
      <p:sp>
        <p:nvSpPr>
          <p:cNvPr id="2" name="Freeform 4"/>
          <p:cNvSpPr>
            <a:spLocks/>
          </p:cNvSpPr>
          <p:nvPr/>
        </p:nvSpPr>
        <p:spPr bwMode="auto">
          <a:xfrm flipH="1" flipV="1">
            <a:off x="2057400" y="3429000"/>
            <a:ext cx="1676400" cy="1651000"/>
          </a:xfrm>
          <a:custGeom>
            <a:avLst/>
            <a:gdLst>
              <a:gd name="T0" fmla="*/ 0 w 1600"/>
              <a:gd name="T1" fmla="*/ 2147483647 h 1888"/>
              <a:gd name="T2" fmla="*/ 2147483647 w 1600"/>
              <a:gd name="T3" fmla="*/ 2147483647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 h="1888">
                <a:moveTo>
                  <a:pt x="0" y="16"/>
                </a:moveTo>
                <a:cubicBezTo>
                  <a:pt x="76" y="8"/>
                  <a:pt x="152" y="0"/>
                  <a:pt x="240" y="16"/>
                </a:cubicBezTo>
                <a:cubicBezTo>
                  <a:pt x="328" y="32"/>
                  <a:pt x="392" y="40"/>
                  <a:pt x="528" y="112"/>
                </a:cubicBezTo>
                <a:cubicBezTo>
                  <a:pt x="664" y="184"/>
                  <a:pt x="896" y="264"/>
                  <a:pt x="1056" y="448"/>
                </a:cubicBezTo>
                <a:cubicBezTo>
                  <a:pt x="1216" y="632"/>
                  <a:pt x="1400" y="1024"/>
                  <a:pt x="1488" y="1216"/>
                </a:cubicBezTo>
                <a:cubicBezTo>
                  <a:pt x="1576" y="1408"/>
                  <a:pt x="1568" y="1488"/>
                  <a:pt x="1584" y="1600"/>
                </a:cubicBezTo>
                <a:cubicBezTo>
                  <a:pt x="1600" y="1712"/>
                  <a:pt x="1584" y="1840"/>
                  <a:pt x="1584" y="1888"/>
                </a:cubicBezTo>
              </a:path>
            </a:pathLst>
          </a:custGeom>
          <a:noFill/>
          <a:ln w="38100">
            <a:solidFill>
              <a:schemeClr val="tx1"/>
            </a:solidFill>
            <a:round/>
            <a:headEnd/>
            <a:tailEnd/>
          </a:ln>
        </p:spPr>
        <p:txBody>
          <a:bodyPr wrap="none" anchor="ctr"/>
          <a:lstStyle/>
          <a:p>
            <a:endParaRPr lang="en-US"/>
          </a:p>
        </p:txBody>
      </p:sp>
      <p:sp>
        <p:nvSpPr>
          <p:cNvPr id="6149" name="Oval 5"/>
          <p:cNvSpPr>
            <a:spLocks noChangeArrowheads="1"/>
          </p:cNvSpPr>
          <p:nvPr/>
        </p:nvSpPr>
        <p:spPr bwMode="auto">
          <a:xfrm>
            <a:off x="2438400" y="4495800"/>
            <a:ext cx="179388"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6150" name="Line 6"/>
          <p:cNvSpPr>
            <a:spLocks noChangeShapeType="1"/>
          </p:cNvSpPr>
          <p:nvPr/>
        </p:nvSpPr>
        <p:spPr bwMode="auto">
          <a:xfrm>
            <a:off x="838200" y="2438400"/>
            <a:ext cx="1588" cy="3886200"/>
          </a:xfrm>
          <a:prstGeom prst="line">
            <a:avLst/>
          </a:prstGeom>
          <a:noFill/>
          <a:ln w="9525">
            <a:solidFill>
              <a:schemeClr val="tx1"/>
            </a:solidFill>
            <a:round/>
            <a:headEnd/>
            <a:tailEnd/>
          </a:ln>
        </p:spPr>
        <p:txBody>
          <a:bodyPr wrap="none" anchor="ctr"/>
          <a:lstStyle/>
          <a:p>
            <a:endParaRPr lang="en-US"/>
          </a:p>
        </p:txBody>
      </p:sp>
      <p:sp>
        <p:nvSpPr>
          <p:cNvPr id="6151" name="Line 7"/>
          <p:cNvSpPr>
            <a:spLocks noChangeShapeType="1"/>
          </p:cNvSpPr>
          <p:nvPr/>
        </p:nvSpPr>
        <p:spPr bwMode="auto">
          <a:xfrm>
            <a:off x="838200" y="6324600"/>
            <a:ext cx="3733800" cy="0"/>
          </a:xfrm>
          <a:prstGeom prst="line">
            <a:avLst/>
          </a:prstGeom>
          <a:noFill/>
          <a:ln w="9525">
            <a:solidFill>
              <a:schemeClr val="tx1"/>
            </a:solidFill>
            <a:round/>
            <a:headEnd/>
            <a:tailEnd/>
          </a:ln>
        </p:spPr>
        <p:txBody>
          <a:bodyPr wrap="none" anchor="ctr"/>
          <a:lstStyle/>
          <a:p>
            <a:endParaRPr lang="en-US"/>
          </a:p>
        </p:txBody>
      </p:sp>
      <p:sp>
        <p:nvSpPr>
          <p:cNvPr id="6152" name="Text Box 8"/>
          <p:cNvSpPr txBox="1">
            <a:spLocks noChangeArrowheads="1"/>
          </p:cNvSpPr>
          <p:nvPr/>
        </p:nvSpPr>
        <p:spPr bwMode="auto">
          <a:xfrm>
            <a:off x="152400" y="1752600"/>
            <a:ext cx="1447800" cy="822325"/>
          </a:xfrm>
          <a:prstGeom prst="rect">
            <a:avLst/>
          </a:prstGeom>
          <a:noFill/>
          <a:ln w="9525">
            <a:noFill/>
            <a:miter lim="800000"/>
            <a:headEnd/>
            <a:tailEnd/>
          </a:ln>
        </p:spPr>
        <p:txBody>
          <a:bodyPr>
            <a:spAutoFit/>
          </a:bodyPr>
          <a:lstStyle/>
          <a:p>
            <a:pPr eaLnBrk="0" hangingPunct="0"/>
            <a:r>
              <a:rPr lang="en-US"/>
              <a:t>Qty. of “a” goods</a:t>
            </a:r>
          </a:p>
        </p:txBody>
      </p:sp>
      <p:sp>
        <p:nvSpPr>
          <p:cNvPr id="6153" name="Freeform 9"/>
          <p:cNvSpPr>
            <a:spLocks/>
          </p:cNvSpPr>
          <p:nvPr/>
        </p:nvSpPr>
        <p:spPr bwMode="auto">
          <a:xfrm>
            <a:off x="838200" y="3657600"/>
            <a:ext cx="2514600" cy="2667000"/>
          </a:xfrm>
          <a:custGeom>
            <a:avLst/>
            <a:gdLst>
              <a:gd name="T0" fmla="*/ 0 w 1936"/>
              <a:gd name="T1" fmla="*/ 2147483647 h 1664"/>
              <a:gd name="T2" fmla="*/ 2147483647 w 1936"/>
              <a:gd name="T3" fmla="*/ 2147483647 h 1664"/>
              <a:gd name="T4" fmla="*/ 2147483647 w 1936"/>
              <a:gd name="T5" fmla="*/ 2147483647 h 1664"/>
              <a:gd name="T6" fmla="*/ 2147483647 w 1936"/>
              <a:gd name="T7" fmla="*/ 2147483647 h 1664"/>
              <a:gd name="T8" fmla="*/ 2147483647 w 1936"/>
              <a:gd name="T9" fmla="*/ 2147483647 h 1664"/>
              <a:gd name="T10" fmla="*/ 2147483647 w 1936"/>
              <a:gd name="T11" fmla="*/ 2147483647 h 1664"/>
              <a:gd name="T12" fmla="*/ 0 60000 65536"/>
              <a:gd name="T13" fmla="*/ 0 60000 65536"/>
              <a:gd name="T14" fmla="*/ 0 60000 65536"/>
              <a:gd name="T15" fmla="*/ 0 60000 65536"/>
              <a:gd name="T16" fmla="*/ 0 60000 65536"/>
              <a:gd name="T17" fmla="*/ 0 60000 65536"/>
              <a:gd name="T18" fmla="*/ 0 w 1936"/>
              <a:gd name="T19" fmla="*/ 0 h 1664"/>
              <a:gd name="T20" fmla="*/ 1936 w 1936"/>
              <a:gd name="T21" fmla="*/ 1664 h 1664"/>
            </a:gdLst>
            <a:ahLst/>
            <a:cxnLst>
              <a:cxn ang="T12">
                <a:pos x="T0" y="T1"/>
              </a:cxn>
              <a:cxn ang="T13">
                <a:pos x="T2" y="T3"/>
              </a:cxn>
              <a:cxn ang="T14">
                <a:pos x="T4" y="T5"/>
              </a:cxn>
              <a:cxn ang="T15">
                <a:pos x="T6" y="T7"/>
              </a:cxn>
              <a:cxn ang="T16">
                <a:pos x="T8" y="T9"/>
              </a:cxn>
              <a:cxn ang="T17">
                <a:pos x="T10" y="T11"/>
              </a:cxn>
            </a:cxnLst>
            <a:rect l="T18" t="T19" r="T20" b="T21"/>
            <a:pathLst>
              <a:path w="1936" h="1664">
                <a:moveTo>
                  <a:pt x="0" y="24"/>
                </a:moveTo>
                <a:cubicBezTo>
                  <a:pt x="92" y="16"/>
                  <a:pt x="184" y="8"/>
                  <a:pt x="288" y="24"/>
                </a:cubicBezTo>
                <a:cubicBezTo>
                  <a:pt x="392" y="40"/>
                  <a:pt x="432" y="0"/>
                  <a:pt x="624" y="120"/>
                </a:cubicBezTo>
                <a:cubicBezTo>
                  <a:pt x="816" y="240"/>
                  <a:pt x="1232" y="512"/>
                  <a:pt x="1440" y="744"/>
                </a:cubicBezTo>
                <a:cubicBezTo>
                  <a:pt x="1648" y="976"/>
                  <a:pt x="1808" y="1360"/>
                  <a:pt x="1872" y="1512"/>
                </a:cubicBezTo>
                <a:cubicBezTo>
                  <a:pt x="1936" y="1664"/>
                  <a:pt x="1880" y="1660"/>
                  <a:pt x="1824" y="1656"/>
                </a:cubicBezTo>
              </a:path>
            </a:pathLst>
          </a:custGeom>
          <a:noFill/>
          <a:ln w="9525">
            <a:solidFill>
              <a:schemeClr val="tx1"/>
            </a:solidFill>
            <a:round/>
            <a:headEnd/>
            <a:tailEnd/>
          </a:ln>
        </p:spPr>
        <p:txBody>
          <a:bodyPr/>
          <a:lstStyle/>
          <a:p>
            <a:endParaRPr lang="en-US"/>
          </a:p>
        </p:txBody>
      </p:sp>
      <p:sp>
        <p:nvSpPr>
          <p:cNvPr id="6154" name="Text Box 10"/>
          <p:cNvSpPr txBox="1">
            <a:spLocks noChangeArrowheads="1"/>
          </p:cNvSpPr>
          <p:nvPr/>
        </p:nvSpPr>
        <p:spPr bwMode="auto">
          <a:xfrm>
            <a:off x="76200" y="152400"/>
            <a:ext cx="9067800" cy="781050"/>
          </a:xfrm>
          <a:prstGeom prst="rect">
            <a:avLst/>
          </a:prstGeom>
          <a:noFill/>
          <a:ln w="9525">
            <a:noFill/>
            <a:miter lim="800000"/>
            <a:headEnd/>
            <a:tailEnd/>
          </a:ln>
        </p:spPr>
        <p:txBody>
          <a:bodyPr>
            <a:spAutoFit/>
          </a:bodyPr>
          <a:lstStyle/>
          <a:p>
            <a:pPr algn="ctr">
              <a:lnSpc>
                <a:spcPct val="80000"/>
              </a:lnSpc>
            </a:pPr>
            <a:r>
              <a:rPr lang="en-US" sz="2800" dirty="0">
                <a:solidFill>
                  <a:srgbClr val="FFFF00"/>
                </a:solidFill>
              </a:rPr>
              <a:t>From </a:t>
            </a:r>
            <a:r>
              <a:rPr lang="en-US" sz="2800" dirty="0" smtClean="0">
                <a:solidFill>
                  <a:srgbClr val="FFFF00"/>
                </a:solidFill>
              </a:rPr>
              <a:t>last week, </a:t>
            </a:r>
            <a:r>
              <a:rPr lang="en-US" sz="2800" dirty="0">
                <a:solidFill>
                  <a:srgbClr val="FFFF00"/>
                </a:solidFill>
              </a:rPr>
              <a:t>recall how</a:t>
            </a:r>
          </a:p>
          <a:p>
            <a:pPr algn="ctr">
              <a:lnSpc>
                <a:spcPct val="80000"/>
              </a:lnSpc>
            </a:pPr>
            <a:r>
              <a:rPr lang="en-US" sz="2800" dirty="0">
                <a:solidFill>
                  <a:srgbClr val="FFFF00"/>
                </a:solidFill>
              </a:rPr>
              <a:t>economic surplus treats the market as a household</a:t>
            </a:r>
          </a:p>
        </p:txBody>
      </p:sp>
      <p:sp>
        <p:nvSpPr>
          <p:cNvPr id="6155" name="Text Box 11"/>
          <p:cNvSpPr txBox="1">
            <a:spLocks noChangeArrowheads="1"/>
          </p:cNvSpPr>
          <p:nvPr/>
        </p:nvSpPr>
        <p:spPr bwMode="auto">
          <a:xfrm>
            <a:off x="3406775" y="6400800"/>
            <a:ext cx="1470025" cy="457200"/>
          </a:xfrm>
          <a:prstGeom prst="rect">
            <a:avLst/>
          </a:prstGeom>
          <a:noFill/>
          <a:ln w="9525">
            <a:noFill/>
            <a:miter lim="800000"/>
            <a:headEnd/>
            <a:tailEnd/>
          </a:ln>
        </p:spPr>
        <p:txBody>
          <a:bodyPr wrap="none">
            <a:spAutoFit/>
          </a:bodyPr>
          <a:lstStyle/>
          <a:p>
            <a:pPr eaLnBrk="0" hangingPunct="0"/>
            <a:r>
              <a:rPr lang="en-US"/>
              <a:t>Qty of “b”</a:t>
            </a:r>
          </a:p>
        </p:txBody>
      </p:sp>
      <p:sp>
        <p:nvSpPr>
          <p:cNvPr id="6156" name="Line 12"/>
          <p:cNvSpPr>
            <a:spLocks noChangeShapeType="1"/>
          </p:cNvSpPr>
          <p:nvPr/>
        </p:nvSpPr>
        <p:spPr bwMode="auto">
          <a:xfrm>
            <a:off x="838200" y="2590800"/>
            <a:ext cx="3124200" cy="3733800"/>
          </a:xfrm>
          <a:prstGeom prst="line">
            <a:avLst/>
          </a:prstGeom>
          <a:noFill/>
          <a:ln w="9525">
            <a:solidFill>
              <a:schemeClr val="tx1"/>
            </a:solidFill>
            <a:round/>
            <a:headEnd/>
            <a:tailEnd/>
          </a:ln>
        </p:spPr>
        <p:txBody>
          <a:bodyPr/>
          <a:lstStyle/>
          <a:p>
            <a:endParaRPr lang="en-US"/>
          </a:p>
        </p:txBody>
      </p:sp>
      <p:sp>
        <p:nvSpPr>
          <p:cNvPr id="6157" name="Line 13"/>
          <p:cNvSpPr>
            <a:spLocks noChangeShapeType="1"/>
          </p:cNvSpPr>
          <p:nvPr/>
        </p:nvSpPr>
        <p:spPr bwMode="auto">
          <a:xfrm>
            <a:off x="2514600" y="4572000"/>
            <a:ext cx="0" cy="1752600"/>
          </a:xfrm>
          <a:prstGeom prst="line">
            <a:avLst/>
          </a:prstGeom>
          <a:noFill/>
          <a:ln w="19050">
            <a:solidFill>
              <a:schemeClr val="tx1"/>
            </a:solidFill>
            <a:prstDash val="dash"/>
            <a:round/>
            <a:headEnd/>
            <a:tailEnd/>
          </a:ln>
        </p:spPr>
        <p:txBody>
          <a:bodyPr/>
          <a:lstStyle/>
          <a:p>
            <a:endParaRPr lang="en-US"/>
          </a:p>
        </p:txBody>
      </p:sp>
      <p:sp>
        <p:nvSpPr>
          <p:cNvPr id="6159" name="Line 14"/>
          <p:cNvSpPr>
            <a:spLocks noChangeShapeType="1"/>
          </p:cNvSpPr>
          <p:nvPr/>
        </p:nvSpPr>
        <p:spPr bwMode="auto">
          <a:xfrm>
            <a:off x="5029200" y="2133600"/>
            <a:ext cx="1588" cy="4191000"/>
          </a:xfrm>
          <a:prstGeom prst="line">
            <a:avLst/>
          </a:prstGeom>
          <a:noFill/>
          <a:ln w="9525">
            <a:solidFill>
              <a:schemeClr val="tx1"/>
            </a:solidFill>
            <a:round/>
            <a:headEnd/>
            <a:tailEnd/>
          </a:ln>
        </p:spPr>
        <p:txBody>
          <a:bodyPr wrap="none" anchor="ctr"/>
          <a:lstStyle/>
          <a:p>
            <a:endParaRPr lang="en-US"/>
          </a:p>
        </p:txBody>
      </p:sp>
      <p:sp>
        <p:nvSpPr>
          <p:cNvPr id="6160" name="Line 15"/>
          <p:cNvSpPr>
            <a:spLocks noChangeShapeType="1"/>
          </p:cNvSpPr>
          <p:nvPr/>
        </p:nvSpPr>
        <p:spPr bwMode="auto">
          <a:xfrm>
            <a:off x="5029200" y="6324600"/>
            <a:ext cx="3733800" cy="0"/>
          </a:xfrm>
          <a:prstGeom prst="line">
            <a:avLst/>
          </a:prstGeom>
          <a:noFill/>
          <a:ln w="9525">
            <a:solidFill>
              <a:schemeClr val="tx1"/>
            </a:solidFill>
            <a:round/>
            <a:headEnd/>
            <a:tailEnd/>
          </a:ln>
        </p:spPr>
        <p:txBody>
          <a:bodyPr wrap="none" anchor="ctr"/>
          <a:lstStyle/>
          <a:p>
            <a:endParaRPr lang="en-US"/>
          </a:p>
        </p:txBody>
      </p:sp>
      <p:sp>
        <p:nvSpPr>
          <p:cNvPr id="6161" name="Line 16"/>
          <p:cNvSpPr>
            <a:spLocks noChangeShapeType="1"/>
          </p:cNvSpPr>
          <p:nvPr/>
        </p:nvSpPr>
        <p:spPr bwMode="auto">
          <a:xfrm flipH="1" flipV="1">
            <a:off x="6477000" y="4572000"/>
            <a:ext cx="0" cy="1752600"/>
          </a:xfrm>
          <a:prstGeom prst="line">
            <a:avLst/>
          </a:prstGeom>
          <a:noFill/>
          <a:ln w="19050">
            <a:solidFill>
              <a:schemeClr val="tx1"/>
            </a:solidFill>
            <a:prstDash val="dash"/>
            <a:round/>
            <a:headEnd/>
            <a:tailEnd/>
          </a:ln>
        </p:spPr>
        <p:txBody>
          <a:bodyPr/>
          <a:lstStyle/>
          <a:p>
            <a:endParaRPr lang="en-US"/>
          </a:p>
        </p:txBody>
      </p:sp>
      <p:sp>
        <p:nvSpPr>
          <p:cNvPr id="6162" name="Line 17"/>
          <p:cNvSpPr>
            <a:spLocks noChangeShapeType="1"/>
          </p:cNvSpPr>
          <p:nvPr/>
        </p:nvSpPr>
        <p:spPr bwMode="auto">
          <a:xfrm flipV="1">
            <a:off x="5029200" y="2590800"/>
            <a:ext cx="3200400" cy="3581400"/>
          </a:xfrm>
          <a:prstGeom prst="line">
            <a:avLst/>
          </a:prstGeom>
          <a:noFill/>
          <a:ln w="9525">
            <a:solidFill>
              <a:schemeClr val="tx1"/>
            </a:solidFill>
            <a:round/>
            <a:headEnd/>
            <a:tailEnd/>
          </a:ln>
        </p:spPr>
        <p:txBody>
          <a:bodyPr/>
          <a:lstStyle/>
          <a:p>
            <a:endParaRPr lang="en-US"/>
          </a:p>
        </p:txBody>
      </p:sp>
      <p:sp>
        <p:nvSpPr>
          <p:cNvPr id="3" name="Text Box 18"/>
          <p:cNvSpPr txBox="1">
            <a:spLocks noChangeArrowheads="1"/>
          </p:cNvSpPr>
          <p:nvPr/>
        </p:nvSpPr>
        <p:spPr bwMode="auto">
          <a:xfrm>
            <a:off x="2133600" y="6324600"/>
            <a:ext cx="557213" cy="457200"/>
          </a:xfrm>
          <a:prstGeom prst="rect">
            <a:avLst/>
          </a:prstGeom>
          <a:noFill/>
          <a:ln w="9525">
            <a:noFill/>
            <a:miter lim="800000"/>
            <a:headEnd/>
            <a:tailEnd/>
          </a:ln>
        </p:spPr>
        <p:txBody>
          <a:bodyPr wrap="none">
            <a:spAutoFit/>
          </a:bodyPr>
          <a:lstStyle/>
          <a:p>
            <a:pPr eaLnBrk="0" hangingPunct="0"/>
            <a:r>
              <a:rPr lang="en-US"/>
              <a:t>Qb</a:t>
            </a:r>
          </a:p>
        </p:txBody>
      </p:sp>
      <p:sp>
        <p:nvSpPr>
          <p:cNvPr id="6164" name="Text Box 19"/>
          <p:cNvSpPr txBox="1">
            <a:spLocks noChangeArrowheads="1"/>
          </p:cNvSpPr>
          <p:nvPr/>
        </p:nvSpPr>
        <p:spPr bwMode="auto">
          <a:xfrm>
            <a:off x="6096000" y="6324600"/>
            <a:ext cx="557213" cy="457200"/>
          </a:xfrm>
          <a:prstGeom prst="rect">
            <a:avLst/>
          </a:prstGeom>
          <a:noFill/>
          <a:ln w="9525">
            <a:noFill/>
            <a:miter lim="800000"/>
            <a:headEnd/>
            <a:tailEnd/>
          </a:ln>
        </p:spPr>
        <p:txBody>
          <a:bodyPr wrap="none">
            <a:spAutoFit/>
          </a:bodyPr>
          <a:lstStyle/>
          <a:p>
            <a:pPr eaLnBrk="0" hangingPunct="0"/>
            <a:r>
              <a:rPr lang="en-US"/>
              <a:t>Qb</a:t>
            </a:r>
          </a:p>
        </p:txBody>
      </p:sp>
      <p:sp>
        <p:nvSpPr>
          <p:cNvPr id="4" name="Text Box 20"/>
          <p:cNvSpPr txBox="1">
            <a:spLocks noChangeArrowheads="1"/>
          </p:cNvSpPr>
          <p:nvPr/>
        </p:nvSpPr>
        <p:spPr bwMode="auto">
          <a:xfrm>
            <a:off x="152400" y="4267200"/>
            <a:ext cx="539750" cy="457200"/>
          </a:xfrm>
          <a:prstGeom prst="rect">
            <a:avLst/>
          </a:prstGeom>
          <a:noFill/>
          <a:ln w="9525">
            <a:noFill/>
            <a:miter lim="800000"/>
            <a:headEnd/>
            <a:tailEnd/>
          </a:ln>
        </p:spPr>
        <p:txBody>
          <a:bodyPr wrap="none">
            <a:spAutoFit/>
          </a:bodyPr>
          <a:lstStyle/>
          <a:p>
            <a:pPr eaLnBrk="0" hangingPunct="0"/>
            <a:r>
              <a:rPr lang="en-US"/>
              <a:t>Qa</a:t>
            </a:r>
          </a:p>
        </p:txBody>
      </p:sp>
      <p:sp>
        <p:nvSpPr>
          <p:cNvPr id="6165" name="Line 21"/>
          <p:cNvSpPr>
            <a:spLocks noChangeShapeType="1"/>
          </p:cNvSpPr>
          <p:nvPr/>
        </p:nvSpPr>
        <p:spPr bwMode="auto">
          <a:xfrm flipH="1">
            <a:off x="838200" y="4572000"/>
            <a:ext cx="1600200" cy="0"/>
          </a:xfrm>
          <a:prstGeom prst="line">
            <a:avLst/>
          </a:prstGeom>
          <a:noFill/>
          <a:ln w="19050">
            <a:solidFill>
              <a:schemeClr val="tx1"/>
            </a:solidFill>
            <a:prstDash val="dash"/>
            <a:round/>
            <a:headEnd/>
            <a:tailEnd/>
          </a:ln>
        </p:spPr>
        <p:txBody>
          <a:bodyPr/>
          <a:lstStyle/>
          <a:p>
            <a:endParaRPr lang="en-US"/>
          </a:p>
        </p:txBody>
      </p:sp>
      <p:sp>
        <p:nvSpPr>
          <p:cNvPr id="6167" name="Text Box 22"/>
          <p:cNvSpPr txBox="1">
            <a:spLocks noChangeArrowheads="1"/>
          </p:cNvSpPr>
          <p:nvPr/>
        </p:nvSpPr>
        <p:spPr bwMode="auto">
          <a:xfrm>
            <a:off x="3733800" y="1905000"/>
            <a:ext cx="1447800" cy="822325"/>
          </a:xfrm>
          <a:prstGeom prst="rect">
            <a:avLst/>
          </a:prstGeom>
          <a:noFill/>
          <a:ln w="9525">
            <a:noFill/>
            <a:miter lim="800000"/>
            <a:headEnd/>
            <a:tailEnd/>
          </a:ln>
        </p:spPr>
        <p:txBody>
          <a:bodyPr>
            <a:spAutoFit/>
          </a:bodyPr>
          <a:lstStyle/>
          <a:p>
            <a:pPr eaLnBrk="0" hangingPunct="0"/>
            <a:r>
              <a:rPr lang="en-US"/>
              <a:t>Price of “b” goods</a:t>
            </a:r>
          </a:p>
        </p:txBody>
      </p:sp>
      <p:sp>
        <p:nvSpPr>
          <p:cNvPr id="6168" name="Oval 23"/>
          <p:cNvSpPr>
            <a:spLocks noChangeArrowheads="1"/>
          </p:cNvSpPr>
          <p:nvPr/>
        </p:nvSpPr>
        <p:spPr bwMode="auto">
          <a:xfrm>
            <a:off x="6400800" y="4495800"/>
            <a:ext cx="179388" cy="152400"/>
          </a:xfrm>
          <a:prstGeom prst="ellipse">
            <a:avLst/>
          </a:prstGeom>
          <a:solidFill>
            <a:schemeClr val="tx2"/>
          </a:solidFill>
          <a:ln w="9525">
            <a:solidFill>
              <a:schemeClr val="tx1"/>
            </a:solidFill>
            <a:round/>
            <a:headEnd/>
            <a:tailEnd/>
          </a:ln>
        </p:spPr>
        <p:txBody>
          <a:bodyPr wrap="none" anchor="ctr"/>
          <a:lstStyle/>
          <a:p>
            <a:endParaRPr lang="en-US"/>
          </a:p>
        </p:txBody>
      </p:sp>
      <p:sp>
        <p:nvSpPr>
          <p:cNvPr id="6169" name="Line 24"/>
          <p:cNvSpPr>
            <a:spLocks noChangeShapeType="1"/>
          </p:cNvSpPr>
          <p:nvPr/>
        </p:nvSpPr>
        <p:spPr bwMode="auto">
          <a:xfrm>
            <a:off x="5029200" y="2438400"/>
            <a:ext cx="2667000" cy="3886200"/>
          </a:xfrm>
          <a:prstGeom prst="line">
            <a:avLst/>
          </a:prstGeom>
          <a:noFill/>
          <a:ln w="9525">
            <a:solidFill>
              <a:schemeClr val="tx1"/>
            </a:solidFill>
            <a:round/>
            <a:headEnd/>
            <a:tailEnd/>
          </a:ln>
        </p:spPr>
        <p:txBody>
          <a:bodyPr/>
          <a:lstStyle/>
          <a:p>
            <a:endParaRPr lang="en-US"/>
          </a:p>
        </p:txBody>
      </p:sp>
      <p:sp>
        <p:nvSpPr>
          <p:cNvPr id="6170" name="Line 25"/>
          <p:cNvSpPr>
            <a:spLocks noChangeShapeType="1"/>
          </p:cNvSpPr>
          <p:nvPr/>
        </p:nvSpPr>
        <p:spPr bwMode="auto">
          <a:xfrm flipH="1">
            <a:off x="4953000" y="4572000"/>
            <a:ext cx="1600200" cy="0"/>
          </a:xfrm>
          <a:prstGeom prst="line">
            <a:avLst/>
          </a:prstGeom>
          <a:noFill/>
          <a:ln w="19050">
            <a:solidFill>
              <a:schemeClr val="tx1"/>
            </a:solidFill>
            <a:prstDash val="dash"/>
            <a:round/>
            <a:headEnd/>
            <a:tailEnd/>
          </a:ln>
        </p:spPr>
        <p:txBody>
          <a:bodyPr/>
          <a:lstStyle/>
          <a:p>
            <a:endParaRPr lang="en-US"/>
          </a:p>
        </p:txBody>
      </p:sp>
      <p:sp>
        <p:nvSpPr>
          <p:cNvPr id="6171" name="Text Box 26"/>
          <p:cNvSpPr txBox="1">
            <a:spLocks noChangeArrowheads="1"/>
          </p:cNvSpPr>
          <p:nvPr/>
        </p:nvSpPr>
        <p:spPr bwMode="auto">
          <a:xfrm>
            <a:off x="4419600" y="4343400"/>
            <a:ext cx="506413" cy="457200"/>
          </a:xfrm>
          <a:prstGeom prst="rect">
            <a:avLst/>
          </a:prstGeom>
          <a:noFill/>
          <a:ln w="9525">
            <a:noFill/>
            <a:miter lim="800000"/>
            <a:headEnd/>
            <a:tailEnd/>
          </a:ln>
        </p:spPr>
        <p:txBody>
          <a:bodyPr wrap="none">
            <a:spAutoFit/>
          </a:bodyPr>
          <a:lstStyle/>
          <a:p>
            <a:pPr eaLnBrk="0" hangingPunct="0"/>
            <a:r>
              <a:rPr lang="en-US"/>
              <a:t>Pb</a:t>
            </a:r>
          </a:p>
        </p:txBody>
      </p:sp>
      <p:sp>
        <p:nvSpPr>
          <p:cNvPr id="5" name="Text Box 27"/>
          <p:cNvSpPr txBox="1">
            <a:spLocks noChangeArrowheads="1"/>
          </p:cNvSpPr>
          <p:nvPr/>
        </p:nvSpPr>
        <p:spPr bwMode="auto">
          <a:xfrm>
            <a:off x="3124200" y="5029200"/>
            <a:ext cx="1890713" cy="701675"/>
          </a:xfrm>
          <a:prstGeom prst="rect">
            <a:avLst/>
          </a:prstGeom>
          <a:noFill/>
          <a:ln w="9525">
            <a:noFill/>
            <a:miter lim="800000"/>
            <a:headEnd/>
            <a:tailEnd/>
          </a:ln>
        </p:spPr>
        <p:txBody>
          <a:bodyPr wrap="none">
            <a:spAutoFit/>
          </a:bodyPr>
          <a:lstStyle/>
          <a:p>
            <a:pPr eaLnBrk="0" hangingPunct="0"/>
            <a:r>
              <a:rPr lang="en-US" sz="2000"/>
              <a:t>slope of income</a:t>
            </a:r>
          </a:p>
          <a:p>
            <a:pPr eaLnBrk="0" hangingPunct="0"/>
            <a:r>
              <a:rPr lang="en-US" sz="2000"/>
              <a:t>   line =-Pb*/Pa*</a:t>
            </a:r>
          </a:p>
        </p:txBody>
      </p:sp>
      <p:sp>
        <p:nvSpPr>
          <p:cNvPr id="6173" name="Freeform 28"/>
          <p:cNvSpPr>
            <a:spLocks/>
          </p:cNvSpPr>
          <p:nvPr/>
        </p:nvSpPr>
        <p:spPr bwMode="auto">
          <a:xfrm rot="15141281" flipV="1">
            <a:off x="5407025" y="2054225"/>
            <a:ext cx="1758950" cy="1758950"/>
          </a:xfrm>
          <a:custGeom>
            <a:avLst/>
            <a:gdLst>
              <a:gd name="T0" fmla="*/ 0 w 912"/>
              <a:gd name="T1" fmla="*/ 2147483647 h 480"/>
              <a:gd name="T2" fmla="*/ 2147483647 w 912"/>
              <a:gd name="T3" fmla="*/ 2147483647 h 480"/>
              <a:gd name="T4" fmla="*/ 2147483647 w 912"/>
              <a:gd name="T5" fmla="*/ 2147483647 h 480"/>
              <a:gd name="T6" fmla="*/ 2147483647 w 912"/>
              <a:gd name="T7" fmla="*/ 0 h 480"/>
              <a:gd name="T8" fmla="*/ 0 60000 65536"/>
              <a:gd name="T9" fmla="*/ 0 60000 65536"/>
              <a:gd name="T10" fmla="*/ 0 60000 65536"/>
              <a:gd name="T11" fmla="*/ 0 60000 65536"/>
              <a:gd name="T12" fmla="*/ 0 w 912"/>
              <a:gd name="T13" fmla="*/ 0 h 480"/>
              <a:gd name="T14" fmla="*/ 912 w 912"/>
              <a:gd name="T15" fmla="*/ 480 h 480"/>
            </a:gdLst>
            <a:ahLst/>
            <a:cxnLst>
              <a:cxn ang="T8">
                <a:pos x="T0" y="T1"/>
              </a:cxn>
              <a:cxn ang="T9">
                <a:pos x="T2" y="T3"/>
              </a:cxn>
              <a:cxn ang="T10">
                <a:pos x="T4" y="T5"/>
              </a:cxn>
              <a:cxn ang="T11">
                <a:pos x="T6" y="T7"/>
              </a:cxn>
            </a:cxnLst>
            <a:rect l="T12" t="T13" r="T14" b="T15"/>
            <a:pathLst>
              <a:path w="912" h="480">
                <a:moveTo>
                  <a:pt x="0" y="480"/>
                </a:moveTo>
                <a:cubicBezTo>
                  <a:pt x="72" y="380"/>
                  <a:pt x="144" y="280"/>
                  <a:pt x="240" y="240"/>
                </a:cubicBezTo>
                <a:cubicBezTo>
                  <a:pt x="336" y="200"/>
                  <a:pt x="464" y="280"/>
                  <a:pt x="576" y="240"/>
                </a:cubicBezTo>
                <a:cubicBezTo>
                  <a:pt x="688" y="200"/>
                  <a:pt x="856" y="40"/>
                  <a:pt x="912" y="0"/>
                </a:cubicBezTo>
              </a:path>
            </a:pathLst>
          </a:custGeom>
          <a:noFill/>
          <a:ln w="28575">
            <a:solidFill>
              <a:schemeClr val="tx1"/>
            </a:solidFill>
            <a:round/>
            <a:headEnd type="triangle" w="med" len="med"/>
            <a:tailEnd/>
          </a:ln>
        </p:spPr>
        <p:txBody>
          <a:bodyPr/>
          <a:lstStyle/>
          <a:p>
            <a:endParaRPr lang="en-US"/>
          </a:p>
        </p:txBody>
      </p:sp>
      <p:sp>
        <p:nvSpPr>
          <p:cNvPr id="6" name="Text Box 29"/>
          <p:cNvSpPr txBox="1">
            <a:spLocks noChangeArrowheads="1"/>
          </p:cNvSpPr>
          <p:nvPr/>
        </p:nvSpPr>
        <p:spPr bwMode="auto">
          <a:xfrm>
            <a:off x="762000" y="1143000"/>
            <a:ext cx="3962400" cy="682625"/>
          </a:xfrm>
          <a:prstGeom prst="rect">
            <a:avLst/>
          </a:prstGeom>
          <a:noFill/>
          <a:ln w="9525">
            <a:noFill/>
            <a:miter lim="800000"/>
            <a:headEnd/>
            <a:tailEnd/>
          </a:ln>
        </p:spPr>
        <p:txBody>
          <a:bodyPr>
            <a:spAutoFit/>
          </a:bodyPr>
          <a:lstStyle/>
          <a:p>
            <a:pPr>
              <a:lnSpc>
                <a:spcPct val="80000"/>
              </a:lnSpc>
            </a:pPr>
            <a:r>
              <a:rPr lang="en-US" sz="2400"/>
              <a:t>highest indifference level in a household model</a:t>
            </a:r>
          </a:p>
        </p:txBody>
      </p:sp>
      <p:sp>
        <p:nvSpPr>
          <p:cNvPr id="6175" name="AutoShape 31"/>
          <p:cNvSpPr>
            <a:spLocks noChangeArrowheads="1"/>
          </p:cNvSpPr>
          <p:nvPr/>
        </p:nvSpPr>
        <p:spPr bwMode="auto">
          <a:xfrm>
            <a:off x="5029200" y="2438400"/>
            <a:ext cx="1447800" cy="2133600"/>
          </a:xfrm>
          <a:prstGeom prst="rtTriangle">
            <a:avLst/>
          </a:prstGeom>
          <a:noFill/>
          <a:ln w="9525" algn="ctr">
            <a:noFill/>
            <a:miter lim="800000"/>
            <a:headEnd/>
            <a:tailEnd/>
          </a:ln>
        </p:spPr>
        <p:txBody>
          <a:bodyPr wrap="none" anchor="ctr"/>
          <a:lstStyle/>
          <a:p>
            <a:endParaRPr lang="en-US"/>
          </a:p>
        </p:txBody>
      </p:sp>
      <p:sp>
        <p:nvSpPr>
          <p:cNvPr id="6176" name="AutoShape 32"/>
          <p:cNvSpPr>
            <a:spLocks noChangeArrowheads="1"/>
          </p:cNvSpPr>
          <p:nvPr/>
        </p:nvSpPr>
        <p:spPr bwMode="auto">
          <a:xfrm flipV="1">
            <a:off x="5181600" y="4724400"/>
            <a:ext cx="1447800" cy="1600200"/>
          </a:xfrm>
          <a:prstGeom prst="rtTriangle">
            <a:avLst/>
          </a:prstGeom>
          <a:noFill/>
          <a:ln w="9525" algn="ctr">
            <a:noFill/>
            <a:miter lim="800000"/>
            <a:headEnd/>
            <a:tailEnd/>
          </a:ln>
        </p:spPr>
        <p:txBody>
          <a:bodyPr wrap="none" anchor="ctr"/>
          <a:lstStyle/>
          <a:p>
            <a:endParaRPr lang="en-US"/>
          </a:p>
        </p:txBody>
      </p:sp>
      <p:sp>
        <p:nvSpPr>
          <p:cNvPr id="6177" name="Text Box 33"/>
          <p:cNvSpPr txBox="1">
            <a:spLocks noChangeArrowheads="1"/>
          </p:cNvSpPr>
          <p:nvPr/>
        </p:nvSpPr>
        <p:spPr bwMode="auto">
          <a:xfrm>
            <a:off x="5334000" y="1143000"/>
            <a:ext cx="3810000" cy="682625"/>
          </a:xfrm>
          <a:prstGeom prst="rect">
            <a:avLst/>
          </a:prstGeom>
          <a:noFill/>
          <a:ln w="9525">
            <a:noFill/>
            <a:miter lim="800000"/>
            <a:headEnd/>
            <a:tailEnd/>
          </a:ln>
        </p:spPr>
        <p:txBody>
          <a:bodyPr>
            <a:spAutoFit/>
          </a:bodyPr>
          <a:lstStyle/>
          <a:p>
            <a:pPr>
              <a:lnSpc>
                <a:spcPct val="80000"/>
              </a:lnSpc>
            </a:pPr>
            <a:r>
              <a:rPr lang="en-US" sz="2400"/>
              <a:t>highest economic surplus in a market model</a:t>
            </a:r>
          </a:p>
        </p:txBody>
      </p:sp>
      <p:sp>
        <p:nvSpPr>
          <p:cNvPr id="7" name="Freeform 34"/>
          <p:cNvSpPr>
            <a:spLocks/>
          </p:cNvSpPr>
          <p:nvPr/>
        </p:nvSpPr>
        <p:spPr bwMode="auto">
          <a:xfrm rot="15141281" flipV="1">
            <a:off x="1791494" y="2223294"/>
            <a:ext cx="1446213" cy="1260475"/>
          </a:xfrm>
          <a:custGeom>
            <a:avLst/>
            <a:gdLst>
              <a:gd name="T0" fmla="*/ 0 w 912"/>
              <a:gd name="T1" fmla="*/ 2147483647 h 480"/>
              <a:gd name="T2" fmla="*/ 2147483647 w 912"/>
              <a:gd name="T3" fmla="*/ 2147483647 h 480"/>
              <a:gd name="T4" fmla="*/ 2147483647 w 912"/>
              <a:gd name="T5" fmla="*/ 2147483647 h 480"/>
              <a:gd name="T6" fmla="*/ 2147483647 w 912"/>
              <a:gd name="T7" fmla="*/ 0 h 480"/>
              <a:gd name="T8" fmla="*/ 0 60000 65536"/>
              <a:gd name="T9" fmla="*/ 0 60000 65536"/>
              <a:gd name="T10" fmla="*/ 0 60000 65536"/>
              <a:gd name="T11" fmla="*/ 0 60000 65536"/>
              <a:gd name="T12" fmla="*/ 0 w 912"/>
              <a:gd name="T13" fmla="*/ 0 h 480"/>
              <a:gd name="T14" fmla="*/ 912 w 912"/>
              <a:gd name="T15" fmla="*/ 480 h 480"/>
            </a:gdLst>
            <a:ahLst/>
            <a:cxnLst>
              <a:cxn ang="T8">
                <a:pos x="T0" y="T1"/>
              </a:cxn>
              <a:cxn ang="T9">
                <a:pos x="T2" y="T3"/>
              </a:cxn>
              <a:cxn ang="T10">
                <a:pos x="T4" y="T5"/>
              </a:cxn>
              <a:cxn ang="T11">
                <a:pos x="T6" y="T7"/>
              </a:cxn>
            </a:cxnLst>
            <a:rect l="T12" t="T13" r="T14" b="T15"/>
            <a:pathLst>
              <a:path w="912" h="480">
                <a:moveTo>
                  <a:pt x="0" y="480"/>
                </a:moveTo>
                <a:cubicBezTo>
                  <a:pt x="72" y="380"/>
                  <a:pt x="144" y="280"/>
                  <a:pt x="240" y="240"/>
                </a:cubicBezTo>
                <a:cubicBezTo>
                  <a:pt x="336" y="200"/>
                  <a:pt x="464" y="280"/>
                  <a:pt x="576" y="240"/>
                </a:cubicBezTo>
                <a:cubicBezTo>
                  <a:pt x="688" y="200"/>
                  <a:pt x="856" y="40"/>
                  <a:pt x="912" y="0"/>
                </a:cubicBezTo>
              </a:path>
            </a:pathLst>
          </a:custGeom>
          <a:noFill/>
          <a:ln w="28575">
            <a:solidFill>
              <a:schemeClr val="tx1"/>
            </a:solidFill>
            <a:round/>
            <a:headEnd type="triangle" w="med" len="med"/>
            <a:tailEnd/>
          </a:ln>
        </p:spPr>
        <p:txBody>
          <a:bodyPr/>
          <a:lstStyle/>
          <a:p>
            <a:endParaRPr lang="en-US"/>
          </a:p>
        </p:txBody>
      </p:sp>
      <p:sp>
        <p:nvSpPr>
          <p:cNvPr id="6179" name="Freeform 35"/>
          <p:cNvSpPr>
            <a:spLocks/>
          </p:cNvSpPr>
          <p:nvPr/>
        </p:nvSpPr>
        <p:spPr bwMode="auto">
          <a:xfrm rot="16632924" flipV="1">
            <a:off x="6807994" y="3890169"/>
            <a:ext cx="669925" cy="798513"/>
          </a:xfrm>
          <a:custGeom>
            <a:avLst/>
            <a:gdLst>
              <a:gd name="T0" fmla="*/ 0 w 912"/>
              <a:gd name="T1" fmla="*/ 2147483647 h 480"/>
              <a:gd name="T2" fmla="*/ 2147483647 w 912"/>
              <a:gd name="T3" fmla="*/ 2147483647 h 480"/>
              <a:gd name="T4" fmla="*/ 2147483647 w 912"/>
              <a:gd name="T5" fmla="*/ 2147483647 h 480"/>
              <a:gd name="T6" fmla="*/ 2147483647 w 912"/>
              <a:gd name="T7" fmla="*/ 0 h 480"/>
              <a:gd name="T8" fmla="*/ 0 60000 65536"/>
              <a:gd name="T9" fmla="*/ 0 60000 65536"/>
              <a:gd name="T10" fmla="*/ 0 60000 65536"/>
              <a:gd name="T11" fmla="*/ 0 60000 65536"/>
              <a:gd name="T12" fmla="*/ 0 w 912"/>
              <a:gd name="T13" fmla="*/ 0 h 480"/>
              <a:gd name="T14" fmla="*/ 912 w 912"/>
              <a:gd name="T15" fmla="*/ 480 h 480"/>
            </a:gdLst>
            <a:ahLst/>
            <a:cxnLst>
              <a:cxn ang="T8">
                <a:pos x="T0" y="T1"/>
              </a:cxn>
              <a:cxn ang="T9">
                <a:pos x="T2" y="T3"/>
              </a:cxn>
              <a:cxn ang="T10">
                <a:pos x="T4" y="T5"/>
              </a:cxn>
              <a:cxn ang="T11">
                <a:pos x="T6" y="T7"/>
              </a:cxn>
            </a:cxnLst>
            <a:rect l="T12" t="T13" r="T14" b="T15"/>
            <a:pathLst>
              <a:path w="912" h="480">
                <a:moveTo>
                  <a:pt x="0" y="480"/>
                </a:moveTo>
                <a:cubicBezTo>
                  <a:pt x="72" y="380"/>
                  <a:pt x="144" y="280"/>
                  <a:pt x="240" y="240"/>
                </a:cubicBezTo>
                <a:cubicBezTo>
                  <a:pt x="336" y="200"/>
                  <a:pt x="464" y="280"/>
                  <a:pt x="576" y="240"/>
                </a:cubicBezTo>
                <a:cubicBezTo>
                  <a:pt x="688" y="200"/>
                  <a:pt x="856" y="40"/>
                  <a:pt x="912" y="0"/>
                </a:cubicBezTo>
              </a:path>
            </a:pathLst>
          </a:custGeom>
          <a:noFill/>
          <a:ln w="28575">
            <a:solidFill>
              <a:schemeClr val="tx1"/>
            </a:solidFill>
            <a:round/>
            <a:headEnd type="triangle" w="med" len="med"/>
            <a:tailEnd/>
          </a:ln>
        </p:spPr>
        <p:txBody>
          <a:bodyPr/>
          <a:lstStyle/>
          <a:p>
            <a:endParaRPr lang="en-US"/>
          </a:p>
        </p:txBody>
      </p:sp>
      <p:sp>
        <p:nvSpPr>
          <p:cNvPr id="6180" name="Text Box 36"/>
          <p:cNvSpPr txBox="1">
            <a:spLocks noChangeArrowheads="1"/>
          </p:cNvSpPr>
          <p:nvPr/>
        </p:nvSpPr>
        <p:spPr bwMode="auto">
          <a:xfrm>
            <a:off x="7239000" y="3276600"/>
            <a:ext cx="1676400" cy="1552575"/>
          </a:xfrm>
          <a:prstGeom prst="rect">
            <a:avLst/>
          </a:prstGeom>
          <a:noFill/>
          <a:ln w="9525" algn="ctr">
            <a:noFill/>
            <a:miter lim="800000"/>
            <a:headEnd/>
            <a:tailEnd/>
          </a:ln>
        </p:spPr>
        <p:txBody>
          <a:bodyPr>
            <a:spAutoFit/>
          </a:bodyPr>
          <a:lstStyle/>
          <a:p>
            <a:pPr algn="r">
              <a:lnSpc>
                <a:spcPct val="80000"/>
              </a:lnSpc>
              <a:spcBef>
                <a:spcPct val="50000"/>
              </a:spcBef>
              <a:tabLst>
                <a:tab pos="8175625" algn="r"/>
              </a:tabLst>
            </a:pPr>
            <a:r>
              <a:rPr lang="en-US"/>
              <a:t>predicted equilibrium among optimizing people</a:t>
            </a:r>
          </a:p>
        </p:txBody>
      </p:sp>
      <p:sp>
        <p:nvSpPr>
          <p:cNvPr id="8" name="Freeform 35"/>
          <p:cNvSpPr>
            <a:spLocks/>
          </p:cNvSpPr>
          <p:nvPr/>
        </p:nvSpPr>
        <p:spPr bwMode="auto">
          <a:xfrm rot="16632924" flipV="1">
            <a:off x="2668588" y="3894138"/>
            <a:ext cx="681037" cy="604837"/>
          </a:xfrm>
          <a:custGeom>
            <a:avLst/>
            <a:gdLst>
              <a:gd name="T0" fmla="*/ 0 w 912"/>
              <a:gd name="T1" fmla="*/ 2147483647 h 480"/>
              <a:gd name="T2" fmla="*/ 2147483647 w 912"/>
              <a:gd name="T3" fmla="*/ 2147483647 h 480"/>
              <a:gd name="T4" fmla="*/ 2147483647 w 912"/>
              <a:gd name="T5" fmla="*/ 2147483647 h 480"/>
              <a:gd name="T6" fmla="*/ 2147483647 w 912"/>
              <a:gd name="T7" fmla="*/ 0 h 480"/>
              <a:gd name="T8" fmla="*/ 0 60000 65536"/>
              <a:gd name="T9" fmla="*/ 0 60000 65536"/>
              <a:gd name="T10" fmla="*/ 0 60000 65536"/>
              <a:gd name="T11" fmla="*/ 0 60000 65536"/>
              <a:gd name="T12" fmla="*/ 0 w 912"/>
              <a:gd name="T13" fmla="*/ 0 h 480"/>
              <a:gd name="T14" fmla="*/ 912 w 912"/>
              <a:gd name="T15" fmla="*/ 480 h 480"/>
            </a:gdLst>
            <a:ahLst/>
            <a:cxnLst>
              <a:cxn ang="T8">
                <a:pos x="T0" y="T1"/>
              </a:cxn>
              <a:cxn ang="T9">
                <a:pos x="T2" y="T3"/>
              </a:cxn>
              <a:cxn ang="T10">
                <a:pos x="T4" y="T5"/>
              </a:cxn>
              <a:cxn ang="T11">
                <a:pos x="T6" y="T7"/>
              </a:cxn>
            </a:cxnLst>
            <a:rect l="T12" t="T13" r="T14" b="T15"/>
            <a:pathLst>
              <a:path w="912" h="480">
                <a:moveTo>
                  <a:pt x="0" y="480"/>
                </a:moveTo>
                <a:cubicBezTo>
                  <a:pt x="72" y="380"/>
                  <a:pt x="144" y="280"/>
                  <a:pt x="240" y="240"/>
                </a:cubicBezTo>
                <a:cubicBezTo>
                  <a:pt x="336" y="200"/>
                  <a:pt x="464" y="280"/>
                  <a:pt x="576" y="240"/>
                </a:cubicBezTo>
                <a:cubicBezTo>
                  <a:pt x="688" y="200"/>
                  <a:pt x="856" y="40"/>
                  <a:pt x="912" y="0"/>
                </a:cubicBezTo>
              </a:path>
            </a:pathLst>
          </a:custGeom>
          <a:noFill/>
          <a:ln w="28575">
            <a:solidFill>
              <a:schemeClr val="tx1"/>
            </a:solidFill>
            <a:round/>
            <a:headEnd type="triangle" w="med" len="med"/>
            <a:tailEnd/>
          </a:ln>
        </p:spPr>
        <p:txBody>
          <a:bodyPr/>
          <a:lstStyle/>
          <a:p>
            <a:endParaRPr lang="en-US"/>
          </a:p>
        </p:txBody>
      </p:sp>
      <p:sp>
        <p:nvSpPr>
          <p:cNvPr id="6181" name="Text Box 36"/>
          <p:cNvSpPr txBox="1">
            <a:spLocks noChangeArrowheads="1"/>
          </p:cNvSpPr>
          <p:nvPr/>
        </p:nvSpPr>
        <p:spPr bwMode="auto">
          <a:xfrm>
            <a:off x="2895600" y="3048000"/>
            <a:ext cx="1676400" cy="979488"/>
          </a:xfrm>
          <a:prstGeom prst="rect">
            <a:avLst/>
          </a:prstGeom>
          <a:noFill/>
          <a:ln w="9525" algn="ctr">
            <a:noFill/>
            <a:miter lim="800000"/>
            <a:headEnd/>
            <a:tailEnd/>
          </a:ln>
        </p:spPr>
        <p:txBody>
          <a:bodyPr>
            <a:spAutoFit/>
          </a:bodyPr>
          <a:lstStyle/>
          <a:p>
            <a:pPr algn="r">
              <a:lnSpc>
                <a:spcPct val="80000"/>
              </a:lnSpc>
              <a:spcBef>
                <a:spcPct val="50000"/>
              </a:spcBef>
              <a:tabLst>
                <a:tab pos="8175625" algn="r"/>
              </a:tabLst>
            </a:pPr>
            <a:r>
              <a:rPr lang="en-US"/>
              <a:t>predicted optimum choice of the household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73"/>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6175"/>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61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59" grpId="0" animBg="1"/>
      <p:bldP spid="6160" grpId="0" animBg="1"/>
      <p:bldP spid="6161" grpId="0" animBg="1"/>
      <p:bldP spid="6162" grpId="0" animBg="1"/>
      <p:bldP spid="6164" grpId="0"/>
      <p:bldP spid="6167" grpId="0"/>
      <p:bldP spid="6168" grpId="0" animBg="1"/>
      <p:bldP spid="6169" grpId="0" animBg="1"/>
      <p:bldP spid="6170" grpId="0" animBg="1"/>
      <p:bldP spid="6171" grpId="0"/>
      <p:bldP spid="6173" grpId="0" animBg="1"/>
      <p:bldP spid="6175" grpId="0"/>
      <p:bldP spid="6176" grpId="0"/>
      <p:bldP spid="6177" grpId="0"/>
      <p:bldP spid="6179" grpId="0" animBg="1"/>
      <p:bldP spid="618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Line 2"/>
          <p:cNvSpPr>
            <a:spLocks noChangeShapeType="1"/>
          </p:cNvSpPr>
          <p:nvPr/>
        </p:nvSpPr>
        <p:spPr bwMode="auto">
          <a:xfrm>
            <a:off x="1752600" y="2590800"/>
            <a:ext cx="0" cy="1295400"/>
          </a:xfrm>
          <a:prstGeom prst="line">
            <a:avLst/>
          </a:prstGeom>
          <a:noFill/>
          <a:ln w="9525">
            <a:solidFill>
              <a:schemeClr val="tx1"/>
            </a:solidFill>
            <a:round/>
            <a:headEnd/>
            <a:tailEnd/>
          </a:ln>
        </p:spPr>
        <p:txBody>
          <a:bodyPr wrap="none" anchor="ctr"/>
          <a:lstStyle/>
          <a:p>
            <a:endParaRPr lang="en-US"/>
          </a:p>
        </p:txBody>
      </p:sp>
      <p:sp>
        <p:nvSpPr>
          <p:cNvPr id="32772" name="Line 3"/>
          <p:cNvSpPr>
            <a:spLocks noChangeShapeType="1"/>
          </p:cNvSpPr>
          <p:nvPr/>
        </p:nvSpPr>
        <p:spPr bwMode="auto">
          <a:xfrm>
            <a:off x="1752600" y="3886200"/>
            <a:ext cx="1524000" cy="0"/>
          </a:xfrm>
          <a:prstGeom prst="line">
            <a:avLst/>
          </a:prstGeom>
          <a:noFill/>
          <a:ln w="9525">
            <a:solidFill>
              <a:schemeClr val="tx1"/>
            </a:solidFill>
            <a:round/>
            <a:headEnd/>
            <a:tailEnd/>
          </a:ln>
        </p:spPr>
        <p:txBody>
          <a:bodyPr wrap="none" anchor="ctr"/>
          <a:lstStyle/>
          <a:p>
            <a:endParaRPr lang="en-US"/>
          </a:p>
        </p:txBody>
      </p:sp>
      <p:sp>
        <p:nvSpPr>
          <p:cNvPr id="32773" name="Line 4"/>
          <p:cNvSpPr>
            <a:spLocks noChangeShapeType="1"/>
          </p:cNvSpPr>
          <p:nvPr/>
        </p:nvSpPr>
        <p:spPr bwMode="auto">
          <a:xfrm flipV="1">
            <a:off x="1752600" y="2286000"/>
            <a:ext cx="1524000" cy="1524000"/>
          </a:xfrm>
          <a:prstGeom prst="line">
            <a:avLst/>
          </a:prstGeom>
          <a:noFill/>
          <a:ln w="9525">
            <a:solidFill>
              <a:schemeClr val="tx1"/>
            </a:solidFill>
            <a:round/>
            <a:headEnd/>
            <a:tailEnd/>
          </a:ln>
        </p:spPr>
        <p:txBody>
          <a:bodyPr wrap="none" anchor="ctr"/>
          <a:lstStyle/>
          <a:p>
            <a:endParaRPr lang="en-US"/>
          </a:p>
        </p:txBody>
      </p:sp>
      <p:sp>
        <p:nvSpPr>
          <p:cNvPr id="32774" name="Line 5"/>
          <p:cNvSpPr>
            <a:spLocks noChangeShapeType="1"/>
          </p:cNvSpPr>
          <p:nvPr/>
        </p:nvSpPr>
        <p:spPr bwMode="auto">
          <a:xfrm>
            <a:off x="1981200" y="2590800"/>
            <a:ext cx="1219200" cy="1143000"/>
          </a:xfrm>
          <a:prstGeom prst="line">
            <a:avLst/>
          </a:prstGeom>
          <a:noFill/>
          <a:ln w="9525">
            <a:solidFill>
              <a:schemeClr val="tx1"/>
            </a:solidFill>
            <a:round/>
            <a:headEnd/>
            <a:tailEnd/>
          </a:ln>
        </p:spPr>
        <p:txBody>
          <a:bodyPr wrap="none" anchor="ctr"/>
          <a:lstStyle/>
          <a:p>
            <a:endParaRPr lang="en-US"/>
          </a:p>
        </p:txBody>
      </p:sp>
      <p:sp>
        <p:nvSpPr>
          <p:cNvPr id="30727" name="Line 6"/>
          <p:cNvSpPr>
            <a:spLocks noChangeShapeType="1"/>
          </p:cNvSpPr>
          <p:nvPr/>
        </p:nvSpPr>
        <p:spPr bwMode="auto">
          <a:xfrm flipV="1">
            <a:off x="1981200" y="2590800"/>
            <a:ext cx="1295400" cy="1287463"/>
          </a:xfrm>
          <a:prstGeom prst="line">
            <a:avLst/>
          </a:prstGeom>
          <a:noFill/>
          <a:ln w="9525">
            <a:solidFill>
              <a:schemeClr val="tx2">
                <a:lumMod val="75000"/>
              </a:schemeClr>
            </a:solidFill>
            <a:prstDash val="sysDot"/>
            <a:round/>
            <a:headEnd/>
            <a:tailEnd/>
          </a:ln>
        </p:spPr>
        <p:txBody>
          <a:bodyPr wrap="none" anchor="ctr"/>
          <a:lstStyle/>
          <a:p>
            <a:pPr>
              <a:defRPr/>
            </a:pPr>
            <a:endParaRPr lang="en-US">
              <a:cs typeface="+mn-cs"/>
            </a:endParaRPr>
          </a:p>
        </p:txBody>
      </p:sp>
      <p:sp>
        <p:nvSpPr>
          <p:cNvPr id="32776" name="Line 7"/>
          <p:cNvSpPr>
            <a:spLocks noChangeShapeType="1"/>
          </p:cNvSpPr>
          <p:nvPr/>
        </p:nvSpPr>
        <p:spPr bwMode="auto">
          <a:xfrm>
            <a:off x="1828800" y="4648200"/>
            <a:ext cx="0" cy="1295400"/>
          </a:xfrm>
          <a:prstGeom prst="line">
            <a:avLst/>
          </a:prstGeom>
          <a:noFill/>
          <a:ln w="9525">
            <a:solidFill>
              <a:schemeClr val="tx1"/>
            </a:solidFill>
            <a:round/>
            <a:headEnd/>
            <a:tailEnd/>
          </a:ln>
        </p:spPr>
        <p:txBody>
          <a:bodyPr wrap="none" anchor="ctr"/>
          <a:lstStyle/>
          <a:p>
            <a:endParaRPr lang="en-US"/>
          </a:p>
        </p:txBody>
      </p:sp>
      <p:sp>
        <p:nvSpPr>
          <p:cNvPr id="32777" name="Line 8"/>
          <p:cNvSpPr>
            <a:spLocks noChangeShapeType="1"/>
          </p:cNvSpPr>
          <p:nvPr/>
        </p:nvSpPr>
        <p:spPr bwMode="auto">
          <a:xfrm>
            <a:off x="1828800" y="5943600"/>
            <a:ext cx="1524000" cy="0"/>
          </a:xfrm>
          <a:prstGeom prst="line">
            <a:avLst/>
          </a:prstGeom>
          <a:noFill/>
          <a:ln w="9525">
            <a:solidFill>
              <a:schemeClr val="tx1"/>
            </a:solidFill>
            <a:round/>
            <a:headEnd/>
            <a:tailEnd/>
          </a:ln>
        </p:spPr>
        <p:txBody>
          <a:bodyPr wrap="none" anchor="ctr"/>
          <a:lstStyle/>
          <a:p>
            <a:endParaRPr lang="en-US"/>
          </a:p>
        </p:txBody>
      </p:sp>
      <p:sp>
        <p:nvSpPr>
          <p:cNvPr id="32778" name="Line 9"/>
          <p:cNvSpPr>
            <a:spLocks noChangeShapeType="1"/>
          </p:cNvSpPr>
          <p:nvPr/>
        </p:nvSpPr>
        <p:spPr bwMode="auto">
          <a:xfrm flipV="1">
            <a:off x="1828800" y="4572000"/>
            <a:ext cx="1371600" cy="1295400"/>
          </a:xfrm>
          <a:prstGeom prst="line">
            <a:avLst/>
          </a:prstGeom>
          <a:noFill/>
          <a:ln w="9525">
            <a:solidFill>
              <a:schemeClr val="tx1"/>
            </a:solidFill>
            <a:round/>
            <a:headEnd/>
            <a:tailEnd/>
          </a:ln>
        </p:spPr>
        <p:txBody>
          <a:bodyPr wrap="none" anchor="ctr"/>
          <a:lstStyle/>
          <a:p>
            <a:endParaRPr lang="en-US"/>
          </a:p>
        </p:txBody>
      </p:sp>
      <p:sp>
        <p:nvSpPr>
          <p:cNvPr id="32779" name="Line 10"/>
          <p:cNvSpPr>
            <a:spLocks noChangeShapeType="1"/>
          </p:cNvSpPr>
          <p:nvPr/>
        </p:nvSpPr>
        <p:spPr bwMode="auto">
          <a:xfrm>
            <a:off x="2057400" y="4648200"/>
            <a:ext cx="1219200" cy="1143000"/>
          </a:xfrm>
          <a:prstGeom prst="line">
            <a:avLst/>
          </a:prstGeom>
          <a:noFill/>
          <a:ln w="9525">
            <a:solidFill>
              <a:schemeClr val="tx1"/>
            </a:solidFill>
            <a:round/>
            <a:headEnd/>
            <a:tailEnd/>
          </a:ln>
        </p:spPr>
        <p:txBody>
          <a:bodyPr wrap="none" anchor="ctr"/>
          <a:lstStyle/>
          <a:p>
            <a:endParaRPr lang="en-US"/>
          </a:p>
        </p:txBody>
      </p:sp>
      <p:sp>
        <p:nvSpPr>
          <p:cNvPr id="1398795" name="Line 11"/>
          <p:cNvSpPr>
            <a:spLocks noChangeShapeType="1"/>
          </p:cNvSpPr>
          <p:nvPr/>
        </p:nvSpPr>
        <p:spPr bwMode="auto">
          <a:xfrm>
            <a:off x="2286000" y="4648200"/>
            <a:ext cx="1066800" cy="990600"/>
          </a:xfrm>
          <a:prstGeom prst="line">
            <a:avLst/>
          </a:prstGeom>
          <a:noFill/>
          <a:ln w="9525">
            <a:solidFill>
              <a:schemeClr val="accent2">
                <a:lumMod val="40000"/>
                <a:lumOff val="60000"/>
              </a:schemeClr>
            </a:solidFill>
            <a:prstDash val="sysDot"/>
            <a:round/>
            <a:headEnd/>
            <a:tailEnd/>
          </a:ln>
        </p:spPr>
        <p:txBody>
          <a:bodyPr wrap="none" anchor="ctr"/>
          <a:lstStyle/>
          <a:p>
            <a:pPr>
              <a:defRPr/>
            </a:pPr>
            <a:endParaRPr lang="en-US">
              <a:cs typeface="+mn-cs"/>
            </a:endParaRPr>
          </a:p>
        </p:txBody>
      </p:sp>
      <p:sp>
        <p:nvSpPr>
          <p:cNvPr id="30733" name="Rectangle 12"/>
          <p:cNvSpPr>
            <a:spLocks noGrp="1" noChangeArrowheads="1"/>
          </p:cNvSpPr>
          <p:nvPr>
            <p:ph type="title"/>
          </p:nvPr>
        </p:nvSpPr>
        <p:spPr>
          <a:xfrm>
            <a:off x="457200" y="1371600"/>
            <a:ext cx="8686800" cy="609600"/>
          </a:xfrm>
        </p:spPr>
        <p:txBody>
          <a:bodyPr/>
          <a:lstStyle/>
          <a:p>
            <a:pPr eaLnBrk="1" hangingPunct="1">
              <a:defRPr/>
            </a:pPr>
            <a:r>
              <a:rPr lang="en-US" sz="2800" smtClean="0">
                <a:solidFill>
                  <a:schemeClr val="tx2">
                    <a:lumMod val="75000"/>
                  </a:schemeClr>
                </a:solidFill>
              </a:rPr>
              <a:t>Policies that subsidize production work like this:</a:t>
            </a:r>
            <a:endParaRPr lang="en-US" smtClean="0">
              <a:solidFill>
                <a:schemeClr val="tx2">
                  <a:lumMod val="75000"/>
                </a:schemeClr>
              </a:solidFill>
            </a:endParaRPr>
          </a:p>
        </p:txBody>
      </p:sp>
      <p:sp>
        <p:nvSpPr>
          <p:cNvPr id="1398797" name="Rectangle 13"/>
          <p:cNvSpPr>
            <a:spLocks noChangeArrowheads="1"/>
          </p:cNvSpPr>
          <p:nvPr/>
        </p:nvSpPr>
        <p:spPr bwMode="auto">
          <a:xfrm>
            <a:off x="304800" y="3886200"/>
            <a:ext cx="8686800" cy="609600"/>
          </a:xfrm>
          <a:prstGeom prst="rect">
            <a:avLst/>
          </a:prstGeom>
          <a:noFill/>
          <a:ln w="9525">
            <a:noFill/>
            <a:miter lim="800000"/>
            <a:headEnd/>
            <a:tailEnd/>
          </a:ln>
        </p:spPr>
        <p:txBody>
          <a:bodyPr anchor="ctr"/>
          <a:lstStyle/>
          <a:p>
            <a:pPr algn="ctr">
              <a:defRPr/>
            </a:pPr>
            <a:r>
              <a:rPr lang="en-US" sz="2800">
                <a:solidFill>
                  <a:schemeClr val="accent2">
                    <a:lumMod val="40000"/>
                    <a:lumOff val="60000"/>
                  </a:schemeClr>
                </a:solidFill>
                <a:cs typeface="+mn-cs"/>
              </a:rPr>
              <a:t>and policies that subsidize consumption look like this:</a:t>
            </a:r>
            <a:endParaRPr lang="en-US" sz="3600">
              <a:solidFill>
                <a:schemeClr val="accent2">
                  <a:lumMod val="40000"/>
                  <a:lumOff val="60000"/>
                </a:schemeClr>
              </a:solidFill>
              <a:cs typeface="+mn-cs"/>
            </a:endParaRPr>
          </a:p>
        </p:txBody>
      </p:sp>
      <p:sp>
        <p:nvSpPr>
          <p:cNvPr id="32783" name="Line 14"/>
          <p:cNvSpPr>
            <a:spLocks noChangeShapeType="1"/>
          </p:cNvSpPr>
          <p:nvPr/>
        </p:nvSpPr>
        <p:spPr bwMode="auto">
          <a:xfrm>
            <a:off x="3352800" y="2286000"/>
            <a:ext cx="0" cy="228600"/>
          </a:xfrm>
          <a:prstGeom prst="line">
            <a:avLst/>
          </a:prstGeom>
          <a:noFill/>
          <a:ln w="9525">
            <a:solidFill>
              <a:srgbClr val="FFFF00"/>
            </a:solidFill>
            <a:round/>
            <a:headEnd/>
            <a:tailEnd type="triangle" w="med" len="med"/>
          </a:ln>
        </p:spPr>
        <p:txBody>
          <a:bodyPr/>
          <a:lstStyle/>
          <a:p>
            <a:endParaRPr lang="en-US"/>
          </a:p>
        </p:txBody>
      </p:sp>
      <p:sp>
        <p:nvSpPr>
          <p:cNvPr id="32784" name="Line 15"/>
          <p:cNvSpPr>
            <a:spLocks noChangeShapeType="1"/>
          </p:cNvSpPr>
          <p:nvPr/>
        </p:nvSpPr>
        <p:spPr bwMode="auto">
          <a:xfrm flipV="1">
            <a:off x="3352800" y="5562600"/>
            <a:ext cx="0" cy="228600"/>
          </a:xfrm>
          <a:prstGeom prst="line">
            <a:avLst/>
          </a:prstGeom>
          <a:noFill/>
          <a:ln w="9525">
            <a:solidFill>
              <a:srgbClr val="FFFF00"/>
            </a:solidFill>
            <a:round/>
            <a:headEnd/>
            <a:tailEnd type="triangle" w="med" len="med"/>
          </a:ln>
        </p:spPr>
        <p:txBody>
          <a:bodyPr/>
          <a:lstStyle/>
          <a:p>
            <a:endParaRPr lang="en-US"/>
          </a:p>
        </p:txBody>
      </p:sp>
      <p:sp>
        <p:nvSpPr>
          <p:cNvPr id="32785" name="Text Box 16"/>
          <p:cNvSpPr txBox="1">
            <a:spLocks noChangeArrowheads="1"/>
          </p:cNvSpPr>
          <p:nvPr/>
        </p:nvSpPr>
        <p:spPr bwMode="auto">
          <a:xfrm>
            <a:off x="3124200" y="1828800"/>
            <a:ext cx="3660775" cy="457200"/>
          </a:xfrm>
          <a:prstGeom prst="rect">
            <a:avLst/>
          </a:prstGeom>
          <a:noFill/>
          <a:ln w="9525">
            <a:noFill/>
            <a:miter lim="800000"/>
            <a:headEnd/>
            <a:tailEnd/>
          </a:ln>
        </p:spPr>
        <p:txBody>
          <a:bodyPr wrap="none">
            <a:spAutoFit/>
          </a:bodyPr>
          <a:lstStyle/>
          <a:p>
            <a:r>
              <a:rPr lang="en-US"/>
              <a:t>S (producers’ marginal cost)</a:t>
            </a:r>
          </a:p>
        </p:txBody>
      </p:sp>
      <p:sp>
        <p:nvSpPr>
          <p:cNvPr id="32786" name="Text Box 17"/>
          <p:cNvSpPr txBox="1">
            <a:spLocks noChangeArrowheads="1"/>
          </p:cNvSpPr>
          <p:nvPr/>
        </p:nvSpPr>
        <p:spPr bwMode="auto">
          <a:xfrm>
            <a:off x="3505200" y="2057400"/>
            <a:ext cx="18288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subsidy</a:t>
            </a:r>
          </a:p>
        </p:txBody>
      </p:sp>
      <p:sp>
        <p:nvSpPr>
          <p:cNvPr id="30739" name="Text Box 18"/>
          <p:cNvSpPr txBox="1">
            <a:spLocks noChangeArrowheads="1"/>
          </p:cNvSpPr>
          <p:nvPr/>
        </p:nvSpPr>
        <p:spPr bwMode="auto">
          <a:xfrm>
            <a:off x="3200400" y="2438400"/>
            <a:ext cx="3224213" cy="369888"/>
          </a:xfrm>
          <a:prstGeom prst="rect">
            <a:avLst/>
          </a:prstGeom>
          <a:noFill/>
          <a:ln w="9525">
            <a:noFill/>
            <a:miter lim="800000"/>
            <a:headEnd/>
            <a:tailEnd/>
          </a:ln>
        </p:spPr>
        <p:txBody>
          <a:bodyPr wrap="none">
            <a:spAutoFit/>
          </a:bodyPr>
          <a:lstStyle/>
          <a:p>
            <a:pPr>
              <a:defRPr/>
            </a:pPr>
            <a:r>
              <a:rPr lang="en-US">
                <a:solidFill>
                  <a:schemeClr val="tx2">
                    <a:lumMod val="75000"/>
                  </a:schemeClr>
                </a:solidFill>
                <a:cs typeface="+mn-cs"/>
              </a:rPr>
              <a:t>S’ (market supply, after taxes)</a:t>
            </a:r>
          </a:p>
        </p:txBody>
      </p:sp>
      <p:sp>
        <p:nvSpPr>
          <p:cNvPr id="1398803" name="Text Box 19"/>
          <p:cNvSpPr txBox="1">
            <a:spLocks noChangeArrowheads="1"/>
          </p:cNvSpPr>
          <p:nvPr/>
        </p:nvSpPr>
        <p:spPr bwMode="auto">
          <a:xfrm>
            <a:off x="3352800" y="5105400"/>
            <a:ext cx="3830638" cy="369888"/>
          </a:xfrm>
          <a:prstGeom prst="rect">
            <a:avLst/>
          </a:prstGeom>
          <a:noFill/>
          <a:ln w="9525">
            <a:noFill/>
            <a:miter lim="800000"/>
            <a:headEnd/>
            <a:tailEnd/>
          </a:ln>
        </p:spPr>
        <p:txBody>
          <a:bodyPr wrap="none">
            <a:spAutoFit/>
          </a:bodyPr>
          <a:lstStyle/>
          <a:p>
            <a:pPr>
              <a:defRPr/>
            </a:pPr>
            <a:r>
              <a:rPr lang="en-US">
                <a:solidFill>
                  <a:schemeClr val="accent2">
                    <a:lumMod val="40000"/>
                    <a:lumOff val="60000"/>
                  </a:schemeClr>
                </a:solidFill>
                <a:cs typeface="+mn-cs"/>
              </a:rPr>
              <a:t>D’ (market demand, after subsidies)</a:t>
            </a:r>
          </a:p>
        </p:txBody>
      </p:sp>
      <p:sp>
        <p:nvSpPr>
          <p:cNvPr id="32789" name="Text Box 20"/>
          <p:cNvSpPr txBox="1">
            <a:spLocks noChangeArrowheads="1"/>
          </p:cNvSpPr>
          <p:nvPr/>
        </p:nvSpPr>
        <p:spPr bwMode="auto">
          <a:xfrm>
            <a:off x="3581400" y="5410200"/>
            <a:ext cx="18288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subsidy</a:t>
            </a:r>
          </a:p>
        </p:txBody>
      </p:sp>
      <p:sp>
        <p:nvSpPr>
          <p:cNvPr id="32790" name="Text Box 21"/>
          <p:cNvSpPr txBox="1">
            <a:spLocks noChangeArrowheads="1"/>
          </p:cNvSpPr>
          <p:nvPr/>
        </p:nvSpPr>
        <p:spPr bwMode="auto">
          <a:xfrm>
            <a:off x="3429000" y="5715000"/>
            <a:ext cx="3128963" cy="457200"/>
          </a:xfrm>
          <a:prstGeom prst="rect">
            <a:avLst/>
          </a:prstGeom>
          <a:noFill/>
          <a:ln w="9525">
            <a:noFill/>
            <a:miter lim="800000"/>
            <a:headEnd/>
            <a:tailEnd/>
          </a:ln>
        </p:spPr>
        <p:txBody>
          <a:bodyPr wrap="none">
            <a:spAutoFit/>
          </a:bodyPr>
          <a:lstStyle/>
          <a:p>
            <a:r>
              <a:rPr lang="en-US"/>
              <a:t>D (consumers’ demand)</a:t>
            </a:r>
          </a:p>
        </p:txBody>
      </p:sp>
      <p:sp>
        <p:nvSpPr>
          <p:cNvPr id="32791" name="Text Box 22"/>
          <p:cNvSpPr txBox="1">
            <a:spLocks noChangeArrowheads="1"/>
          </p:cNvSpPr>
          <p:nvPr/>
        </p:nvSpPr>
        <p:spPr bwMode="auto">
          <a:xfrm>
            <a:off x="0" y="6172200"/>
            <a:ext cx="9144000" cy="369888"/>
          </a:xfrm>
          <a:prstGeom prst="rect">
            <a:avLst/>
          </a:prstGeom>
          <a:noFill/>
          <a:ln w="9525">
            <a:noFill/>
            <a:miter lim="800000"/>
            <a:headEnd/>
            <a:tailEnd/>
          </a:ln>
        </p:spPr>
        <p:txBody>
          <a:bodyPr>
            <a:spAutoFit/>
          </a:bodyPr>
          <a:lstStyle/>
          <a:p>
            <a:pPr>
              <a:spcBef>
                <a:spcPct val="50000"/>
              </a:spcBef>
            </a:pPr>
            <a:r>
              <a:rPr lang="en-US">
                <a:solidFill>
                  <a:srgbClr val="FFFF00"/>
                </a:solidFill>
              </a:rPr>
              <a:t>Subsidies </a:t>
            </a:r>
            <a:r>
              <a:rPr lang="en-US" i="1">
                <a:solidFill>
                  <a:srgbClr val="FFFF00"/>
                </a:solidFill>
              </a:rPr>
              <a:t>expand </a:t>
            </a:r>
            <a:r>
              <a:rPr lang="en-US">
                <a:solidFill>
                  <a:srgbClr val="FFFF00"/>
                </a:solidFill>
              </a:rPr>
              <a:t>market supply or demand -- they shift curves to the right.</a:t>
            </a:r>
          </a:p>
        </p:txBody>
      </p:sp>
      <p:sp>
        <p:nvSpPr>
          <p:cNvPr id="32792" name="Rectangle 21"/>
          <p:cNvSpPr>
            <a:spLocks noChangeArrowheads="1"/>
          </p:cNvSpPr>
          <p:nvPr/>
        </p:nvSpPr>
        <p:spPr bwMode="auto">
          <a:xfrm>
            <a:off x="228600" y="0"/>
            <a:ext cx="8915400" cy="1143000"/>
          </a:xfrm>
          <a:prstGeom prst="rect">
            <a:avLst/>
          </a:prstGeom>
          <a:noFill/>
          <a:ln w="9525">
            <a:noFill/>
            <a:miter lim="800000"/>
            <a:headEnd/>
            <a:tailEnd/>
          </a:ln>
        </p:spPr>
        <p:txBody>
          <a:bodyPr anchor="ctr"/>
          <a:lstStyle/>
          <a:p>
            <a:pPr algn="ctr">
              <a:lnSpc>
                <a:spcPct val="80000"/>
              </a:lnSpc>
            </a:pPr>
            <a:r>
              <a:rPr lang="en-US" sz="3600">
                <a:solidFill>
                  <a:srgbClr val="FFFF00"/>
                </a:solidFill>
              </a:rPr>
              <a:t>“Domestic”</a:t>
            </a:r>
            <a:r>
              <a:rPr lang="en-US" sz="3600" i="1">
                <a:solidFill>
                  <a:srgbClr val="FFFF00"/>
                </a:solidFill>
              </a:rPr>
              <a:t> </a:t>
            </a:r>
            <a:r>
              <a:rPr lang="en-US" sz="3600">
                <a:solidFill>
                  <a:srgbClr val="FFFF00"/>
                </a:solidFill>
              </a:rPr>
              <a:t>policies can also be </a:t>
            </a:r>
          </a:p>
          <a:p>
            <a:pPr algn="ctr">
              <a:lnSpc>
                <a:spcPct val="80000"/>
              </a:lnSpc>
            </a:pPr>
            <a:r>
              <a:rPr lang="en-US" sz="3600">
                <a:solidFill>
                  <a:srgbClr val="FFFF00"/>
                </a:solidFill>
              </a:rPr>
              <a:t>subsidies on production or consumption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28600"/>
            <a:ext cx="8915400" cy="762000"/>
          </a:xfrm>
        </p:spPr>
        <p:txBody>
          <a:bodyPr/>
          <a:lstStyle/>
          <a:p>
            <a:pPr eaLnBrk="1" hangingPunct="1"/>
            <a:r>
              <a:rPr lang="en-US" smtClean="0"/>
              <a:t>Comparing Policies Across Markets</a:t>
            </a:r>
          </a:p>
        </p:txBody>
      </p:sp>
      <p:sp>
        <p:nvSpPr>
          <p:cNvPr id="68611" name="Rectangle 3"/>
          <p:cNvSpPr>
            <a:spLocks noGrp="1" noChangeArrowheads="1"/>
          </p:cNvSpPr>
          <p:nvPr>
            <p:ph type="body" idx="1"/>
          </p:nvPr>
        </p:nvSpPr>
        <p:spPr>
          <a:xfrm>
            <a:off x="457200" y="990600"/>
            <a:ext cx="8382000" cy="914400"/>
          </a:xfrm>
        </p:spPr>
        <p:txBody>
          <a:bodyPr/>
          <a:lstStyle/>
          <a:p>
            <a:pPr eaLnBrk="1" hangingPunct="1">
              <a:lnSpc>
                <a:spcPct val="90000"/>
              </a:lnSpc>
              <a:buFontTx/>
              <a:buNone/>
            </a:pPr>
            <a:r>
              <a:rPr lang="en-US" sz="2400" dirty="0" smtClean="0"/>
              <a:t>Can we reduce these models of policy effects to a single</a:t>
            </a:r>
            <a:br>
              <a:rPr lang="en-US" sz="2400" dirty="0" smtClean="0"/>
            </a:br>
            <a:r>
              <a:rPr lang="en-US" sz="2400" dirty="0" smtClean="0"/>
              <a:t>          “measure”, using only observable data?</a:t>
            </a:r>
          </a:p>
        </p:txBody>
      </p:sp>
      <p:sp>
        <p:nvSpPr>
          <p:cNvPr id="33796" name="Line 3"/>
          <p:cNvSpPr>
            <a:spLocks noChangeShapeType="1"/>
          </p:cNvSpPr>
          <p:nvPr/>
        </p:nvSpPr>
        <p:spPr bwMode="auto">
          <a:xfrm>
            <a:off x="5867400" y="2895600"/>
            <a:ext cx="0" cy="3581400"/>
          </a:xfrm>
          <a:prstGeom prst="line">
            <a:avLst/>
          </a:prstGeom>
          <a:noFill/>
          <a:ln w="9525">
            <a:solidFill>
              <a:schemeClr val="tx1"/>
            </a:solidFill>
            <a:round/>
            <a:headEnd/>
            <a:tailEnd/>
          </a:ln>
        </p:spPr>
        <p:txBody>
          <a:bodyPr wrap="none" anchor="ctr"/>
          <a:lstStyle/>
          <a:p>
            <a:endParaRPr lang="en-US"/>
          </a:p>
        </p:txBody>
      </p:sp>
      <p:sp>
        <p:nvSpPr>
          <p:cNvPr id="33797" name="Line 4"/>
          <p:cNvSpPr>
            <a:spLocks noChangeShapeType="1"/>
          </p:cNvSpPr>
          <p:nvPr/>
        </p:nvSpPr>
        <p:spPr bwMode="auto">
          <a:xfrm>
            <a:off x="5867400" y="6477000"/>
            <a:ext cx="3276600" cy="0"/>
          </a:xfrm>
          <a:prstGeom prst="line">
            <a:avLst/>
          </a:prstGeom>
          <a:noFill/>
          <a:ln w="9525">
            <a:solidFill>
              <a:schemeClr val="tx1"/>
            </a:solidFill>
            <a:round/>
            <a:headEnd/>
            <a:tailEnd/>
          </a:ln>
        </p:spPr>
        <p:txBody>
          <a:bodyPr wrap="none" anchor="ctr"/>
          <a:lstStyle/>
          <a:p>
            <a:endParaRPr lang="en-US"/>
          </a:p>
        </p:txBody>
      </p:sp>
      <p:sp>
        <p:nvSpPr>
          <p:cNvPr id="33798" name="Line 5"/>
          <p:cNvSpPr>
            <a:spLocks noChangeShapeType="1"/>
          </p:cNvSpPr>
          <p:nvPr/>
        </p:nvSpPr>
        <p:spPr bwMode="auto">
          <a:xfrm flipV="1">
            <a:off x="6248400" y="2971800"/>
            <a:ext cx="1905000" cy="3276600"/>
          </a:xfrm>
          <a:prstGeom prst="line">
            <a:avLst/>
          </a:prstGeom>
          <a:noFill/>
          <a:ln w="9525">
            <a:solidFill>
              <a:schemeClr val="tx1"/>
            </a:solidFill>
            <a:round/>
            <a:headEnd/>
            <a:tailEnd/>
          </a:ln>
        </p:spPr>
        <p:txBody>
          <a:bodyPr wrap="none" anchor="ctr"/>
          <a:lstStyle/>
          <a:p>
            <a:endParaRPr lang="en-US"/>
          </a:p>
        </p:txBody>
      </p:sp>
      <p:sp>
        <p:nvSpPr>
          <p:cNvPr id="33799" name="Line 6"/>
          <p:cNvSpPr>
            <a:spLocks noChangeShapeType="1"/>
          </p:cNvSpPr>
          <p:nvPr/>
        </p:nvSpPr>
        <p:spPr bwMode="auto">
          <a:xfrm>
            <a:off x="6400800" y="2971800"/>
            <a:ext cx="2286000" cy="3124200"/>
          </a:xfrm>
          <a:prstGeom prst="line">
            <a:avLst/>
          </a:prstGeom>
          <a:noFill/>
          <a:ln w="9525">
            <a:solidFill>
              <a:schemeClr val="tx1"/>
            </a:solidFill>
            <a:round/>
            <a:headEnd/>
            <a:tailEnd/>
          </a:ln>
        </p:spPr>
        <p:txBody>
          <a:bodyPr wrap="none" anchor="ctr"/>
          <a:lstStyle/>
          <a:p>
            <a:endParaRPr lang="en-US"/>
          </a:p>
        </p:txBody>
      </p:sp>
      <p:sp>
        <p:nvSpPr>
          <p:cNvPr id="33800" name="Line 7"/>
          <p:cNvSpPr>
            <a:spLocks noChangeShapeType="1"/>
          </p:cNvSpPr>
          <p:nvPr/>
        </p:nvSpPr>
        <p:spPr bwMode="auto">
          <a:xfrm>
            <a:off x="5867400" y="3657600"/>
            <a:ext cx="2286000" cy="0"/>
          </a:xfrm>
          <a:prstGeom prst="line">
            <a:avLst/>
          </a:prstGeom>
          <a:noFill/>
          <a:ln w="9525">
            <a:solidFill>
              <a:srgbClr val="FFCCFF"/>
            </a:solidFill>
            <a:round/>
            <a:headEnd/>
            <a:tailEnd/>
          </a:ln>
        </p:spPr>
        <p:txBody>
          <a:bodyPr wrap="none" anchor="ctr"/>
          <a:lstStyle/>
          <a:p>
            <a:endParaRPr lang="en-US"/>
          </a:p>
        </p:txBody>
      </p:sp>
      <p:sp>
        <p:nvSpPr>
          <p:cNvPr id="33801" name="Line 8"/>
          <p:cNvSpPr>
            <a:spLocks noChangeShapeType="1"/>
          </p:cNvSpPr>
          <p:nvPr/>
        </p:nvSpPr>
        <p:spPr bwMode="auto">
          <a:xfrm flipH="1">
            <a:off x="5870575" y="3086100"/>
            <a:ext cx="2209800" cy="0"/>
          </a:xfrm>
          <a:prstGeom prst="line">
            <a:avLst/>
          </a:prstGeom>
          <a:noFill/>
          <a:ln w="9525">
            <a:solidFill>
              <a:schemeClr val="tx1"/>
            </a:solidFill>
            <a:prstDash val="dash"/>
            <a:round/>
            <a:headEnd/>
            <a:tailEnd/>
          </a:ln>
        </p:spPr>
        <p:txBody>
          <a:bodyPr wrap="none" anchor="ctr"/>
          <a:lstStyle/>
          <a:p>
            <a:endParaRPr lang="en-US"/>
          </a:p>
        </p:txBody>
      </p:sp>
      <p:sp>
        <p:nvSpPr>
          <p:cNvPr id="33802" name="Line 9"/>
          <p:cNvSpPr>
            <a:spLocks noChangeShapeType="1"/>
          </p:cNvSpPr>
          <p:nvPr/>
        </p:nvSpPr>
        <p:spPr bwMode="auto">
          <a:xfrm>
            <a:off x="7162800" y="5029200"/>
            <a:ext cx="0" cy="0"/>
          </a:xfrm>
          <a:prstGeom prst="line">
            <a:avLst/>
          </a:prstGeom>
          <a:noFill/>
          <a:ln w="9525">
            <a:solidFill>
              <a:schemeClr val="tx1"/>
            </a:solidFill>
            <a:round/>
            <a:headEnd/>
            <a:tailEnd/>
          </a:ln>
        </p:spPr>
        <p:txBody>
          <a:bodyPr wrap="none" anchor="ctr"/>
          <a:lstStyle/>
          <a:p>
            <a:endParaRPr lang="en-US"/>
          </a:p>
        </p:txBody>
      </p:sp>
      <p:sp>
        <p:nvSpPr>
          <p:cNvPr id="33803" name="Line 10"/>
          <p:cNvSpPr>
            <a:spLocks noChangeShapeType="1"/>
          </p:cNvSpPr>
          <p:nvPr/>
        </p:nvSpPr>
        <p:spPr bwMode="auto">
          <a:xfrm>
            <a:off x="6888163" y="3648075"/>
            <a:ext cx="46037" cy="2828925"/>
          </a:xfrm>
          <a:prstGeom prst="line">
            <a:avLst/>
          </a:prstGeom>
          <a:noFill/>
          <a:ln w="9525">
            <a:solidFill>
              <a:srgbClr val="66FF99"/>
            </a:solidFill>
            <a:round/>
            <a:headEnd/>
            <a:tailEnd/>
          </a:ln>
        </p:spPr>
        <p:txBody>
          <a:bodyPr wrap="none" anchor="ctr"/>
          <a:lstStyle/>
          <a:p>
            <a:endParaRPr lang="en-US"/>
          </a:p>
        </p:txBody>
      </p:sp>
      <p:sp>
        <p:nvSpPr>
          <p:cNvPr id="33804" name="Line 11"/>
          <p:cNvSpPr>
            <a:spLocks noChangeShapeType="1"/>
          </p:cNvSpPr>
          <p:nvPr/>
        </p:nvSpPr>
        <p:spPr bwMode="auto">
          <a:xfrm>
            <a:off x="7772400" y="3657600"/>
            <a:ext cx="0" cy="2813050"/>
          </a:xfrm>
          <a:prstGeom prst="line">
            <a:avLst/>
          </a:prstGeom>
          <a:noFill/>
          <a:ln w="9525">
            <a:solidFill>
              <a:srgbClr val="66CCFF"/>
            </a:solidFill>
            <a:round/>
            <a:headEnd/>
            <a:tailEnd/>
          </a:ln>
        </p:spPr>
        <p:txBody>
          <a:bodyPr wrap="none" anchor="ctr"/>
          <a:lstStyle/>
          <a:p>
            <a:endParaRPr lang="en-US"/>
          </a:p>
        </p:txBody>
      </p:sp>
      <p:sp>
        <p:nvSpPr>
          <p:cNvPr id="33805" name="Text Box 12"/>
          <p:cNvSpPr txBox="1">
            <a:spLocks noChangeArrowheads="1"/>
          </p:cNvSpPr>
          <p:nvPr/>
        </p:nvSpPr>
        <p:spPr bwMode="auto">
          <a:xfrm>
            <a:off x="7543800" y="64008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33806" name="Text Box 13"/>
          <p:cNvSpPr txBox="1">
            <a:spLocks noChangeArrowheads="1"/>
          </p:cNvSpPr>
          <p:nvPr/>
        </p:nvSpPr>
        <p:spPr bwMode="auto">
          <a:xfrm>
            <a:off x="6308725" y="45370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33807" name="Line 14"/>
          <p:cNvSpPr>
            <a:spLocks noChangeShapeType="1"/>
          </p:cNvSpPr>
          <p:nvPr/>
        </p:nvSpPr>
        <p:spPr bwMode="auto">
          <a:xfrm>
            <a:off x="7924800" y="6858000"/>
            <a:ext cx="304800" cy="0"/>
          </a:xfrm>
          <a:prstGeom prst="line">
            <a:avLst/>
          </a:prstGeom>
          <a:noFill/>
          <a:ln w="9525">
            <a:solidFill>
              <a:srgbClr val="66CCFF"/>
            </a:solidFill>
            <a:round/>
            <a:headEnd/>
            <a:tailEnd type="triangle" w="med" len="med"/>
          </a:ln>
        </p:spPr>
        <p:txBody>
          <a:bodyPr wrap="none" anchor="ctr"/>
          <a:lstStyle/>
          <a:p>
            <a:endParaRPr lang="en-US"/>
          </a:p>
        </p:txBody>
      </p:sp>
      <p:sp>
        <p:nvSpPr>
          <p:cNvPr id="33808" name="Text Box 15"/>
          <p:cNvSpPr txBox="1">
            <a:spLocks noChangeArrowheads="1"/>
          </p:cNvSpPr>
          <p:nvPr/>
        </p:nvSpPr>
        <p:spPr bwMode="auto">
          <a:xfrm>
            <a:off x="6705600" y="64008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33809" name="Line 16"/>
          <p:cNvSpPr>
            <a:spLocks noChangeShapeType="1"/>
          </p:cNvSpPr>
          <p:nvPr/>
        </p:nvSpPr>
        <p:spPr bwMode="auto">
          <a:xfrm flipH="1">
            <a:off x="6577013" y="6791325"/>
            <a:ext cx="304800" cy="0"/>
          </a:xfrm>
          <a:prstGeom prst="line">
            <a:avLst/>
          </a:prstGeom>
          <a:noFill/>
          <a:ln w="9525">
            <a:solidFill>
              <a:srgbClr val="66FF99"/>
            </a:solidFill>
            <a:round/>
            <a:headEnd/>
            <a:tailEnd type="triangle" w="med" len="med"/>
          </a:ln>
        </p:spPr>
        <p:txBody>
          <a:bodyPr wrap="none" anchor="ctr"/>
          <a:lstStyle/>
          <a:p>
            <a:endParaRPr lang="en-US"/>
          </a:p>
        </p:txBody>
      </p:sp>
      <p:sp>
        <p:nvSpPr>
          <p:cNvPr id="33810" name="Line 18"/>
          <p:cNvSpPr>
            <a:spLocks noChangeShapeType="1"/>
          </p:cNvSpPr>
          <p:nvPr/>
        </p:nvSpPr>
        <p:spPr bwMode="auto">
          <a:xfrm>
            <a:off x="8077200" y="3124200"/>
            <a:ext cx="0" cy="3352800"/>
          </a:xfrm>
          <a:prstGeom prst="line">
            <a:avLst/>
          </a:prstGeom>
          <a:noFill/>
          <a:ln w="9525">
            <a:solidFill>
              <a:srgbClr val="66CCFF"/>
            </a:solidFill>
            <a:prstDash val="dash"/>
            <a:round/>
            <a:headEnd/>
            <a:tailEnd/>
          </a:ln>
        </p:spPr>
        <p:txBody>
          <a:bodyPr wrap="none" anchor="ctr"/>
          <a:lstStyle/>
          <a:p>
            <a:endParaRPr lang="en-US"/>
          </a:p>
        </p:txBody>
      </p:sp>
      <p:sp>
        <p:nvSpPr>
          <p:cNvPr id="33811" name="Line 19"/>
          <p:cNvSpPr>
            <a:spLocks noChangeShapeType="1"/>
          </p:cNvSpPr>
          <p:nvPr/>
        </p:nvSpPr>
        <p:spPr bwMode="auto">
          <a:xfrm>
            <a:off x="6519863" y="3125788"/>
            <a:ext cx="33337" cy="3351212"/>
          </a:xfrm>
          <a:prstGeom prst="line">
            <a:avLst/>
          </a:prstGeom>
          <a:noFill/>
          <a:ln w="9525">
            <a:solidFill>
              <a:srgbClr val="66FF99"/>
            </a:solidFill>
            <a:prstDash val="dash"/>
            <a:round/>
            <a:headEnd/>
            <a:tailEnd/>
          </a:ln>
        </p:spPr>
        <p:txBody>
          <a:bodyPr wrap="none" anchor="ctr"/>
          <a:lstStyle/>
          <a:p>
            <a:endParaRPr lang="en-US"/>
          </a:p>
        </p:txBody>
      </p:sp>
      <p:sp>
        <p:nvSpPr>
          <p:cNvPr id="33812" name="Text Box 20"/>
          <p:cNvSpPr txBox="1">
            <a:spLocks noChangeArrowheads="1"/>
          </p:cNvSpPr>
          <p:nvPr/>
        </p:nvSpPr>
        <p:spPr bwMode="auto">
          <a:xfrm>
            <a:off x="6019800" y="31242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33813" name="Text Box 21"/>
          <p:cNvSpPr txBox="1">
            <a:spLocks noChangeArrowheads="1"/>
          </p:cNvSpPr>
          <p:nvPr/>
        </p:nvSpPr>
        <p:spPr bwMode="auto">
          <a:xfrm>
            <a:off x="7086600" y="31242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33814" name="Text Box 22"/>
          <p:cNvSpPr txBox="1">
            <a:spLocks noChangeArrowheads="1"/>
          </p:cNvSpPr>
          <p:nvPr/>
        </p:nvSpPr>
        <p:spPr bwMode="auto">
          <a:xfrm>
            <a:off x="7681913" y="3052763"/>
            <a:ext cx="354012"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E</a:t>
            </a:r>
          </a:p>
        </p:txBody>
      </p:sp>
      <p:sp>
        <p:nvSpPr>
          <p:cNvPr id="33815" name="Text Box 23"/>
          <p:cNvSpPr txBox="1">
            <a:spLocks noChangeArrowheads="1"/>
          </p:cNvSpPr>
          <p:nvPr/>
        </p:nvSpPr>
        <p:spPr bwMode="auto">
          <a:xfrm>
            <a:off x="4876800" y="3505200"/>
            <a:ext cx="962025" cy="457200"/>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33816" name="Text Box 24"/>
          <p:cNvSpPr txBox="1">
            <a:spLocks noChangeArrowheads="1"/>
          </p:cNvSpPr>
          <p:nvPr/>
        </p:nvSpPr>
        <p:spPr bwMode="auto">
          <a:xfrm>
            <a:off x="4876800" y="28956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33817" name="Text Box 26"/>
          <p:cNvSpPr txBox="1">
            <a:spLocks noChangeArrowheads="1"/>
          </p:cNvSpPr>
          <p:nvPr/>
        </p:nvSpPr>
        <p:spPr bwMode="auto">
          <a:xfrm>
            <a:off x="6629400" y="3048000"/>
            <a:ext cx="368300"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C</a:t>
            </a:r>
          </a:p>
        </p:txBody>
      </p:sp>
      <p:sp>
        <p:nvSpPr>
          <p:cNvPr id="33818" name="Text Box 27"/>
          <p:cNvSpPr txBox="1">
            <a:spLocks noChangeArrowheads="1"/>
          </p:cNvSpPr>
          <p:nvPr/>
        </p:nvSpPr>
        <p:spPr bwMode="auto">
          <a:xfrm>
            <a:off x="6477000" y="3303588"/>
            <a:ext cx="368300"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B</a:t>
            </a:r>
          </a:p>
        </p:txBody>
      </p:sp>
      <p:sp>
        <p:nvSpPr>
          <p:cNvPr id="33819" name="Text Box 28"/>
          <p:cNvSpPr txBox="1">
            <a:spLocks noChangeArrowheads="1"/>
          </p:cNvSpPr>
          <p:nvPr/>
        </p:nvSpPr>
        <p:spPr bwMode="auto">
          <a:xfrm>
            <a:off x="7834313" y="3324225"/>
            <a:ext cx="339725" cy="396875"/>
          </a:xfrm>
          <a:prstGeom prst="rect">
            <a:avLst/>
          </a:prstGeom>
          <a:noFill/>
          <a:ln w="9525">
            <a:noFill/>
            <a:miter lim="800000"/>
            <a:headEnd/>
            <a:tailEnd/>
          </a:ln>
        </p:spPr>
        <p:txBody>
          <a:bodyPr wrap="none">
            <a:spAutoFit/>
          </a:bodyPr>
          <a:lstStyle/>
          <a:p>
            <a:pPr eaLnBrk="0" hangingPunct="0"/>
            <a:r>
              <a:rPr lang="en-US" sz="2000" b="1">
                <a:solidFill>
                  <a:srgbClr val="FFCCFF"/>
                </a:solidFill>
              </a:rPr>
              <a:t>F</a:t>
            </a:r>
          </a:p>
        </p:txBody>
      </p:sp>
      <p:sp>
        <p:nvSpPr>
          <p:cNvPr id="33820" name="Text Box 29"/>
          <p:cNvSpPr txBox="1">
            <a:spLocks noChangeArrowheads="1"/>
          </p:cNvSpPr>
          <p:nvPr/>
        </p:nvSpPr>
        <p:spPr bwMode="auto">
          <a:xfrm>
            <a:off x="6172200" y="64008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33821" name="Text Box 30"/>
          <p:cNvSpPr txBox="1">
            <a:spLocks noChangeArrowheads="1"/>
          </p:cNvSpPr>
          <p:nvPr/>
        </p:nvSpPr>
        <p:spPr bwMode="auto">
          <a:xfrm>
            <a:off x="7924800" y="64008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33822" name="Line 2"/>
          <p:cNvSpPr>
            <a:spLocks noChangeShapeType="1"/>
          </p:cNvSpPr>
          <p:nvPr/>
        </p:nvSpPr>
        <p:spPr bwMode="auto">
          <a:xfrm>
            <a:off x="1219200" y="3397250"/>
            <a:ext cx="0" cy="3003550"/>
          </a:xfrm>
          <a:prstGeom prst="line">
            <a:avLst/>
          </a:prstGeom>
          <a:noFill/>
          <a:ln w="9525">
            <a:solidFill>
              <a:schemeClr val="tx1"/>
            </a:solidFill>
            <a:round/>
            <a:headEnd/>
            <a:tailEnd/>
          </a:ln>
        </p:spPr>
        <p:txBody>
          <a:bodyPr wrap="none" anchor="ctr"/>
          <a:lstStyle/>
          <a:p>
            <a:endParaRPr lang="en-US"/>
          </a:p>
        </p:txBody>
      </p:sp>
      <p:sp>
        <p:nvSpPr>
          <p:cNvPr id="33823" name="Line 3"/>
          <p:cNvSpPr>
            <a:spLocks noChangeShapeType="1"/>
          </p:cNvSpPr>
          <p:nvPr/>
        </p:nvSpPr>
        <p:spPr bwMode="auto">
          <a:xfrm>
            <a:off x="1219200" y="6400800"/>
            <a:ext cx="3276600" cy="0"/>
          </a:xfrm>
          <a:prstGeom prst="line">
            <a:avLst/>
          </a:prstGeom>
          <a:noFill/>
          <a:ln w="9525">
            <a:solidFill>
              <a:schemeClr val="tx1"/>
            </a:solidFill>
            <a:round/>
            <a:headEnd/>
            <a:tailEnd/>
          </a:ln>
        </p:spPr>
        <p:txBody>
          <a:bodyPr wrap="none" anchor="ctr"/>
          <a:lstStyle/>
          <a:p>
            <a:endParaRPr lang="en-US"/>
          </a:p>
        </p:txBody>
      </p:sp>
      <p:sp>
        <p:nvSpPr>
          <p:cNvPr id="33824" name="Line 4"/>
          <p:cNvSpPr>
            <a:spLocks noChangeShapeType="1"/>
          </p:cNvSpPr>
          <p:nvPr/>
        </p:nvSpPr>
        <p:spPr bwMode="auto">
          <a:xfrm flipV="1">
            <a:off x="1489075" y="3630613"/>
            <a:ext cx="1597025" cy="2738437"/>
          </a:xfrm>
          <a:prstGeom prst="line">
            <a:avLst/>
          </a:prstGeom>
          <a:noFill/>
          <a:ln w="9525">
            <a:solidFill>
              <a:schemeClr val="tx1"/>
            </a:solidFill>
            <a:round/>
            <a:headEnd/>
            <a:tailEnd/>
          </a:ln>
        </p:spPr>
        <p:txBody>
          <a:bodyPr wrap="none" anchor="ctr"/>
          <a:lstStyle/>
          <a:p>
            <a:endParaRPr lang="en-US"/>
          </a:p>
        </p:txBody>
      </p:sp>
      <p:sp>
        <p:nvSpPr>
          <p:cNvPr id="33825" name="Line 5"/>
          <p:cNvSpPr>
            <a:spLocks noChangeShapeType="1"/>
          </p:cNvSpPr>
          <p:nvPr/>
        </p:nvSpPr>
        <p:spPr bwMode="auto">
          <a:xfrm>
            <a:off x="2300288" y="3627438"/>
            <a:ext cx="1738312" cy="2392362"/>
          </a:xfrm>
          <a:prstGeom prst="line">
            <a:avLst/>
          </a:prstGeom>
          <a:noFill/>
          <a:ln w="9525">
            <a:solidFill>
              <a:schemeClr val="tx1"/>
            </a:solidFill>
            <a:round/>
            <a:headEnd/>
            <a:tailEnd/>
          </a:ln>
        </p:spPr>
        <p:txBody>
          <a:bodyPr wrap="none" anchor="ctr"/>
          <a:lstStyle/>
          <a:p>
            <a:endParaRPr lang="en-US"/>
          </a:p>
        </p:txBody>
      </p:sp>
      <p:sp>
        <p:nvSpPr>
          <p:cNvPr id="33826" name="Line 6"/>
          <p:cNvSpPr>
            <a:spLocks noChangeShapeType="1"/>
          </p:cNvSpPr>
          <p:nvPr/>
        </p:nvSpPr>
        <p:spPr bwMode="auto">
          <a:xfrm>
            <a:off x="1219200" y="5257800"/>
            <a:ext cx="2438400" cy="0"/>
          </a:xfrm>
          <a:prstGeom prst="line">
            <a:avLst/>
          </a:prstGeom>
          <a:noFill/>
          <a:ln w="9525">
            <a:solidFill>
              <a:srgbClr val="FFCCFF"/>
            </a:solidFill>
            <a:round/>
            <a:headEnd/>
            <a:tailEnd/>
          </a:ln>
        </p:spPr>
        <p:txBody>
          <a:bodyPr wrap="none" anchor="ctr"/>
          <a:lstStyle/>
          <a:p>
            <a:endParaRPr lang="en-US"/>
          </a:p>
        </p:txBody>
      </p:sp>
      <p:sp>
        <p:nvSpPr>
          <p:cNvPr id="33827" name="Line 7"/>
          <p:cNvSpPr>
            <a:spLocks noChangeShapeType="1"/>
          </p:cNvSpPr>
          <p:nvPr/>
        </p:nvSpPr>
        <p:spPr bwMode="auto">
          <a:xfrm flipH="1">
            <a:off x="1219200" y="4724400"/>
            <a:ext cx="1905000" cy="0"/>
          </a:xfrm>
          <a:prstGeom prst="line">
            <a:avLst/>
          </a:prstGeom>
          <a:noFill/>
          <a:ln w="9525">
            <a:solidFill>
              <a:schemeClr val="tx1"/>
            </a:solidFill>
            <a:prstDash val="dash"/>
            <a:round/>
            <a:headEnd/>
            <a:tailEnd/>
          </a:ln>
        </p:spPr>
        <p:txBody>
          <a:bodyPr wrap="none" anchor="ctr"/>
          <a:lstStyle/>
          <a:p>
            <a:endParaRPr lang="en-US"/>
          </a:p>
        </p:txBody>
      </p:sp>
      <p:sp>
        <p:nvSpPr>
          <p:cNvPr id="33828" name="Line 8"/>
          <p:cNvSpPr>
            <a:spLocks noChangeShapeType="1"/>
          </p:cNvSpPr>
          <p:nvPr/>
        </p:nvSpPr>
        <p:spPr bwMode="auto">
          <a:xfrm>
            <a:off x="2514600" y="4953000"/>
            <a:ext cx="0" cy="0"/>
          </a:xfrm>
          <a:prstGeom prst="line">
            <a:avLst/>
          </a:prstGeom>
          <a:noFill/>
          <a:ln w="9525">
            <a:solidFill>
              <a:schemeClr val="tx1"/>
            </a:solidFill>
            <a:round/>
            <a:headEnd/>
            <a:tailEnd/>
          </a:ln>
        </p:spPr>
        <p:txBody>
          <a:bodyPr wrap="none" anchor="ctr"/>
          <a:lstStyle/>
          <a:p>
            <a:endParaRPr lang="en-US"/>
          </a:p>
        </p:txBody>
      </p:sp>
      <p:sp>
        <p:nvSpPr>
          <p:cNvPr id="33829" name="Line 9"/>
          <p:cNvSpPr>
            <a:spLocks noChangeShapeType="1"/>
          </p:cNvSpPr>
          <p:nvPr/>
        </p:nvSpPr>
        <p:spPr bwMode="auto">
          <a:xfrm>
            <a:off x="2133600" y="5253038"/>
            <a:ext cx="0" cy="1139825"/>
          </a:xfrm>
          <a:prstGeom prst="line">
            <a:avLst/>
          </a:prstGeom>
          <a:noFill/>
          <a:ln w="9525">
            <a:solidFill>
              <a:srgbClr val="66CCFF"/>
            </a:solidFill>
            <a:round/>
            <a:headEnd/>
            <a:tailEnd/>
          </a:ln>
        </p:spPr>
        <p:txBody>
          <a:bodyPr wrap="none" anchor="ctr"/>
          <a:lstStyle/>
          <a:p>
            <a:endParaRPr lang="en-US"/>
          </a:p>
        </p:txBody>
      </p:sp>
      <p:sp>
        <p:nvSpPr>
          <p:cNvPr id="33830" name="Line 10"/>
          <p:cNvSpPr>
            <a:spLocks noChangeShapeType="1"/>
          </p:cNvSpPr>
          <p:nvPr/>
        </p:nvSpPr>
        <p:spPr bwMode="auto">
          <a:xfrm flipH="1">
            <a:off x="3429000" y="5233988"/>
            <a:ext cx="30163" cy="1166812"/>
          </a:xfrm>
          <a:prstGeom prst="line">
            <a:avLst/>
          </a:prstGeom>
          <a:noFill/>
          <a:ln w="9525">
            <a:solidFill>
              <a:srgbClr val="66FF99"/>
            </a:solidFill>
            <a:round/>
            <a:headEnd/>
            <a:tailEnd/>
          </a:ln>
        </p:spPr>
        <p:txBody>
          <a:bodyPr wrap="none" anchor="ctr"/>
          <a:lstStyle/>
          <a:p>
            <a:endParaRPr lang="en-US"/>
          </a:p>
        </p:txBody>
      </p:sp>
      <p:sp>
        <p:nvSpPr>
          <p:cNvPr id="49" name="Line 11"/>
          <p:cNvSpPr>
            <a:spLocks noChangeShapeType="1"/>
          </p:cNvSpPr>
          <p:nvPr/>
        </p:nvSpPr>
        <p:spPr bwMode="auto">
          <a:xfrm>
            <a:off x="2438400" y="4724400"/>
            <a:ext cx="0" cy="1676400"/>
          </a:xfrm>
          <a:prstGeom prst="line">
            <a:avLst/>
          </a:prstGeom>
          <a:noFill/>
          <a:ln w="9525">
            <a:solidFill>
              <a:schemeClr val="bg2">
                <a:lumMod val="40000"/>
                <a:lumOff val="60000"/>
              </a:schemeClr>
            </a:solidFill>
            <a:prstDash val="dash"/>
            <a:round/>
            <a:headEnd/>
            <a:tailEnd/>
          </a:ln>
        </p:spPr>
        <p:txBody>
          <a:bodyPr wrap="none" anchor="ctr"/>
          <a:lstStyle/>
          <a:p>
            <a:pPr>
              <a:defRPr/>
            </a:pPr>
            <a:endParaRPr lang="en-US">
              <a:cs typeface="+mn-cs"/>
            </a:endParaRPr>
          </a:p>
        </p:txBody>
      </p:sp>
      <p:sp>
        <p:nvSpPr>
          <p:cNvPr id="33832" name="Text Box 12"/>
          <p:cNvSpPr txBox="1">
            <a:spLocks noChangeArrowheads="1"/>
          </p:cNvSpPr>
          <p:nvPr/>
        </p:nvSpPr>
        <p:spPr bwMode="auto">
          <a:xfrm>
            <a:off x="3276600" y="6400800"/>
            <a:ext cx="557213" cy="457200"/>
          </a:xfrm>
          <a:prstGeom prst="rect">
            <a:avLst/>
          </a:prstGeom>
          <a:noFill/>
          <a:ln w="9525">
            <a:noFill/>
            <a:miter lim="800000"/>
            <a:headEnd/>
            <a:tailEnd/>
          </a:ln>
        </p:spPr>
        <p:txBody>
          <a:bodyPr wrap="none">
            <a:spAutoFit/>
          </a:bodyPr>
          <a:lstStyle/>
          <a:p>
            <a:pPr eaLnBrk="0" hangingPunct="0"/>
            <a:r>
              <a:rPr lang="en-US" sz="2400">
                <a:solidFill>
                  <a:srgbClr val="66FF99"/>
                </a:solidFill>
                <a:latin typeface="Times New Roman" pitchFamily="18" charset="0"/>
              </a:rPr>
              <a:t>Qd</a:t>
            </a:r>
          </a:p>
        </p:txBody>
      </p:sp>
      <p:sp>
        <p:nvSpPr>
          <p:cNvPr id="33833" name="Text Box 13"/>
          <p:cNvSpPr txBox="1">
            <a:spLocks noChangeArrowheads="1"/>
          </p:cNvSpPr>
          <p:nvPr/>
        </p:nvSpPr>
        <p:spPr bwMode="auto">
          <a:xfrm>
            <a:off x="762000" y="1828800"/>
            <a:ext cx="3505200" cy="1200329"/>
          </a:xfrm>
          <a:prstGeom prst="rect">
            <a:avLst/>
          </a:prstGeom>
          <a:noFill/>
          <a:ln w="9525">
            <a:noFill/>
            <a:miter lim="800000"/>
            <a:headEnd/>
            <a:tailEnd/>
          </a:ln>
        </p:spPr>
        <p:txBody>
          <a:bodyPr>
            <a:spAutoFit/>
          </a:bodyPr>
          <a:lstStyle/>
          <a:p>
            <a:pPr algn="ctr" eaLnBrk="0" hangingPunct="0"/>
            <a:r>
              <a:rPr lang="en-US" sz="2400" dirty="0">
                <a:solidFill>
                  <a:srgbClr val="FFFF00"/>
                </a:solidFill>
                <a:latin typeface="Times New Roman" pitchFamily="18" charset="0"/>
              </a:rPr>
              <a:t>Example of trade </a:t>
            </a:r>
            <a:r>
              <a:rPr lang="en-US" sz="2400" dirty="0" smtClean="0">
                <a:solidFill>
                  <a:srgbClr val="FFFF00"/>
                </a:solidFill>
                <a:latin typeface="Times New Roman" pitchFamily="18" charset="0"/>
              </a:rPr>
              <a:t>policy</a:t>
            </a:r>
            <a:br>
              <a:rPr lang="en-US" sz="2400" dirty="0" smtClean="0">
                <a:solidFill>
                  <a:srgbClr val="FFFF00"/>
                </a:solidFill>
                <a:latin typeface="Times New Roman" pitchFamily="18" charset="0"/>
              </a:rPr>
            </a:br>
            <a:r>
              <a:rPr lang="en-US" sz="2400" dirty="0" smtClean="0">
                <a:solidFill>
                  <a:srgbClr val="FFFF00"/>
                </a:solidFill>
                <a:latin typeface="Times New Roman" pitchFamily="18" charset="0"/>
              </a:rPr>
              <a:t>(import tariff)</a:t>
            </a:r>
            <a:br>
              <a:rPr lang="en-US" sz="2400" dirty="0" smtClean="0">
                <a:solidFill>
                  <a:srgbClr val="FFFF00"/>
                </a:solidFill>
                <a:latin typeface="Times New Roman" pitchFamily="18" charset="0"/>
              </a:rPr>
            </a:br>
            <a:r>
              <a:rPr lang="en-US" sz="2400" dirty="0" smtClean="0">
                <a:solidFill>
                  <a:srgbClr val="FFFF00"/>
                </a:solidFill>
                <a:latin typeface="Times New Roman" pitchFamily="18" charset="0"/>
              </a:rPr>
              <a:t> </a:t>
            </a:r>
            <a:r>
              <a:rPr lang="en-US" sz="2400" dirty="0">
                <a:solidFill>
                  <a:srgbClr val="FFFF00"/>
                </a:solidFill>
                <a:latin typeface="Times New Roman" pitchFamily="18" charset="0"/>
              </a:rPr>
              <a:t>for an importable</a:t>
            </a:r>
          </a:p>
        </p:txBody>
      </p:sp>
      <p:sp>
        <p:nvSpPr>
          <p:cNvPr id="33834" name="Text Box 14"/>
          <p:cNvSpPr txBox="1">
            <a:spLocks noChangeArrowheads="1"/>
          </p:cNvSpPr>
          <p:nvPr/>
        </p:nvSpPr>
        <p:spPr bwMode="auto">
          <a:xfrm>
            <a:off x="1660525" y="4460875"/>
            <a:ext cx="184150" cy="457200"/>
          </a:xfrm>
          <a:prstGeom prst="rect">
            <a:avLst/>
          </a:prstGeom>
          <a:noFill/>
          <a:ln w="9525">
            <a:noFill/>
            <a:miter lim="800000"/>
            <a:headEnd/>
            <a:tailEnd/>
          </a:ln>
        </p:spPr>
        <p:txBody>
          <a:bodyPr wrap="none">
            <a:spAutoFit/>
          </a:bodyPr>
          <a:lstStyle/>
          <a:p>
            <a:pPr eaLnBrk="0" hangingPunct="0"/>
            <a:endParaRPr lang="en-US" sz="2400">
              <a:latin typeface="Times New Roman" pitchFamily="18" charset="0"/>
            </a:endParaRPr>
          </a:p>
        </p:txBody>
      </p:sp>
      <p:sp>
        <p:nvSpPr>
          <p:cNvPr id="33835" name="Text Box 16"/>
          <p:cNvSpPr txBox="1">
            <a:spLocks noChangeArrowheads="1"/>
          </p:cNvSpPr>
          <p:nvPr/>
        </p:nvSpPr>
        <p:spPr bwMode="auto">
          <a:xfrm>
            <a:off x="1828800" y="6400800"/>
            <a:ext cx="523875" cy="457200"/>
          </a:xfrm>
          <a:prstGeom prst="rect">
            <a:avLst/>
          </a:prstGeom>
          <a:noFill/>
          <a:ln w="9525">
            <a:noFill/>
            <a:miter lim="800000"/>
            <a:headEnd/>
            <a:tailEnd/>
          </a:ln>
        </p:spPr>
        <p:txBody>
          <a:bodyPr wrap="none">
            <a:spAutoFit/>
          </a:bodyPr>
          <a:lstStyle/>
          <a:p>
            <a:pPr eaLnBrk="0" hangingPunct="0"/>
            <a:r>
              <a:rPr lang="en-US" sz="2400">
                <a:solidFill>
                  <a:srgbClr val="66CCFF"/>
                </a:solidFill>
                <a:latin typeface="Times New Roman" pitchFamily="18" charset="0"/>
              </a:rPr>
              <a:t>Qs</a:t>
            </a:r>
          </a:p>
        </p:txBody>
      </p:sp>
      <p:sp>
        <p:nvSpPr>
          <p:cNvPr id="33836" name="Text Box 19"/>
          <p:cNvSpPr txBox="1">
            <a:spLocks noChangeArrowheads="1"/>
          </p:cNvSpPr>
          <p:nvPr/>
        </p:nvSpPr>
        <p:spPr bwMode="auto">
          <a:xfrm>
            <a:off x="1600200" y="47974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A</a:t>
            </a:r>
          </a:p>
        </p:txBody>
      </p:sp>
      <p:sp>
        <p:nvSpPr>
          <p:cNvPr id="33837" name="Text Box 20"/>
          <p:cNvSpPr txBox="1">
            <a:spLocks noChangeArrowheads="1"/>
          </p:cNvSpPr>
          <p:nvPr/>
        </p:nvSpPr>
        <p:spPr bwMode="auto">
          <a:xfrm>
            <a:off x="2133600" y="4876800"/>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B</a:t>
            </a:r>
          </a:p>
        </p:txBody>
      </p:sp>
      <p:sp>
        <p:nvSpPr>
          <p:cNvPr id="33838" name="Text Box 21"/>
          <p:cNvSpPr txBox="1">
            <a:spLocks noChangeArrowheads="1"/>
          </p:cNvSpPr>
          <p:nvPr/>
        </p:nvSpPr>
        <p:spPr bwMode="auto">
          <a:xfrm>
            <a:off x="2590800" y="47974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C</a:t>
            </a:r>
          </a:p>
        </p:txBody>
      </p:sp>
      <p:sp>
        <p:nvSpPr>
          <p:cNvPr id="33839" name="Text Box 22"/>
          <p:cNvSpPr txBox="1">
            <a:spLocks noChangeArrowheads="1"/>
          </p:cNvSpPr>
          <p:nvPr/>
        </p:nvSpPr>
        <p:spPr bwMode="auto">
          <a:xfrm>
            <a:off x="3048000" y="4873625"/>
            <a:ext cx="404813" cy="457200"/>
          </a:xfrm>
          <a:prstGeom prst="rect">
            <a:avLst/>
          </a:prstGeom>
          <a:noFill/>
          <a:ln w="9525">
            <a:noFill/>
            <a:miter lim="800000"/>
            <a:headEnd/>
            <a:tailEnd/>
          </a:ln>
        </p:spPr>
        <p:txBody>
          <a:bodyPr wrap="none">
            <a:spAutoFit/>
          </a:bodyPr>
          <a:lstStyle/>
          <a:p>
            <a:pPr eaLnBrk="0" hangingPunct="0"/>
            <a:r>
              <a:rPr lang="en-US" sz="2400" b="1">
                <a:solidFill>
                  <a:srgbClr val="FFCCFF"/>
                </a:solidFill>
              </a:rPr>
              <a:t>D</a:t>
            </a:r>
          </a:p>
        </p:txBody>
      </p:sp>
      <p:sp>
        <p:nvSpPr>
          <p:cNvPr id="33840" name="Line 23"/>
          <p:cNvSpPr>
            <a:spLocks noChangeShapeType="1"/>
          </p:cNvSpPr>
          <p:nvPr/>
        </p:nvSpPr>
        <p:spPr bwMode="auto">
          <a:xfrm>
            <a:off x="3095625" y="4724400"/>
            <a:ext cx="0" cy="1676400"/>
          </a:xfrm>
          <a:prstGeom prst="line">
            <a:avLst/>
          </a:prstGeom>
          <a:noFill/>
          <a:ln w="9525">
            <a:solidFill>
              <a:srgbClr val="66FF99"/>
            </a:solidFill>
            <a:prstDash val="dash"/>
            <a:round/>
            <a:headEnd/>
            <a:tailEnd/>
          </a:ln>
        </p:spPr>
        <p:txBody>
          <a:bodyPr wrap="none" anchor="ctr"/>
          <a:lstStyle/>
          <a:p>
            <a:endParaRPr lang="en-US"/>
          </a:p>
        </p:txBody>
      </p:sp>
      <p:sp>
        <p:nvSpPr>
          <p:cNvPr id="33841" name="Text Box 24"/>
          <p:cNvSpPr txBox="1">
            <a:spLocks noChangeArrowheads="1"/>
          </p:cNvSpPr>
          <p:nvPr/>
        </p:nvSpPr>
        <p:spPr bwMode="auto">
          <a:xfrm>
            <a:off x="2743200" y="6400800"/>
            <a:ext cx="658813" cy="457200"/>
          </a:xfrm>
          <a:prstGeom prst="rect">
            <a:avLst/>
          </a:prstGeom>
          <a:noFill/>
          <a:ln w="9525">
            <a:noFill/>
            <a:miter lim="800000"/>
            <a:headEnd/>
            <a:tailEnd/>
          </a:ln>
        </p:spPr>
        <p:txBody>
          <a:bodyPr wrap="none">
            <a:spAutoFit/>
          </a:bodyPr>
          <a:lstStyle/>
          <a:p>
            <a:pPr eaLnBrk="0" hangingPunct="0"/>
            <a:r>
              <a:rPr lang="en-US" sz="2400" i="1">
                <a:solidFill>
                  <a:srgbClr val="66FF99"/>
                </a:solidFill>
                <a:latin typeface="Times New Roman" pitchFamily="18" charset="0"/>
              </a:rPr>
              <a:t>Qd’</a:t>
            </a:r>
          </a:p>
        </p:txBody>
      </p:sp>
      <p:sp>
        <p:nvSpPr>
          <p:cNvPr id="33842" name="Text Box 25"/>
          <p:cNvSpPr txBox="1">
            <a:spLocks noChangeArrowheads="1"/>
          </p:cNvSpPr>
          <p:nvPr/>
        </p:nvSpPr>
        <p:spPr bwMode="auto">
          <a:xfrm>
            <a:off x="2209800" y="6400800"/>
            <a:ext cx="625475" cy="457200"/>
          </a:xfrm>
          <a:prstGeom prst="rect">
            <a:avLst/>
          </a:prstGeom>
          <a:noFill/>
          <a:ln w="9525">
            <a:noFill/>
            <a:miter lim="800000"/>
            <a:headEnd/>
            <a:tailEnd/>
          </a:ln>
        </p:spPr>
        <p:txBody>
          <a:bodyPr wrap="none">
            <a:spAutoFit/>
          </a:bodyPr>
          <a:lstStyle/>
          <a:p>
            <a:pPr eaLnBrk="0" hangingPunct="0"/>
            <a:r>
              <a:rPr lang="en-US" sz="2400" i="1">
                <a:solidFill>
                  <a:srgbClr val="66CCFF"/>
                </a:solidFill>
                <a:latin typeface="Times New Roman" pitchFamily="18" charset="0"/>
              </a:rPr>
              <a:t>Qs’</a:t>
            </a:r>
          </a:p>
        </p:txBody>
      </p:sp>
      <p:sp>
        <p:nvSpPr>
          <p:cNvPr id="33843" name="Text Box 26"/>
          <p:cNvSpPr txBox="1">
            <a:spLocks noChangeArrowheads="1"/>
          </p:cNvSpPr>
          <p:nvPr/>
        </p:nvSpPr>
        <p:spPr bwMode="auto">
          <a:xfrm>
            <a:off x="228600" y="5029200"/>
            <a:ext cx="969963" cy="461963"/>
          </a:xfrm>
          <a:prstGeom prst="rect">
            <a:avLst/>
          </a:prstGeom>
          <a:noFill/>
          <a:ln w="9525">
            <a:noFill/>
            <a:miter lim="800000"/>
            <a:headEnd/>
            <a:tailEnd/>
          </a:ln>
        </p:spPr>
        <p:txBody>
          <a:bodyPr wrap="none">
            <a:spAutoFit/>
          </a:bodyPr>
          <a:lstStyle/>
          <a:p>
            <a:pPr eaLnBrk="0" hangingPunct="0"/>
            <a:r>
              <a:rPr lang="en-US" sz="2400">
                <a:solidFill>
                  <a:srgbClr val="FFCCFF"/>
                </a:solidFill>
                <a:latin typeface="Times New Roman" pitchFamily="18" charset="0"/>
              </a:rPr>
              <a:t>Ptrade</a:t>
            </a:r>
          </a:p>
        </p:txBody>
      </p:sp>
      <p:sp>
        <p:nvSpPr>
          <p:cNvPr id="33844" name="Text Box 27"/>
          <p:cNvSpPr txBox="1">
            <a:spLocks noChangeArrowheads="1"/>
          </p:cNvSpPr>
          <p:nvPr/>
        </p:nvSpPr>
        <p:spPr bwMode="auto">
          <a:xfrm>
            <a:off x="304800" y="4495800"/>
            <a:ext cx="895350" cy="457200"/>
          </a:xfrm>
          <a:prstGeom prst="rect">
            <a:avLst/>
          </a:prstGeom>
          <a:noFill/>
          <a:ln w="9525">
            <a:noFill/>
            <a:miter lim="800000"/>
            <a:headEnd/>
            <a:tailEnd/>
          </a:ln>
        </p:spPr>
        <p:txBody>
          <a:bodyPr wrap="none">
            <a:spAutoFit/>
          </a:bodyPr>
          <a:lstStyle/>
          <a:p>
            <a:pPr eaLnBrk="0" hangingPunct="0"/>
            <a:r>
              <a:rPr lang="en-US" sz="2400" i="1">
                <a:solidFill>
                  <a:srgbClr val="FFCCFF"/>
                </a:solidFill>
                <a:latin typeface="Times New Roman" pitchFamily="18" charset="0"/>
              </a:rPr>
              <a:t>Pdom</a:t>
            </a:r>
          </a:p>
        </p:txBody>
      </p:sp>
      <p:sp>
        <p:nvSpPr>
          <p:cNvPr id="33845" name="Text Box 13"/>
          <p:cNvSpPr txBox="1">
            <a:spLocks noChangeArrowheads="1"/>
          </p:cNvSpPr>
          <p:nvPr/>
        </p:nvSpPr>
        <p:spPr bwMode="auto">
          <a:xfrm>
            <a:off x="5410200" y="1752600"/>
            <a:ext cx="3276600" cy="1200329"/>
          </a:xfrm>
          <a:prstGeom prst="rect">
            <a:avLst/>
          </a:prstGeom>
          <a:noFill/>
          <a:ln w="9525">
            <a:noFill/>
            <a:miter lim="800000"/>
            <a:headEnd/>
            <a:tailEnd/>
          </a:ln>
        </p:spPr>
        <p:txBody>
          <a:bodyPr>
            <a:spAutoFit/>
          </a:bodyPr>
          <a:lstStyle/>
          <a:p>
            <a:pPr algn="ctr" eaLnBrk="0" hangingPunct="0"/>
            <a:r>
              <a:rPr lang="en-US" sz="2400" dirty="0">
                <a:solidFill>
                  <a:srgbClr val="FFFF00"/>
                </a:solidFill>
                <a:latin typeface="Times New Roman" pitchFamily="18" charset="0"/>
              </a:rPr>
              <a:t>Example of trade </a:t>
            </a:r>
            <a:r>
              <a:rPr lang="en-US" sz="2400" dirty="0" smtClean="0">
                <a:solidFill>
                  <a:srgbClr val="FFFF00"/>
                </a:solidFill>
                <a:latin typeface="Times New Roman" pitchFamily="18" charset="0"/>
              </a:rPr>
              <a:t>policy</a:t>
            </a:r>
            <a:br>
              <a:rPr lang="en-US" sz="2400" dirty="0" smtClean="0">
                <a:solidFill>
                  <a:srgbClr val="FFFF00"/>
                </a:solidFill>
                <a:latin typeface="Times New Roman" pitchFamily="18" charset="0"/>
              </a:rPr>
            </a:br>
            <a:r>
              <a:rPr lang="en-US" sz="2400" dirty="0" smtClean="0">
                <a:solidFill>
                  <a:srgbClr val="FFFF00"/>
                </a:solidFill>
                <a:latin typeface="Times New Roman" pitchFamily="18" charset="0"/>
              </a:rPr>
              <a:t>(export subsidy) </a:t>
            </a:r>
            <a:br>
              <a:rPr lang="en-US" sz="2400" dirty="0" smtClean="0">
                <a:solidFill>
                  <a:srgbClr val="FFFF00"/>
                </a:solidFill>
                <a:latin typeface="Times New Roman" pitchFamily="18" charset="0"/>
              </a:rPr>
            </a:br>
            <a:r>
              <a:rPr lang="en-US" sz="2400" dirty="0" smtClean="0">
                <a:solidFill>
                  <a:srgbClr val="FFFF00"/>
                </a:solidFill>
                <a:latin typeface="Times New Roman" pitchFamily="18" charset="0"/>
              </a:rPr>
              <a:t>for </a:t>
            </a:r>
            <a:r>
              <a:rPr lang="en-US" sz="2400" dirty="0">
                <a:solidFill>
                  <a:srgbClr val="FFFF00"/>
                </a:solidFill>
                <a:latin typeface="Times New Roman" pitchFamily="18" charset="0"/>
              </a:rPr>
              <a:t>an exportable</a:t>
            </a:r>
          </a:p>
        </p:txBody>
      </p:sp>
      <p:sp>
        <p:nvSpPr>
          <p:cNvPr id="33846" name="Text Box 13"/>
          <p:cNvSpPr txBox="1">
            <a:spLocks noChangeArrowheads="1"/>
          </p:cNvSpPr>
          <p:nvPr/>
        </p:nvSpPr>
        <p:spPr bwMode="auto">
          <a:xfrm>
            <a:off x="4114800" y="6035675"/>
            <a:ext cx="1096963" cy="822325"/>
          </a:xfrm>
          <a:prstGeom prst="rect">
            <a:avLst/>
          </a:prstGeom>
          <a:noFill/>
          <a:ln w="9525">
            <a:noFill/>
            <a:miter lim="800000"/>
            <a:headEnd/>
            <a:tailEnd/>
          </a:ln>
        </p:spPr>
        <p:txBody>
          <a:bodyPr wrap="none">
            <a:spAutoFit/>
          </a:bodyPr>
          <a:lstStyle/>
          <a:p>
            <a:pPr eaLnBrk="0" hangingPunct="0"/>
            <a:r>
              <a:rPr lang="en-US" sz="2400">
                <a:latin typeface="Times New Roman" pitchFamily="18" charset="0"/>
              </a:rPr>
              <a:t>Price</a:t>
            </a:r>
          </a:p>
          <a:p>
            <a:pPr eaLnBrk="0" hangingPunct="0"/>
            <a:r>
              <a:rPr lang="en-US" sz="2400">
                <a:latin typeface="Times New Roman" pitchFamily="18" charset="0"/>
              </a:rPr>
              <a:t>($/unit)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1143000"/>
          </a:xfrm>
        </p:spPr>
        <p:txBody>
          <a:bodyPr/>
          <a:lstStyle/>
          <a:p>
            <a:pPr eaLnBrk="1" hangingPunct="1"/>
            <a:r>
              <a:rPr lang="en-US" smtClean="0"/>
              <a:t>Measures of “Protection” or “Assistance”</a:t>
            </a:r>
            <a:br>
              <a:rPr lang="en-US" smtClean="0"/>
            </a:br>
            <a:r>
              <a:rPr lang="en-US" smtClean="0"/>
              <a:t>focus only on price comparisons</a:t>
            </a:r>
          </a:p>
        </p:txBody>
      </p:sp>
      <p:sp>
        <p:nvSpPr>
          <p:cNvPr id="208899" name="Rectangle 3"/>
          <p:cNvSpPr>
            <a:spLocks noGrp="1" noChangeArrowheads="1"/>
          </p:cNvSpPr>
          <p:nvPr>
            <p:ph type="body" idx="1"/>
          </p:nvPr>
        </p:nvSpPr>
        <p:spPr>
          <a:xfrm>
            <a:off x="0" y="1600200"/>
            <a:ext cx="9144000" cy="4953000"/>
          </a:xfrm>
        </p:spPr>
        <p:txBody>
          <a:bodyPr/>
          <a:lstStyle/>
          <a:p>
            <a:pPr eaLnBrk="1" hangingPunct="1">
              <a:lnSpc>
                <a:spcPct val="80000"/>
              </a:lnSpc>
            </a:pPr>
            <a:r>
              <a:rPr lang="en-US" dirty="0" smtClean="0"/>
              <a:t>Comparing “domestic” and “world” prices </a:t>
            </a:r>
          </a:p>
          <a:p>
            <a:pPr lvl="1" eaLnBrk="1" hangingPunct="1">
              <a:lnSpc>
                <a:spcPct val="80000"/>
              </a:lnSpc>
            </a:pPr>
            <a:r>
              <a:rPr lang="en-US" sz="2400" dirty="0" smtClean="0"/>
              <a:t>for a similar item, at the same place &amp; time</a:t>
            </a:r>
          </a:p>
          <a:p>
            <a:pPr lvl="1" eaLnBrk="1" hangingPunct="1">
              <a:lnSpc>
                <a:spcPct val="80000"/>
              </a:lnSpc>
            </a:pPr>
            <a:r>
              <a:rPr lang="en-US" sz="2400" dirty="0" smtClean="0"/>
              <a:t>what it actually costs, versus… </a:t>
            </a:r>
          </a:p>
          <a:p>
            <a:pPr lvl="1" eaLnBrk="1" hangingPunct="1">
              <a:lnSpc>
                <a:spcPct val="80000"/>
              </a:lnSpc>
              <a:buFontTx/>
              <a:buNone/>
            </a:pPr>
            <a:r>
              <a:rPr lang="en-US" sz="2400" dirty="0" smtClean="0"/>
              <a:t>		what it </a:t>
            </a:r>
            <a:r>
              <a:rPr lang="en-US" sz="2400" i="1" dirty="0" smtClean="0"/>
              <a:t>would</a:t>
            </a:r>
            <a:r>
              <a:rPr lang="en-US" sz="2400" dirty="0" smtClean="0"/>
              <a:t> cost with free trade</a:t>
            </a:r>
          </a:p>
          <a:p>
            <a:pPr lvl="1" eaLnBrk="1" hangingPunct="1">
              <a:lnSpc>
                <a:spcPct val="80000"/>
              </a:lnSpc>
            </a:pPr>
            <a:r>
              <a:rPr lang="en-US" sz="2400" dirty="0" smtClean="0"/>
              <a:t>this can be the tariff rate, or “tariff-equivalent” cost of non-tariff barriers (NTBs)</a:t>
            </a:r>
            <a:br>
              <a:rPr lang="en-US" sz="2400" dirty="0" smtClean="0"/>
            </a:br>
            <a:endParaRPr lang="en-US" sz="2400" dirty="0" smtClean="0"/>
          </a:p>
          <a:p>
            <a:pPr eaLnBrk="1" hangingPunct="1">
              <a:lnSpc>
                <a:spcPct val="80000"/>
              </a:lnSpc>
            </a:pPr>
            <a:r>
              <a:rPr lang="en-US" dirty="0" smtClean="0"/>
              <a:t>“Nominal” protection focuses only on output:</a:t>
            </a:r>
          </a:p>
          <a:p>
            <a:pPr lvl="1" eaLnBrk="1" hangingPunct="1">
              <a:lnSpc>
                <a:spcPct val="80000"/>
              </a:lnSpc>
            </a:pPr>
            <a:r>
              <a:rPr lang="en-US" dirty="0" smtClean="0"/>
              <a:t> Nominal protection </a:t>
            </a:r>
            <a:r>
              <a:rPr lang="en-US" i="1" dirty="0" smtClean="0"/>
              <a:t>coefficient</a:t>
            </a:r>
          </a:p>
          <a:p>
            <a:pPr lvl="1" eaLnBrk="1" hangingPunct="1">
              <a:lnSpc>
                <a:spcPct val="80000"/>
              </a:lnSpc>
              <a:buFontTx/>
              <a:buNone/>
            </a:pPr>
            <a:r>
              <a:rPr lang="en-US" sz="2400" dirty="0" smtClean="0"/>
              <a:t>			NPC = (Pd/Pw)		( a coefficient on Pw)</a:t>
            </a:r>
          </a:p>
          <a:p>
            <a:pPr lvl="1" eaLnBrk="1" hangingPunct="1">
              <a:lnSpc>
                <a:spcPct val="80000"/>
              </a:lnSpc>
            </a:pPr>
            <a:r>
              <a:rPr lang="en-US" dirty="0" smtClean="0"/>
              <a:t>Nominal </a:t>
            </a:r>
            <a:r>
              <a:rPr lang="en-US" i="1" dirty="0" smtClean="0"/>
              <a:t>rate </a:t>
            </a:r>
            <a:r>
              <a:rPr lang="en-US" dirty="0" smtClean="0"/>
              <a:t>of protection </a:t>
            </a:r>
          </a:p>
          <a:p>
            <a:pPr lvl="1" eaLnBrk="1" hangingPunct="1">
              <a:lnSpc>
                <a:spcPct val="80000"/>
              </a:lnSpc>
              <a:buFontTx/>
              <a:buNone/>
            </a:pPr>
            <a:r>
              <a:rPr lang="en-US" sz="2400" dirty="0" smtClean="0"/>
              <a:t>			NRP = (Pd/Pw) – 1 		( a percentage of Pw)</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8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8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89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839200" cy="685800"/>
          </a:xfrm>
        </p:spPr>
        <p:txBody>
          <a:bodyPr/>
          <a:lstStyle/>
          <a:p>
            <a:pPr eaLnBrk="1" hangingPunct="1"/>
            <a:r>
              <a:rPr lang="en-US" dirty="0" smtClean="0"/>
              <a:t>Nominal Protection</a:t>
            </a:r>
            <a:br>
              <a:rPr lang="en-US" dirty="0" smtClean="0"/>
            </a:br>
            <a:endParaRPr lang="en-US" dirty="0" smtClean="0"/>
          </a:p>
        </p:txBody>
      </p:sp>
      <p:sp>
        <p:nvSpPr>
          <p:cNvPr id="303107" name="Rectangle 3"/>
          <p:cNvSpPr>
            <a:spLocks noGrp="1" noChangeArrowheads="1"/>
          </p:cNvSpPr>
          <p:nvPr>
            <p:ph type="body" idx="1"/>
          </p:nvPr>
        </p:nvSpPr>
        <p:spPr>
          <a:xfrm>
            <a:off x="0" y="914400"/>
            <a:ext cx="9067800" cy="5943600"/>
          </a:xfrm>
        </p:spPr>
        <p:txBody>
          <a:bodyPr/>
          <a:lstStyle/>
          <a:p>
            <a:pPr marL="285750" lvl="1" indent="-166688" eaLnBrk="1" hangingPunct="1">
              <a:lnSpc>
                <a:spcPct val="90000"/>
              </a:lnSpc>
            </a:pPr>
            <a:r>
              <a:rPr lang="en-US" sz="2400" dirty="0" smtClean="0"/>
              <a:t> It is hard to estimate the value of market failures and opportunity costs for NONTRADALBE goods.</a:t>
            </a:r>
            <a:br>
              <a:rPr lang="en-US" sz="2400" dirty="0" smtClean="0"/>
            </a:br>
            <a:endParaRPr lang="en-US" sz="2400" dirty="0" smtClean="0"/>
          </a:p>
          <a:p>
            <a:pPr marL="285750" lvl="1" indent="-166688" eaLnBrk="1" hangingPunct="1">
              <a:lnSpc>
                <a:spcPct val="90000"/>
              </a:lnSpc>
            </a:pPr>
            <a:r>
              <a:rPr lang="en-US" sz="2400" dirty="0" smtClean="0"/>
              <a:t> For this reason NRP and NPC are most reliably used only in the case of TRADED goods, for which the opportunity cost is the value of the good in trade (i.e. the “parity price”).</a:t>
            </a:r>
            <a:br>
              <a:rPr lang="en-US" sz="2400" dirty="0" smtClean="0"/>
            </a:br>
            <a:endParaRPr lang="en-US" sz="2400" dirty="0" smtClean="0"/>
          </a:p>
          <a:p>
            <a:pPr marL="285750" lvl="1" indent="-166688" eaLnBrk="1" hangingPunct="1">
              <a:lnSpc>
                <a:spcPct val="90000"/>
              </a:lnSpc>
            </a:pPr>
            <a:r>
              <a:rPr lang="en-US" sz="2400" dirty="0" smtClean="0"/>
              <a:t> Origins:</a:t>
            </a:r>
          </a:p>
          <a:p>
            <a:pPr marL="119062" lvl="1" indent="0" eaLnBrk="1" hangingPunct="1">
              <a:lnSpc>
                <a:spcPct val="90000"/>
              </a:lnSpc>
              <a:buNone/>
            </a:pPr>
            <a:r>
              <a:rPr lang="en-US" sz="1400" dirty="0"/>
              <a:t> </a:t>
            </a:r>
            <a:r>
              <a:rPr lang="en-US" sz="1400" dirty="0" smtClean="0"/>
              <a:t>     </a:t>
            </a:r>
            <a:r>
              <a:rPr lang="en-US" sz="1600" dirty="0" smtClean="0"/>
              <a:t>17</a:t>
            </a:r>
            <a:r>
              <a:rPr lang="en-US" sz="1600" baseline="30000" dirty="0" smtClean="0"/>
              <a:t>th</a:t>
            </a:r>
            <a:r>
              <a:rPr lang="en-US" sz="1600" dirty="0" smtClean="0"/>
              <a:t>-18</a:t>
            </a:r>
            <a:r>
              <a:rPr lang="en-US" sz="1600" baseline="30000" dirty="0" smtClean="0"/>
              <a:t>th</a:t>
            </a:r>
            <a:r>
              <a:rPr lang="en-US" sz="1600" dirty="0" smtClean="0"/>
              <a:t> century: English tariffs on imports of wine</a:t>
            </a:r>
            <a:r>
              <a:rPr lang="en-US" sz="1600" dirty="0"/>
              <a:t>, sugar, coffee, tea, and </a:t>
            </a:r>
            <a:r>
              <a:rPr lang="en-US" sz="1600" dirty="0" smtClean="0"/>
              <a:t>rum</a:t>
            </a:r>
          </a:p>
          <a:p>
            <a:pPr marL="0" indent="0">
              <a:buNone/>
            </a:pPr>
            <a:r>
              <a:rPr lang="en-US" sz="1600" dirty="0"/>
              <a:t> </a:t>
            </a:r>
            <a:r>
              <a:rPr lang="en-US" sz="1600" dirty="0" smtClean="0"/>
              <a:t>      1813:  English House of Commons debates banning imports of wheat to support prices</a:t>
            </a:r>
          </a:p>
          <a:p>
            <a:pPr marL="0" indent="0">
              <a:buNone/>
            </a:pPr>
            <a:r>
              <a:rPr lang="en-US" sz="1600" dirty="0" smtClean="0"/>
              <a:t>  	  Thomas </a:t>
            </a:r>
            <a:r>
              <a:rPr lang="en-US" sz="1600" dirty="0"/>
              <a:t>Malthus </a:t>
            </a:r>
            <a:r>
              <a:rPr lang="en-US" sz="1600" dirty="0" smtClean="0"/>
              <a:t>argued grain imports would reduce wages, and hurt manufacturers </a:t>
            </a:r>
          </a:p>
          <a:p>
            <a:pPr marL="0" indent="0">
              <a:buNone/>
            </a:pPr>
            <a:r>
              <a:rPr lang="en-US" sz="1600" dirty="0" smtClean="0"/>
              <a:t>	  David Ricardo supported free </a:t>
            </a:r>
            <a:r>
              <a:rPr lang="en-US" sz="1600" dirty="0"/>
              <a:t>trade </a:t>
            </a:r>
            <a:r>
              <a:rPr lang="en-US" sz="1600" dirty="0" smtClean="0"/>
              <a:t>to exploit Britain’s comparative advantage.</a:t>
            </a:r>
          </a:p>
          <a:p>
            <a:pPr marL="0" indent="0">
              <a:buNone/>
            </a:pPr>
            <a:r>
              <a:rPr lang="en-US" sz="1600" dirty="0"/>
              <a:t>	</a:t>
            </a:r>
            <a:r>
              <a:rPr lang="en-US" sz="1600" dirty="0" smtClean="0"/>
              <a:t>  Adam Smith generally opposed “mercantilism” and favored </a:t>
            </a:r>
            <a:r>
              <a:rPr lang="en-US" sz="1600" dirty="0"/>
              <a:t>free trade</a:t>
            </a:r>
            <a:br>
              <a:rPr lang="en-US" sz="1600" dirty="0"/>
            </a:br>
            <a:r>
              <a:rPr lang="en-US" sz="1600" dirty="0"/>
              <a:t>	</a:t>
            </a:r>
            <a:r>
              <a:rPr lang="en-US" sz="1600" dirty="0" smtClean="0"/>
              <a:t>	 “every </a:t>
            </a:r>
            <a:r>
              <a:rPr lang="en-US" sz="1600" dirty="0"/>
              <a:t>thing ought to be left to its own </a:t>
            </a:r>
            <a:r>
              <a:rPr lang="en-US" sz="1600" dirty="0" smtClean="0"/>
              <a:t>level” </a:t>
            </a:r>
          </a:p>
          <a:p>
            <a:pPr marL="0" indent="0">
              <a:buNone/>
            </a:pPr>
            <a:r>
              <a:rPr lang="en-US" sz="1600" dirty="0"/>
              <a:t> </a:t>
            </a:r>
            <a:r>
              <a:rPr lang="en-US" sz="1600" dirty="0" smtClean="0"/>
              <a:t>      1815:  Corn Laws enacted to </a:t>
            </a:r>
            <a:r>
              <a:rPr lang="en-US" sz="1600" dirty="0"/>
              <a:t>keep </a:t>
            </a:r>
            <a:r>
              <a:rPr lang="en-US" sz="1600" dirty="0" smtClean="0"/>
              <a:t>Prussian wheat out, bread </a:t>
            </a:r>
            <a:r>
              <a:rPr lang="en-US" sz="1600" dirty="0"/>
              <a:t>prices high. </a:t>
            </a:r>
            <a:r>
              <a:rPr lang="en-US" sz="1600" dirty="0" smtClean="0"/>
              <a:t>Rioting in London.</a:t>
            </a:r>
            <a:endParaRPr lang="en-US" sz="1600" dirty="0"/>
          </a:p>
          <a:p>
            <a:pPr marL="0" indent="0">
              <a:buNone/>
            </a:pPr>
            <a:r>
              <a:rPr lang="en-US" sz="1600" dirty="0"/>
              <a:t>	</a:t>
            </a:r>
            <a:r>
              <a:rPr lang="en-US" sz="1600" dirty="0" smtClean="0"/>
              <a:t>Smith’s Wealth of Nations (1776) contains a commentary on the “Corn Trade” </a:t>
            </a:r>
            <a:br>
              <a:rPr lang="en-US" sz="1600" dirty="0" smtClean="0"/>
            </a:br>
            <a:r>
              <a:rPr lang="en-US" sz="1600" dirty="0" smtClean="0"/>
              <a:t>	(in Book 4) in which he computes duties on common imports – basically the first</a:t>
            </a:r>
            <a:br>
              <a:rPr lang="en-US" sz="1600" dirty="0" smtClean="0"/>
            </a:br>
            <a:r>
              <a:rPr lang="en-US" sz="1600" dirty="0" smtClean="0"/>
              <a:t>	calculations of NRPs. Still in use after 200 years!!!</a:t>
            </a:r>
          </a:p>
          <a:p>
            <a:pPr marL="685800" lvl="2" indent="-166688" eaLnBrk="1" hangingPunct="1">
              <a:lnSpc>
                <a:spcPct val="90000"/>
              </a:lnSpc>
              <a:buNone/>
            </a:pP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839200" cy="685800"/>
          </a:xfrm>
        </p:spPr>
        <p:txBody>
          <a:bodyPr/>
          <a:lstStyle/>
          <a:p>
            <a:pPr eaLnBrk="1" hangingPunct="1"/>
            <a:r>
              <a:rPr lang="en-US" smtClean="0"/>
              <a:t>Using nominal protection</a:t>
            </a:r>
            <a:br>
              <a:rPr lang="en-US" smtClean="0"/>
            </a:br>
            <a:endParaRPr lang="en-US" smtClean="0"/>
          </a:p>
        </p:txBody>
      </p:sp>
      <p:sp>
        <p:nvSpPr>
          <p:cNvPr id="303107" name="Rectangle 3"/>
          <p:cNvSpPr>
            <a:spLocks noGrp="1" noChangeArrowheads="1"/>
          </p:cNvSpPr>
          <p:nvPr>
            <p:ph type="body" idx="1"/>
          </p:nvPr>
        </p:nvSpPr>
        <p:spPr>
          <a:xfrm>
            <a:off x="0" y="914400"/>
            <a:ext cx="9067800" cy="5943600"/>
          </a:xfrm>
        </p:spPr>
        <p:txBody>
          <a:bodyPr/>
          <a:lstStyle/>
          <a:p>
            <a:pPr marL="285750" lvl="1" indent="-166688" eaLnBrk="1" hangingPunct="1">
              <a:lnSpc>
                <a:spcPct val="90000"/>
              </a:lnSpc>
            </a:pPr>
            <a:r>
              <a:rPr lang="en-US" sz="2400" dirty="0" smtClean="0"/>
              <a:t>With free trade, NRP=0 and  NPC=1</a:t>
            </a:r>
            <a:br>
              <a:rPr lang="en-US" sz="2400" dirty="0" smtClean="0"/>
            </a:br>
            <a:endParaRPr lang="en-US" sz="2400" dirty="0" smtClean="0"/>
          </a:p>
          <a:p>
            <a:pPr marL="285750" lvl="1" indent="-166688" eaLnBrk="1" hangingPunct="1">
              <a:lnSpc>
                <a:spcPct val="90000"/>
              </a:lnSpc>
            </a:pPr>
            <a:r>
              <a:rPr lang="en-US" sz="2400" dirty="0" smtClean="0"/>
              <a:t>NRP &gt; 0 (or  NPC &gt;1) implies policy is helping producers at the expense of consumers, and generating either quota rents or tariff revenues.</a:t>
            </a:r>
            <a:br>
              <a:rPr lang="en-US" sz="2400" dirty="0" smtClean="0"/>
            </a:br>
            <a:endParaRPr lang="en-US" sz="2400" dirty="0" smtClean="0"/>
          </a:p>
          <a:p>
            <a:pPr marL="285750" lvl="1" indent="-166688" eaLnBrk="1" hangingPunct="1">
              <a:lnSpc>
                <a:spcPct val="90000"/>
              </a:lnSpc>
            </a:pPr>
            <a:r>
              <a:rPr lang="en-US" sz="2400" dirty="0" smtClean="0"/>
              <a:t>NRP &lt; 0 ( or NPC &lt;1) implies policy is helping consumers at the expense of producers, spending government funds on export subsidies.</a:t>
            </a:r>
          </a:p>
          <a:p>
            <a:pPr marL="285750" lvl="1" indent="-166688" eaLnBrk="1" hangingPunct="1">
              <a:lnSpc>
                <a:spcPct val="90000"/>
              </a:lnSpc>
            </a:pPr>
            <a:endParaRPr lang="en-US" sz="2400" dirty="0"/>
          </a:p>
          <a:p>
            <a:pPr marL="285750" lvl="1" indent="-166688" eaLnBrk="1" hangingPunct="1">
              <a:lnSpc>
                <a:spcPct val="90000"/>
              </a:lnSpc>
            </a:pPr>
            <a:r>
              <a:rPr lang="en-US" sz="2400" dirty="0" smtClean="0"/>
              <a:t>Keep in mind that “protection” is defined from the prospective of the producer.  When producers are protected consumers are harmed. When consumers are protected, we refer to this as “negative protection” because the reference population is producers.</a:t>
            </a:r>
          </a:p>
          <a:p>
            <a:pPr marL="285750" lvl="1" indent="-166688" eaLnBrk="1" hangingPunct="1">
              <a:lnSpc>
                <a:spcPct val="90000"/>
              </a:lnSpc>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839200" cy="685800"/>
          </a:xfrm>
        </p:spPr>
        <p:txBody>
          <a:bodyPr/>
          <a:lstStyle/>
          <a:p>
            <a:pPr eaLnBrk="1" hangingPunct="1"/>
            <a:r>
              <a:rPr lang="en-US" smtClean="0"/>
              <a:t>Using nominal protection</a:t>
            </a:r>
            <a:br>
              <a:rPr lang="en-US" smtClean="0"/>
            </a:br>
            <a:endParaRPr lang="en-US" smtClean="0"/>
          </a:p>
        </p:txBody>
      </p:sp>
      <p:sp>
        <p:nvSpPr>
          <p:cNvPr id="303107" name="Rectangle 3"/>
          <p:cNvSpPr>
            <a:spLocks noGrp="1" noChangeArrowheads="1"/>
          </p:cNvSpPr>
          <p:nvPr>
            <p:ph type="body" idx="1"/>
          </p:nvPr>
        </p:nvSpPr>
        <p:spPr>
          <a:xfrm>
            <a:off x="0" y="914400"/>
            <a:ext cx="9067800" cy="5943600"/>
          </a:xfrm>
        </p:spPr>
        <p:txBody>
          <a:bodyPr/>
          <a:lstStyle/>
          <a:p>
            <a:pPr marL="285750" lvl="1" indent="-166688" eaLnBrk="1" hangingPunct="1">
              <a:lnSpc>
                <a:spcPct val="90000"/>
              </a:lnSpc>
            </a:pPr>
            <a:r>
              <a:rPr lang="en-US" sz="2400" dirty="0" smtClean="0"/>
              <a:t> Beware of which Pw &amp; Pd you have! </a:t>
            </a:r>
            <a:br>
              <a:rPr lang="en-US" sz="2400" dirty="0" smtClean="0"/>
            </a:br>
            <a:endParaRPr lang="en-US" sz="2400" dirty="0" smtClean="0"/>
          </a:p>
          <a:p>
            <a:pPr marL="285750" lvl="1" indent="-166688" eaLnBrk="1" hangingPunct="1">
              <a:lnSpc>
                <a:spcPct val="90000"/>
              </a:lnSpc>
            </a:pPr>
            <a:r>
              <a:rPr lang="en-US" sz="2400" dirty="0" smtClean="0"/>
              <a:t> Note especially: </a:t>
            </a:r>
          </a:p>
          <a:p>
            <a:pPr marL="571500" lvl="2" indent="-119063" eaLnBrk="1" hangingPunct="1">
              <a:lnSpc>
                <a:spcPct val="90000"/>
              </a:lnSpc>
            </a:pPr>
            <a:r>
              <a:rPr lang="en-US" dirty="0" smtClean="0"/>
              <a:t> location, time &amp; quality of the item in trade</a:t>
            </a:r>
          </a:p>
          <a:p>
            <a:pPr marL="571500" lvl="2" indent="-119063" eaLnBrk="1" hangingPunct="1">
              <a:lnSpc>
                <a:spcPct val="90000"/>
              </a:lnSpc>
            </a:pPr>
            <a:r>
              <a:rPr lang="en-US" dirty="0" smtClean="0"/>
              <a:t> transaction costs (transport, storage, processing) between trade and the domestic market</a:t>
            </a:r>
            <a:br>
              <a:rPr lang="en-US" dirty="0" smtClean="0"/>
            </a:br>
            <a:endParaRPr lang="en-US" dirty="0" smtClean="0"/>
          </a:p>
          <a:p>
            <a:pPr marL="285750" lvl="1" indent="-166688" eaLnBrk="1" hangingPunct="1">
              <a:lnSpc>
                <a:spcPct val="90000"/>
              </a:lnSpc>
            </a:pPr>
            <a:r>
              <a:rPr lang="en-US" sz="2400" dirty="0" smtClean="0"/>
              <a:t> Any comparison between Pw &amp; Pd should consider:</a:t>
            </a:r>
          </a:p>
          <a:p>
            <a:pPr marL="571500" lvl="2" indent="-119063" eaLnBrk="1" hangingPunct="1">
              <a:lnSpc>
                <a:spcPct val="90000"/>
              </a:lnSpc>
            </a:pPr>
            <a:r>
              <a:rPr lang="en-US" dirty="0" smtClean="0"/>
              <a:t> marketing margins associated with packaging and location</a:t>
            </a:r>
          </a:p>
          <a:p>
            <a:pPr marL="571500" lvl="2" indent="-119063" eaLnBrk="1" hangingPunct="1">
              <a:lnSpc>
                <a:spcPct val="90000"/>
              </a:lnSpc>
            </a:pPr>
            <a:r>
              <a:rPr lang="en-US" dirty="0" smtClean="0"/>
              <a:t> seasonal variations:</a:t>
            </a:r>
          </a:p>
          <a:p>
            <a:pPr marL="1028700" lvl="3" indent="-119063" eaLnBrk="1" hangingPunct="1">
              <a:lnSpc>
                <a:spcPct val="90000"/>
              </a:lnSpc>
            </a:pPr>
            <a:r>
              <a:rPr lang="en-US" dirty="0" smtClean="0"/>
              <a:t>from post-harvest (low opportunity cost) </a:t>
            </a:r>
          </a:p>
          <a:p>
            <a:pPr marL="1028700" lvl="3" indent="-119063" eaLnBrk="1" hangingPunct="1">
              <a:lnSpc>
                <a:spcPct val="90000"/>
              </a:lnSpc>
            </a:pPr>
            <a:r>
              <a:rPr lang="en-US" dirty="0" smtClean="0"/>
              <a:t>to pre-harvest (high opportunity cost)</a:t>
            </a:r>
          </a:p>
          <a:p>
            <a:pPr marL="571500" lvl="2" indent="-119063" eaLnBrk="1" hangingPunct="1">
              <a:lnSpc>
                <a:spcPct val="90000"/>
              </a:lnSpc>
            </a:pPr>
            <a:r>
              <a:rPr lang="en-US" dirty="0" smtClean="0"/>
              <a:t> spatial variations:</a:t>
            </a:r>
          </a:p>
          <a:p>
            <a:pPr marL="1028700" lvl="3" indent="-119063" eaLnBrk="1" hangingPunct="1">
              <a:lnSpc>
                <a:spcPct val="90000"/>
              </a:lnSpc>
            </a:pPr>
            <a:r>
              <a:rPr lang="en-US" dirty="0" smtClean="0"/>
              <a:t> from surplus-area (low opportunity cost) </a:t>
            </a:r>
          </a:p>
          <a:p>
            <a:pPr marL="1028700" lvl="3" indent="-119063" eaLnBrk="1" hangingPunct="1">
              <a:lnSpc>
                <a:spcPct val="90000"/>
              </a:lnSpc>
            </a:pPr>
            <a:r>
              <a:rPr lang="en-US" dirty="0" smtClean="0"/>
              <a:t> to deficit-area (high opportunity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3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3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3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3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3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0310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310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0310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031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514" t="8992"/>
          <a:stretch>
            <a:fillRect/>
          </a:stretch>
        </p:blipFill>
        <p:spPr bwMode="auto">
          <a:xfrm>
            <a:off x="0" y="1235075"/>
            <a:ext cx="9144000" cy="5622925"/>
          </a:xfrm>
          <a:prstGeom prst="rect">
            <a:avLst/>
          </a:prstGeom>
          <a:noFill/>
          <a:ln w="9525">
            <a:noFill/>
            <a:miter lim="800000"/>
            <a:headEnd/>
            <a:tailEnd/>
          </a:ln>
        </p:spPr>
      </p:pic>
      <p:sp>
        <p:nvSpPr>
          <p:cNvPr id="36867" name="Rectangle 5"/>
          <p:cNvSpPr>
            <a:spLocks noGrp="1" noChangeArrowheads="1"/>
          </p:cNvSpPr>
          <p:nvPr>
            <p:ph type="title"/>
          </p:nvPr>
        </p:nvSpPr>
        <p:spPr>
          <a:xfrm>
            <a:off x="0" y="228600"/>
            <a:ext cx="9144000" cy="1143000"/>
          </a:xfrm>
        </p:spPr>
        <p:txBody>
          <a:bodyPr/>
          <a:lstStyle/>
          <a:p>
            <a:pPr eaLnBrk="1" hangingPunct="1">
              <a:lnSpc>
                <a:spcPct val="80000"/>
              </a:lnSpc>
            </a:pPr>
            <a:r>
              <a:rPr lang="en-US" dirty="0" smtClean="0">
                <a:solidFill>
                  <a:schemeClr val="bg1"/>
                </a:solidFill>
              </a:rPr>
              <a:t>Average nominal rates of protection</a:t>
            </a:r>
            <a:br>
              <a:rPr lang="en-US" dirty="0" smtClean="0">
                <a:solidFill>
                  <a:schemeClr val="bg1"/>
                </a:solidFill>
              </a:rPr>
            </a:br>
            <a:r>
              <a:rPr lang="en-US" dirty="0" smtClean="0">
                <a:solidFill>
                  <a:schemeClr val="bg1"/>
                </a:solidFill>
              </a:rPr>
              <a:t>by income group (2001)</a:t>
            </a:r>
          </a:p>
        </p:txBody>
      </p:sp>
      <p:sp>
        <p:nvSpPr>
          <p:cNvPr id="2" name="Rectangle 1"/>
          <p:cNvSpPr/>
          <p:nvPr/>
        </p:nvSpPr>
        <p:spPr>
          <a:xfrm>
            <a:off x="7010400" y="167640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Stylized patterns consistent with development paradox</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lnSpc>
                <a:spcPct val="80000"/>
              </a:lnSpc>
            </a:pPr>
            <a:r>
              <a:rPr lang="en-US" sz="3200" smtClean="0"/>
              <a:t>How nominal protection is calculated </a:t>
            </a:r>
            <a:br>
              <a:rPr lang="en-US" sz="3200" smtClean="0"/>
            </a:br>
            <a:r>
              <a:rPr lang="en-US" sz="3200" smtClean="0"/>
              <a:t>can vary widely!</a:t>
            </a:r>
          </a:p>
        </p:txBody>
      </p:sp>
      <p:sp>
        <p:nvSpPr>
          <p:cNvPr id="37891" name="Text Box 3"/>
          <p:cNvSpPr txBox="1">
            <a:spLocks noChangeArrowheads="1"/>
          </p:cNvSpPr>
          <p:nvPr/>
        </p:nvSpPr>
        <p:spPr bwMode="auto">
          <a:xfrm>
            <a:off x="990600" y="1524000"/>
            <a:ext cx="7391400" cy="5029200"/>
          </a:xfrm>
          <a:prstGeom prst="rect">
            <a:avLst/>
          </a:prstGeom>
          <a:noFill/>
          <a:ln w="25400">
            <a:solidFill>
              <a:srgbClr val="969696"/>
            </a:solidFill>
            <a:prstDash val="sysDot"/>
            <a:miter lim="800000"/>
            <a:headEnd/>
            <a:tailEnd/>
          </a:ln>
        </p:spPr>
        <p:txBody>
          <a:bodyPr/>
          <a:lstStyle/>
          <a:p>
            <a:r>
              <a:rPr lang="en-US" sz="2000" dirty="0">
                <a:latin typeface="Baskerville Old Face" pitchFamily="18" charset="0"/>
              </a:rPr>
              <a:t>Kyodo News Service (Japan)-- June 9, 2005 [excerpt]</a:t>
            </a:r>
          </a:p>
          <a:p>
            <a:endParaRPr lang="en-US" sz="2000" dirty="0">
              <a:latin typeface="Baskerville Old Face" pitchFamily="18" charset="0"/>
            </a:endParaRPr>
          </a:p>
          <a:p>
            <a:r>
              <a:rPr lang="en-US" sz="2000" b="1" dirty="0">
                <a:latin typeface="Baskerville Old Face" pitchFamily="18" charset="0"/>
              </a:rPr>
              <a:t>Japan's milled rice tariff 778% under new WTO formula</a:t>
            </a:r>
            <a:br>
              <a:rPr lang="en-US" sz="2000" b="1" dirty="0">
                <a:latin typeface="Baskerville Old Face" pitchFamily="18" charset="0"/>
              </a:rPr>
            </a:br>
            <a:endParaRPr lang="en-US" sz="2000" b="1" dirty="0">
              <a:latin typeface="Baskerville Old Face" pitchFamily="18" charset="0"/>
            </a:endParaRPr>
          </a:p>
          <a:p>
            <a:r>
              <a:rPr lang="en-US" sz="2000" dirty="0">
                <a:latin typeface="Baskerville Old Face" pitchFamily="18" charset="0"/>
              </a:rPr>
              <a:t>Japan's tariff on milled rice imports is 778 percent under a new formula for global trade talks, up sharply from the earlier-published 490 percent, sources familiar with the matter said Thursday.   </a:t>
            </a:r>
          </a:p>
          <a:p>
            <a:r>
              <a:rPr lang="en-US" sz="2000" dirty="0">
                <a:latin typeface="Baskerville Old Face" pitchFamily="18" charset="0"/>
              </a:rPr>
              <a:t>	The new figure was calculated for the ongoing trade liberalization talks under the World Trade Organization, using a new formula that requires unit-based tariffs to be recalculated into ad-valorem (percentage) tariffs for a progressive tariff reduction proposal, which subjects higher tariff rates to deeper reductions.  </a:t>
            </a:r>
          </a:p>
          <a:p>
            <a:r>
              <a:rPr lang="en-US" sz="2000" dirty="0">
                <a:latin typeface="Baskerville Old Face" pitchFamily="18" charset="0"/>
              </a:rPr>
              <a:t>	The current unit-based tariff on rice is 341 yen per kilogram. As a percentage of trade prices, the tariff rate rises as the base import price declines.  The earlier-published rate of 490 percent on an ad valorem basis was based on 1996-98 import prices.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152400"/>
            <a:ext cx="8839200" cy="1143000"/>
          </a:xfrm>
        </p:spPr>
        <p:txBody>
          <a:bodyPr/>
          <a:lstStyle/>
          <a:p>
            <a:pPr eaLnBrk="1" hangingPunct="1">
              <a:lnSpc>
                <a:spcPct val="80000"/>
              </a:lnSpc>
            </a:pPr>
            <a:r>
              <a:rPr lang="en-US" sz="3200" smtClean="0"/>
              <a:t>How do changes in nominal protection relate to</a:t>
            </a:r>
            <a:br>
              <a:rPr lang="en-US" sz="3200" smtClean="0"/>
            </a:br>
            <a:r>
              <a:rPr lang="en-US" sz="3200" smtClean="0"/>
              <a:t> changes in producer and consumer surplus?</a:t>
            </a:r>
            <a:endParaRPr lang="en-US" smtClean="0"/>
          </a:p>
        </p:txBody>
      </p:sp>
      <p:sp>
        <p:nvSpPr>
          <p:cNvPr id="38915" name="Line 3"/>
          <p:cNvSpPr>
            <a:spLocks noChangeShapeType="1"/>
          </p:cNvSpPr>
          <p:nvPr/>
        </p:nvSpPr>
        <p:spPr bwMode="auto">
          <a:xfrm>
            <a:off x="838200" y="1905000"/>
            <a:ext cx="0" cy="2819400"/>
          </a:xfrm>
          <a:prstGeom prst="line">
            <a:avLst/>
          </a:prstGeom>
          <a:noFill/>
          <a:ln w="9525">
            <a:solidFill>
              <a:schemeClr val="tx1"/>
            </a:solidFill>
            <a:round/>
            <a:headEnd/>
            <a:tailEnd/>
          </a:ln>
        </p:spPr>
        <p:txBody>
          <a:bodyPr/>
          <a:lstStyle/>
          <a:p>
            <a:endParaRPr lang="en-US"/>
          </a:p>
        </p:txBody>
      </p:sp>
      <p:sp>
        <p:nvSpPr>
          <p:cNvPr id="38916" name="Line 4"/>
          <p:cNvSpPr>
            <a:spLocks noChangeShapeType="1"/>
          </p:cNvSpPr>
          <p:nvPr/>
        </p:nvSpPr>
        <p:spPr bwMode="auto">
          <a:xfrm>
            <a:off x="838200" y="4724400"/>
            <a:ext cx="3810000" cy="0"/>
          </a:xfrm>
          <a:prstGeom prst="line">
            <a:avLst/>
          </a:prstGeom>
          <a:noFill/>
          <a:ln w="9525">
            <a:solidFill>
              <a:schemeClr val="tx1"/>
            </a:solidFill>
            <a:round/>
            <a:headEnd/>
            <a:tailEnd/>
          </a:ln>
        </p:spPr>
        <p:txBody>
          <a:bodyPr/>
          <a:lstStyle/>
          <a:p>
            <a:endParaRPr lang="en-US"/>
          </a:p>
        </p:txBody>
      </p:sp>
      <p:sp>
        <p:nvSpPr>
          <p:cNvPr id="38917" name="Line 5"/>
          <p:cNvSpPr>
            <a:spLocks noChangeShapeType="1"/>
          </p:cNvSpPr>
          <p:nvPr/>
        </p:nvSpPr>
        <p:spPr bwMode="auto">
          <a:xfrm flipV="1">
            <a:off x="1274763" y="1981200"/>
            <a:ext cx="2154237" cy="2746375"/>
          </a:xfrm>
          <a:prstGeom prst="line">
            <a:avLst/>
          </a:prstGeom>
          <a:noFill/>
          <a:ln w="9525">
            <a:solidFill>
              <a:schemeClr val="tx1"/>
            </a:solidFill>
            <a:round/>
            <a:headEnd/>
            <a:tailEnd/>
          </a:ln>
        </p:spPr>
        <p:txBody>
          <a:bodyPr/>
          <a:lstStyle/>
          <a:p>
            <a:endParaRPr lang="en-US"/>
          </a:p>
        </p:txBody>
      </p:sp>
      <p:sp>
        <p:nvSpPr>
          <p:cNvPr id="38918" name="Line 6"/>
          <p:cNvSpPr>
            <a:spLocks noChangeShapeType="1"/>
          </p:cNvSpPr>
          <p:nvPr/>
        </p:nvSpPr>
        <p:spPr bwMode="auto">
          <a:xfrm>
            <a:off x="2590800" y="1981200"/>
            <a:ext cx="1981200" cy="2286000"/>
          </a:xfrm>
          <a:prstGeom prst="line">
            <a:avLst/>
          </a:prstGeom>
          <a:noFill/>
          <a:ln w="9525">
            <a:solidFill>
              <a:schemeClr val="tx1"/>
            </a:solidFill>
            <a:round/>
            <a:headEnd/>
            <a:tailEnd/>
          </a:ln>
        </p:spPr>
        <p:txBody>
          <a:bodyPr/>
          <a:lstStyle/>
          <a:p>
            <a:endParaRPr lang="en-US"/>
          </a:p>
        </p:txBody>
      </p:sp>
      <p:sp>
        <p:nvSpPr>
          <p:cNvPr id="38919" name="Line 7"/>
          <p:cNvSpPr>
            <a:spLocks noChangeShapeType="1"/>
          </p:cNvSpPr>
          <p:nvPr/>
        </p:nvSpPr>
        <p:spPr bwMode="auto">
          <a:xfrm>
            <a:off x="838200" y="3962400"/>
            <a:ext cx="3505200" cy="0"/>
          </a:xfrm>
          <a:prstGeom prst="line">
            <a:avLst/>
          </a:prstGeom>
          <a:noFill/>
          <a:ln w="9525">
            <a:solidFill>
              <a:schemeClr val="tx1"/>
            </a:solidFill>
            <a:round/>
            <a:headEnd/>
            <a:tailEnd/>
          </a:ln>
        </p:spPr>
        <p:txBody>
          <a:bodyPr/>
          <a:lstStyle/>
          <a:p>
            <a:endParaRPr lang="en-US"/>
          </a:p>
        </p:txBody>
      </p:sp>
      <p:sp>
        <p:nvSpPr>
          <p:cNvPr id="38920" name="Line 8"/>
          <p:cNvSpPr>
            <a:spLocks noChangeShapeType="1"/>
          </p:cNvSpPr>
          <p:nvPr/>
        </p:nvSpPr>
        <p:spPr bwMode="auto">
          <a:xfrm>
            <a:off x="838200" y="2819400"/>
            <a:ext cx="2514600" cy="0"/>
          </a:xfrm>
          <a:prstGeom prst="line">
            <a:avLst/>
          </a:prstGeom>
          <a:noFill/>
          <a:ln w="9525">
            <a:solidFill>
              <a:schemeClr val="tx1"/>
            </a:solidFill>
            <a:round/>
            <a:headEnd/>
            <a:tailEnd/>
          </a:ln>
        </p:spPr>
        <p:txBody>
          <a:bodyPr/>
          <a:lstStyle/>
          <a:p>
            <a:endParaRPr lang="en-US"/>
          </a:p>
        </p:txBody>
      </p:sp>
      <p:sp>
        <p:nvSpPr>
          <p:cNvPr id="38921" name="Text Box 9"/>
          <p:cNvSpPr txBox="1">
            <a:spLocks noChangeArrowheads="1"/>
          </p:cNvSpPr>
          <p:nvPr/>
        </p:nvSpPr>
        <p:spPr bwMode="auto">
          <a:xfrm>
            <a:off x="-304800" y="2590800"/>
            <a:ext cx="1219200" cy="336550"/>
          </a:xfrm>
          <a:prstGeom prst="rect">
            <a:avLst/>
          </a:prstGeom>
          <a:noFill/>
          <a:ln w="9525">
            <a:noFill/>
            <a:miter lim="800000"/>
            <a:headEnd/>
            <a:tailEnd/>
          </a:ln>
        </p:spPr>
        <p:txBody>
          <a:bodyPr>
            <a:spAutoFit/>
          </a:bodyPr>
          <a:lstStyle/>
          <a:p>
            <a:pPr algn="r">
              <a:spcBef>
                <a:spcPct val="50000"/>
              </a:spcBef>
            </a:pPr>
            <a:r>
              <a:rPr lang="en-US" sz="1600"/>
              <a:t>Pd =180</a:t>
            </a:r>
          </a:p>
        </p:txBody>
      </p:sp>
      <p:sp>
        <p:nvSpPr>
          <p:cNvPr id="38922" name="Text Box 10"/>
          <p:cNvSpPr txBox="1">
            <a:spLocks noChangeArrowheads="1"/>
          </p:cNvSpPr>
          <p:nvPr/>
        </p:nvSpPr>
        <p:spPr bwMode="auto">
          <a:xfrm>
            <a:off x="-152400" y="3810000"/>
            <a:ext cx="1066800" cy="336550"/>
          </a:xfrm>
          <a:prstGeom prst="rect">
            <a:avLst/>
          </a:prstGeom>
          <a:noFill/>
          <a:ln w="9525">
            <a:noFill/>
            <a:miter lim="800000"/>
            <a:headEnd/>
            <a:tailEnd/>
          </a:ln>
        </p:spPr>
        <p:txBody>
          <a:bodyPr>
            <a:spAutoFit/>
          </a:bodyPr>
          <a:lstStyle/>
          <a:p>
            <a:pPr algn="r">
              <a:spcBef>
                <a:spcPct val="50000"/>
              </a:spcBef>
            </a:pPr>
            <a:r>
              <a:rPr lang="en-US" sz="1600"/>
              <a:t>Pw =100</a:t>
            </a:r>
          </a:p>
        </p:txBody>
      </p:sp>
      <p:sp>
        <p:nvSpPr>
          <p:cNvPr id="38923" name="Text Box 11"/>
          <p:cNvSpPr txBox="1">
            <a:spLocks noChangeArrowheads="1"/>
          </p:cNvSpPr>
          <p:nvPr/>
        </p:nvSpPr>
        <p:spPr bwMode="auto">
          <a:xfrm>
            <a:off x="4114800" y="3886200"/>
            <a:ext cx="4800600" cy="1716088"/>
          </a:xfrm>
          <a:prstGeom prst="rect">
            <a:avLst/>
          </a:prstGeom>
          <a:noFill/>
          <a:ln w="9525">
            <a:noFill/>
            <a:miter lim="800000"/>
            <a:headEnd/>
            <a:tailEnd/>
          </a:ln>
        </p:spPr>
        <p:txBody>
          <a:bodyPr>
            <a:spAutoFit/>
          </a:bodyPr>
          <a:lstStyle/>
          <a:p>
            <a:pPr>
              <a:lnSpc>
                <a:spcPct val="80000"/>
              </a:lnSpc>
              <a:spcBef>
                <a:spcPct val="50000"/>
              </a:spcBef>
              <a:tabLst>
                <a:tab pos="396875" algn="l"/>
              </a:tabLst>
            </a:pPr>
            <a:r>
              <a:rPr lang="en-US" b="1"/>
              <a:t>	Now, what would be the effect of 	changing from 80% to 40%? </a:t>
            </a:r>
          </a:p>
          <a:p>
            <a:pPr>
              <a:lnSpc>
                <a:spcPct val="80000"/>
              </a:lnSpc>
              <a:spcBef>
                <a:spcPct val="50000"/>
              </a:spcBef>
              <a:tabLst>
                <a:tab pos="396875" algn="l"/>
              </a:tabLst>
            </a:pPr>
            <a:r>
              <a:rPr lang="en-US"/>
              <a:t>	Producer Surplus  change:                             </a:t>
            </a:r>
          </a:p>
          <a:p>
            <a:pPr>
              <a:lnSpc>
                <a:spcPct val="50000"/>
              </a:lnSpc>
              <a:spcBef>
                <a:spcPct val="50000"/>
              </a:spcBef>
              <a:tabLst>
                <a:tab pos="396875" algn="l"/>
              </a:tabLst>
            </a:pPr>
            <a:r>
              <a:rPr lang="en-US"/>
              <a:t>	Consumer Surplus change: </a:t>
            </a:r>
          </a:p>
          <a:p>
            <a:pPr>
              <a:lnSpc>
                <a:spcPct val="50000"/>
              </a:lnSpc>
              <a:spcBef>
                <a:spcPct val="50000"/>
              </a:spcBef>
              <a:tabLst>
                <a:tab pos="396875" algn="l"/>
              </a:tabLst>
            </a:pPr>
            <a:r>
              <a:rPr lang="en-US"/>
              <a:t>	Tariff or quota rent change:  </a:t>
            </a:r>
          </a:p>
          <a:p>
            <a:pPr>
              <a:lnSpc>
                <a:spcPct val="50000"/>
              </a:lnSpc>
              <a:spcBef>
                <a:spcPct val="50000"/>
              </a:spcBef>
              <a:tabLst>
                <a:tab pos="396875" algn="l"/>
              </a:tabLst>
            </a:pPr>
            <a:r>
              <a:rPr lang="en-US"/>
              <a:t>	Net  econ. surplus change:</a:t>
            </a:r>
            <a:endParaRPr lang="en-US" i="1"/>
          </a:p>
        </p:txBody>
      </p:sp>
      <p:sp>
        <p:nvSpPr>
          <p:cNvPr id="38924" name="Line 12"/>
          <p:cNvSpPr>
            <a:spLocks noChangeShapeType="1"/>
          </p:cNvSpPr>
          <p:nvPr/>
        </p:nvSpPr>
        <p:spPr bwMode="auto">
          <a:xfrm>
            <a:off x="4343400" y="3962400"/>
            <a:ext cx="0" cy="762000"/>
          </a:xfrm>
          <a:prstGeom prst="line">
            <a:avLst/>
          </a:prstGeom>
          <a:noFill/>
          <a:ln w="9525">
            <a:solidFill>
              <a:schemeClr val="tx1"/>
            </a:solidFill>
            <a:round/>
            <a:headEnd/>
            <a:tailEnd/>
          </a:ln>
        </p:spPr>
        <p:txBody>
          <a:bodyPr/>
          <a:lstStyle/>
          <a:p>
            <a:endParaRPr lang="en-US"/>
          </a:p>
        </p:txBody>
      </p:sp>
      <p:sp>
        <p:nvSpPr>
          <p:cNvPr id="38925" name="Line 13"/>
          <p:cNvSpPr>
            <a:spLocks noChangeShapeType="1"/>
          </p:cNvSpPr>
          <p:nvPr/>
        </p:nvSpPr>
        <p:spPr bwMode="auto">
          <a:xfrm flipH="1">
            <a:off x="1828800" y="3976688"/>
            <a:ext cx="14288" cy="747712"/>
          </a:xfrm>
          <a:prstGeom prst="line">
            <a:avLst/>
          </a:prstGeom>
          <a:noFill/>
          <a:ln w="9525">
            <a:solidFill>
              <a:schemeClr val="tx1"/>
            </a:solidFill>
            <a:round/>
            <a:headEnd/>
            <a:tailEnd/>
          </a:ln>
        </p:spPr>
        <p:txBody>
          <a:bodyPr/>
          <a:lstStyle/>
          <a:p>
            <a:endParaRPr lang="en-US"/>
          </a:p>
        </p:txBody>
      </p:sp>
      <p:sp>
        <p:nvSpPr>
          <p:cNvPr id="38926" name="Line 14"/>
          <p:cNvSpPr>
            <a:spLocks noChangeShapeType="1"/>
          </p:cNvSpPr>
          <p:nvPr/>
        </p:nvSpPr>
        <p:spPr bwMode="auto">
          <a:xfrm>
            <a:off x="838200" y="3352800"/>
            <a:ext cx="2971800" cy="0"/>
          </a:xfrm>
          <a:prstGeom prst="line">
            <a:avLst/>
          </a:prstGeom>
          <a:noFill/>
          <a:ln w="9525">
            <a:solidFill>
              <a:schemeClr val="tx1"/>
            </a:solidFill>
            <a:round/>
            <a:headEnd/>
            <a:tailEnd/>
          </a:ln>
        </p:spPr>
        <p:txBody>
          <a:bodyPr/>
          <a:lstStyle/>
          <a:p>
            <a:endParaRPr lang="en-US"/>
          </a:p>
        </p:txBody>
      </p:sp>
      <p:sp>
        <p:nvSpPr>
          <p:cNvPr id="38927" name="Line 15"/>
          <p:cNvSpPr>
            <a:spLocks noChangeShapeType="1"/>
          </p:cNvSpPr>
          <p:nvPr/>
        </p:nvSpPr>
        <p:spPr bwMode="auto">
          <a:xfrm>
            <a:off x="2362200" y="3352800"/>
            <a:ext cx="0" cy="1371600"/>
          </a:xfrm>
          <a:prstGeom prst="line">
            <a:avLst/>
          </a:prstGeom>
          <a:noFill/>
          <a:ln w="9525">
            <a:solidFill>
              <a:schemeClr val="tx1"/>
            </a:solidFill>
            <a:round/>
            <a:headEnd/>
            <a:tailEnd/>
          </a:ln>
        </p:spPr>
        <p:txBody>
          <a:bodyPr/>
          <a:lstStyle/>
          <a:p>
            <a:endParaRPr lang="en-US"/>
          </a:p>
        </p:txBody>
      </p:sp>
      <p:sp>
        <p:nvSpPr>
          <p:cNvPr id="38928" name="Line 16"/>
          <p:cNvSpPr>
            <a:spLocks noChangeShapeType="1"/>
          </p:cNvSpPr>
          <p:nvPr/>
        </p:nvSpPr>
        <p:spPr bwMode="auto">
          <a:xfrm>
            <a:off x="2743200" y="2819400"/>
            <a:ext cx="0" cy="1905000"/>
          </a:xfrm>
          <a:prstGeom prst="line">
            <a:avLst/>
          </a:prstGeom>
          <a:noFill/>
          <a:ln w="9525">
            <a:solidFill>
              <a:schemeClr val="tx1"/>
            </a:solidFill>
            <a:round/>
            <a:headEnd/>
            <a:tailEnd/>
          </a:ln>
        </p:spPr>
        <p:txBody>
          <a:bodyPr/>
          <a:lstStyle/>
          <a:p>
            <a:endParaRPr lang="en-US"/>
          </a:p>
        </p:txBody>
      </p:sp>
      <p:sp>
        <p:nvSpPr>
          <p:cNvPr id="38929" name="Line 17"/>
          <p:cNvSpPr>
            <a:spLocks noChangeShapeType="1"/>
          </p:cNvSpPr>
          <p:nvPr/>
        </p:nvSpPr>
        <p:spPr bwMode="auto">
          <a:xfrm>
            <a:off x="3352800" y="2819400"/>
            <a:ext cx="0" cy="1905000"/>
          </a:xfrm>
          <a:prstGeom prst="line">
            <a:avLst/>
          </a:prstGeom>
          <a:noFill/>
          <a:ln w="9525">
            <a:solidFill>
              <a:schemeClr val="tx1"/>
            </a:solidFill>
            <a:round/>
            <a:headEnd/>
            <a:tailEnd/>
          </a:ln>
        </p:spPr>
        <p:txBody>
          <a:bodyPr/>
          <a:lstStyle/>
          <a:p>
            <a:endParaRPr lang="en-US"/>
          </a:p>
        </p:txBody>
      </p:sp>
      <p:sp>
        <p:nvSpPr>
          <p:cNvPr id="38930" name="Line 18"/>
          <p:cNvSpPr>
            <a:spLocks noChangeShapeType="1"/>
          </p:cNvSpPr>
          <p:nvPr/>
        </p:nvSpPr>
        <p:spPr bwMode="auto">
          <a:xfrm>
            <a:off x="3810000" y="3352800"/>
            <a:ext cx="0" cy="1371600"/>
          </a:xfrm>
          <a:prstGeom prst="line">
            <a:avLst/>
          </a:prstGeom>
          <a:noFill/>
          <a:ln w="9525">
            <a:solidFill>
              <a:schemeClr val="tx1"/>
            </a:solidFill>
            <a:round/>
            <a:headEnd/>
            <a:tailEnd/>
          </a:ln>
        </p:spPr>
        <p:txBody>
          <a:bodyPr/>
          <a:lstStyle/>
          <a:p>
            <a:endParaRPr lang="en-US"/>
          </a:p>
        </p:txBody>
      </p:sp>
      <p:sp>
        <p:nvSpPr>
          <p:cNvPr id="38931" name="Text Box 19"/>
          <p:cNvSpPr txBox="1">
            <a:spLocks noChangeArrowheads="1"/>
          </p:cNvSpPr>
          <p:nvPr/>
        </p:nvSpPr>
        <p:spPr bwMode="auto">
          <a:xfrm>
            <a:off x="1447800" y="2895600"/>
            <a:ext cx="609600" cy="366713"/>
          </a:xfrm>
          <a:prstGeom prst="rect">
            <a:avLst/>
          </a:prstGeom>
          <a:noFill/>
          <a:ln w="9525">
            <a:noFill/>
            <a:miter lim="800000"/>
            <a:headEnd/>
            <a:tailEnd/>
          </a:ln>
        </p:spPr>
        <p:txBody>
          <a:bodyPr>
            <a:spAutoFit/>
          </a:bodyPr>
          <a:lstStyle/>
          <a:p>
            <a:pPr>
              <a:spcBef>
                <a:spcPct val="50000"/>
              </a:spcBef>
            </a:pPr>
            <a:r>
              <a:rPr lang="en-US"/>
              <a:t>A</a:t>
            </a:r>
          </a:p>
        </p:txBody>
      </p:sp>
      <p:sp>
        <p:nvSpPr>
          <p:cNvPr id="38932" name="Text Box 20"/>
          <p:cNvSpPr txBox="1">
            <a:spLocks noChangeArrowheads="1"/>
          </p:cNvSpPr>
          <p:nvPr/>
        </p:nvSpPr>
        <p:spPr bwMode="auto">
          <a:xfrm>
            <a:off x="2438400" y="2971800"/>
            <a:ext cx="609600" cy="366713"/>
          </a:xfrm>
          <a:prstGeom prst="rect">
            <a:avLst/>
          </a:prstGeom>
          <a:noFill/>
          <a:ln w="9525">
            <a:noFill/>
            <a:miter lim="800000"/>
            <a:headEnd/>
            <a:tailEnd/>
          </a:ln>
        </p:spPr>
        <p:txBody>
          <a:bodyPr>
            <a:spAutoFit/>
          </a:bodyPr>
          <a:lstStyle/>
          <a:p>
            <a:pPr>
              <a:spcBef>
                <a:spcPct val="50000"/>
              </a:spcBef>
            </a:pPr>
            <a:r>
              <a:rPr lang="en-US"/>
              <a:t>B</a:t>
            </a:r>
          </a:p>
        </p:txBody>
      </p:sp>
      <p:sp>
        <p:nvSpPr>
          <p:cNvPr id="38933" name="Text Box 21"/>
          <p:cNvSpPr txBox="1">
            <a:spLocks noChangeArrowheads="1"/>
          </p:cNvSpPr>
          <p:nvPr/>
        </p:nvSpPr>
        <p:spPr bwMode="auto">
          <a:xfrm>
            <a:off x="2819400" y="2971800"/>
            <a:ext cx="609600" cy="366713"/>
          </a:xfrm>
          <a:prstGeom prst="rect">
            <a:avLst/>
          </a:prstGeom>
          <a:noFill/>
          <a:ln w="9525">
            <a:noFill/>
            <a:miter lim="800000"/>
            <a:headEnd/>
            <a:tailEnd/>
          </a:ln>
        </p:spPr>
        <p:txBody>
          <a:bodyPr>
            <a:spAutoFit/>
          </a:bodyPr>
          <a:lstStyle/>
          <a:p>
            <a:pPr>
              <a:spcBef>
                <a:spcPct val="50000"/>
              </a:spcBef>
            </a:pPr>
            <a:r>
              <a:rPr lang="en-US"/>
              <a:t>C</a:t>
            </a:r>
          </a:p>
        </p:txBody>
      </p:sp>
      <p:sp>
        <p:nvSpPr>
          <p:cNvPr id="38934" name="Text Box 22"/>
          <p:cNvSpPr txBox="1">
            <a:spLocks noChangeArrowheads="1"/>
          </p:cNvSpPr>
          <p:nvPr/>
        </p:nvSpPr>
        <p:spPr bwMode="auto">
          <a:xfrm>
            <a:off x="3352800" y="2971800"/>
            <a:ext cx="609600" cy="366713"/>
          </a:xfrm>
          <a:prstGeom prst="rect">
            <a:avLst/>
          </a:prstGeom>
          <a:noFill/>
          <a:ln w="9525">
            <a:noFill/>
            <a:miter lim="800000"/>
            <a:headEnd/>
            <a:tailEnd/>
          </a:ln>
        </p:spPr>
        <p:txBody>
          <a:bodyPr>
            <a:spAutoFit/>
          </a:bodyPr>
          <a:lstStyle/>
          <a:p>
            <a:pPr>
              <a:spcBef>
                <a:spcPct val="50000"/>
              </a:spcBef>
            </a:pPr>
            <a:r>
              <a:rPr lang="en-US"/>
              <a:t>D</a:t>
            </a:r>
          </a:p>
        </p:txBody>
      </p:sp>
      <p:sp>
        <p:nvSpPr>
          <p:cNvPr id="38935" name="Text Box 23"/>
          <p:cNvSpPr txBox="1">
            <a:spLocks noChangeArrowheads="1"/>
          </p:cNvSpPr>
          <p:nvPr/>
        </p:nvSpPr>
        <p:spPr bwMode="auto">
          <a:xfrm>
            <a:off x="1447800" y="3505200"/>
            <a:ext cx="609600" cy="366713"/>
          </a:xfrm>
          <a:prstGeom prst="rect">
            <a:avLst/>
          </a:prstGeom>
          <a:noFill/>
          <a:ln w="9525">
            <a:noFill/>
            <a:miter lim="800000"/>
            <a:headEnd/>
            <a:tailEnd/>
          </a:ln>
        </p:spPr>
        <p:txBody>
          <a:bodyPr>
            <a:spAutoFit/>
          </a:bodyPr>
          <a:lstStyle/>
          <a:p>
            <a:pPr>
              <a:spcBef>
                <a:spcPct val="50000"/>
              </a:spcBef>
            </a:pPr>
            <a:r>
              <a:rPr lang="en-US"/>
              <a:t>E</a:t>
            </a:r>
          </a:p>
        </p:txBody>
      </p:sp>
      <p:sp>
        <p:nvSpPr>
          <p:cNvPr id="38936" name="Text Box 24"/>
          <p:cNvSpPr txBox="1">
            <a:spLocks noChangeArrowheads="1"/>
          </p:cNvSpPr>
          <p:nvPr/>
        </p:nvSpPr>
        <p:spPr bwMode="auto">
          <a:xfrm>
            <a:off x="2057400" y="3581400"/>
            <a:ext cx="609600" cy="366713"/>
          </a:xfrm>
          <a:prstGeom prst="rect">
            <a:avLst/>
          </a:prstGeom>
          <a:noFill/>
          <a:ln w="9525">
            <a:noFill/>
            <a:miter lim="800000"/>
            <a:headEnd/>
            <a:tailEnd/>
          </a:ln>
        </p:spPr>
        <p:txBody>
          <a:bodyPr>
            <a:spAutoFit/>
          </a:bodyPr>
          <a:lstStyle/>
          <a:p>
            <a:pPr>
              <a:spcBef>
                <a:spcPct val="50000"/>
              </a:spcBef>
            </a:pPr>
            <a:r>
              <a:rPr lang="en-US"/>
              <a:t>F</a:t>
            </a:r>
          </a:p>
        </p:txBody>
      </p:sp>
      <p:sp>
        <p:nvSpPr>
          <p:cNvPr id="38937" name="Text Box 25"/>
          <p:cNvSpPr txBox="1">
            <a:spLocks noChangeArrowheads="1"/>
          </p:cNvSpPr>
          <p:nvPr/>
        </p:nvSpPr>
        <p:spPr bwMode="auto">
          <a:xfrm>
            <a:off x="2362200" y="3581400"/>
            <a:ext cx="609600" cy="366713"/>
          </a:xfrm>
          <a:prstGeom prst="rect">
            <a:avLst/>
          </a:prstGeom>
          <a:noFill/>
          <a:ln w="9525">
            <a:noFill/>
            <a:miter lim="800000"/>
            <a:headEnd/>
            <a:tailEnd/>
          </a:ln>
        </p:spPr>
        <p:txBody>
          <a:bodyPr>
            <a:spAutoFit/>
          </a:bodyPr>
          <a:lstStyle/>
          <a:p>
            <a:pPr>
              <a:spcBef>
                <a:spcPct val="50000"/>
              </a:spcBef>
            </a:pPr>
            <a:r>
              <a:rPr lang="en-US"/>
              <a:t>G</a:t>
            </a:r>
          </a:p>
        </p:txBody>
      </p:sp>
      <p:sp>
        <p:nvSpPr>
          <p:cNvPr id="38938" name="Text Box 26"/>
          <p:cNvSpPr txBox="1">
            <a:spLocks noChangeArrowheads="1"/>
          </p:cNvSpPr>
          <p:nvPr/>
        </p:nvSpPr>
        <p:spPr bwMode="auto">
          <a:xfrm>
            <a:off x="2819400" y="3581400"/>
            <a:ext cx="609600" cy="366713"/>
          </a:xfrm>
          <a:prstGeom prst="rect">
            <a:avLst/>
          </a:prstGeom>
          <a:noFill/>
          <a:ln w="9525">
            <a:noFill/>
            <a:miter lim="800000"/>
            <a:headEnd/>
            <a:tailEnd/>
          </a:ln>
        </p:spPr>
        <p:txBody>
          <a:bodyPr>
            <a:spAutoFit/>
          </a:bodyPr>
          <a:lstStyle/>
          <a:p>
            <a:pPr>
              <a:spcBef>
                <a:spcPct val="50000"/>
              </a:spcBef>
            </a:pPr>
            <a:r>
              <a:rPr lang="en-US"/>
              <a:t>H</a:t>
            </a:r>
          </a:p>
        </p:txBody>
      </p:sp>
      <p:sp>
        <p:nvSpPr>
          <p:cNvPr id="38939" name="Text Box 27"/>
          <p:cNvSpPr txBox="1">
            <a:spLocks noChangeArrowheads="1"/>
          </p:cNvSpPr>
          <p:nvPr/>
        </p:nvSpPr>
        <p:spPr bwMode="auto">
          <a:xfrm>
            <a:off x="3429000" y="3581400"/>
            <a:ext cx="609600" cy="366713"/>
          </a:xfrm>
          <a:prstGeom prst="rect">
            <a:avLst/>
          </a:prstGeom>
          <a:noFill/>
          <a:ln w="9525">
            <a:noFill/>
            <a:miter lim="800000"/>
            <a:headEnd/>
            <a:tailEnd/>
          </a:ln>
        </p:spPr>
        <p:txBody>
          <a:bodyPr>
            <a:spAutoFit/>
          </a:bodyPr>
          <a:lstStyle/>
          <a:p>
            <a:pPr>
              <a:spcBef>
                <a:spcPct val="50000"/>
              </a:spcBef>
            </a:pPr>
            <a:r>
              <a:rPr lang="en-US"/>
              <a:t>I</a:t>
            </a:r>
          </a:p>
        </p:txBody>
      </p:sp>
      <p:sp>
        <p:nvSpPr>
          <p:cNvPr id="38940" name="Text Box 28"/>
          <p:cNvSpPr txBox="1">
            <a:spLocks noChangeArrowheads="1"/>
          </p:cNvSpPr>
          <p:nvPr/>
        </p:nvSpPr>
        <p:spPr bwMode="auto">
          <a:xfrm>
            <a:off x="3810000" y="3581400"/>
            <a:ext cx="609600" cy="366713"/>
          </a:xfrm>
          <a:prstGeom prst="rect">
            <a:avLst/>
          </a:prstGeom>
          <a:noFill/>
          <a:ln w="9525">
            <a:noFill/>
            <a:miter lim="800000"/>
            <a:headEnd/>
            <a:tailEnd/>
          </a:ln>
        </p:spPr>
        <p:txBody>
          <a:bodyPr>
            <a:spAutoFit/>
          </a:bodyPr>
          <a:lstStyle/>
          <a:p>
            <a:pPr>
              <a:spcBef>
                <a:spcPct val="50000"/>
              </a:spcBef>
            </a:pPr>
            <a:r>
              <a:rPr lang="en-US"/>
              <a:t>J</a:t>
            </a:r>
          </a:p>
        </p:txBody>
      </p:sp>
      <p:sp>
        <p:nvSpPr>
          <p:cNvPr id="38941" name="Text Box 29"/>
          <p:cNvSpPr txBox="1">
            <a:spLocks noChangeArrowheads="1"/>
          </p:cNvSpPr>
          <p:nvPr/>
        </p:nvSpPr>
        <p:spPr bwMode="auto">
          <a:xfrm>
            <a:off x="381000" y="1295400"/>
            <a:ext cx="6781800" cy="587375"/>
          </a:xfrm>
          <a:prstGeom prst="rect">
            <a:avLst/>
          </a:prstGeom>
          <a:noFill/>
          <a:ln w="9525">
            <a:noFill/>
            <a:miter lim="800000"/>
            <a:headEnd/>
            <a:tailEnd/>
          </a:ln>
        </p:spPr>
        <p:txBody>
          <a:bodyPr>
            <a:spAutoFit/>
          </a:bodyPr>
          <a:lstStyle/>
          <a:p>
            <a:pPr>
              <a:lnSpc>
                <a:spcPct val="90000"/>
              </a:lnSpc>
            </a:pPr>
            <a:r>
              <a:rPr lang="en-US" b="1"/>
              <a:t>What are the effects of cutting protection from 80% to 40%?</a:t>
            </a:r>
          </a:p>
          <a:p>
            <a:pPr>
              <a:lnSpc>
                <a:spcPct val="90000"/>
              </a:lnSpc>
            </a:pPr>
            <a:r>
              <a:rPr lang="en-US" b="1"/>
              <a:t>How do they differ from cutting from 40% to zero?</a:t>
            </a:r>
          </a:p>
        </p:txBody>
      </p:sp>
      <p:sp>
        <p:nvSpPr>
          <p:cNvPr id="38942" name="Line 30"/>
          <p:cNvSpPr>
            <a:spLocks noChangeShapeType="1"/>
          </p:cNvSpPr>
          <p:nvPr/>
        </p:nvSpPr>
        <p:spPr bwMode="auto">
          <a:xfrm>
            <a:off x="152400" y="2895600"/>
            <a:ext cx="0" cy="304800"/>
          </a:xfrm>
          <a:prstGeom prst="line">
            <a:avLst/>
          </a:prstGeom>
          <a:noFill/>
          <a:ln w="9525">
            <a:solidFill>
              <a:schemeClr val="tx1"/>
            </a:solidFill>
            <a:round/>
            <a:headEnd/>
            <a:tailEnd type="triangle" w="med" len="med"/>
          </a:ln>
        </p:spPr>
        <p:txBody>
          <a:bodyPr/>
          <a:lstStyle/>
          <a:p>
            <a:endParaRPr lang="en-US"/>
          </a:p>
        </p:txBody>
      </p:sp>
      <p:sp>
        <p:nvSpPr>
          <p:cNvPr id="38943" name="Text Box 31"/>
          <p:cNvSpPr txBox="1">
            <a:spLocks noChangeArrowheads="1"/>
          </p:cNvSpPr>
          <p:nvPr/>
        </p:nvSpPr>
        <p:spPr bwMode="auto">
          <a:xfrm>
            <a:off x="-304800" y="3200400"/>
            <a:ext cx="1219200" cy="336550"/>
          </a:xfrm>
          <a:prstGeom prst="rect">
            <a:avLst/>
          </a:prstGeom>
          <a:noFill/>
          <a:ln w="9525">
            <a:noFill/>
            <a:miter lim="800000"/>
            <a:headEnd/>
            <a:tailEnd/>
          </a:ln>
        </p:spPr>
        <p:txBody>
          <a:bodyPr>
            <a:spAutoFit/>
          </a:bodyPr>
          <a:lstStyle/>
          <a:p>
            <a:pPr algn="r">
              <a:spcBef>
                <a:spcPct val="50000"/>
              </a:spcBef>
            </a:pPr>
            <a:r>
              <a:rPr lang="en-US" sz="1600"/>
              <a:t>Pd’ =140</a:t>
            </a:r>
          </a:p>
        </p:txBody>
      </p:sp>
      <p:sp>
        <p:nvSpPr>
          <p:cNvPr id="38944" name="Line 32"/>
          <p:cNvSpPr>
            <a:spLocks noChangeShapeType="1"/>
          </p:cNvSpPr>
          <p:nvPr/>
        </p:nvSpPr>
        <p:spPr bwMode="auto">
          <a:xfrm>
            <a:off x="7467600" y="2667000"/>
            <a:ext cx="1295400" cy="0"/>
          </a:xfrm>
          <a:prstGeom prst="line">
            <a:avLst/>
          </a:prstGeom>
          <a:noFill/>
          <a:ln w="9525">
            <a:solidFill>
              <a:schemeClr val="tx1"/>
            </a:solidFill>
            <a:round/>
            <a:headEnd/>
            <a:tailEnd/>
          </a:ln>
        </p:spPr>
        <p:txBody>
          <a:bodyPr/>
          <a:lstStyle/>
          <a:p>
            <a:endParaRPr lang="en-US"/>
          </a:p>
        </p:txBody>
      </p:sp>
      <p:sp>
        <p:nvSpPr>
          <p:cNvPr id="38945" name="Line 33"/>
          <p:cNvSpPr>
            <a:spLocks noChangeShapeType="1"/>
          </p:cNvSpPr>
          <p:nvPr/>
        </p:nvSpPr>
        <p:spPr bwMode="auto">
          <a:xfrm>
            <a:off x="7480300" y="2947988"/>
            <a:ext cx="1295400" cy="0"/>
          </a:xfrm>
          <a:prstGeom prst="line">
            <a:avLst/>
          </a:prstGeom>
          <a:noFill/>
          <a:ln w="9525">
            <a:solidFill>
              <a:schemeClr val="tx1"/>
            </a:solidFill>
            <a:round/>
            <a:headEnd/>
            <a:tailEnd/>
          </a:ln>
        </p:spPr>
        <p:txBody>
          <a:bodyPr/>
          <a:lstStyle/>
          <a:p>
            <a:endParaRPr lang="en-US"/>
          </a:p>
        </p:txBody>
      </p:sp>
      <p:sp>
        <p:nvSpPr>
          <p:cNvPr id="38946" name="Line 34"/>
          <p:cNvSpPr>
            <a:spLocks noChangeShapeType="1"/>
          </p:cNvSpPr>
          <p:nvPr/>
        </p:nvSpPr>
        <p:spPr bwMode="auto">
          <a:xfrm>
            <a:off x="7467600" y="3200400"/>
            <a:ext cx="1295400" cy="0"/>
          </a:xfrm>
          <a:prstGeom prst="line">
            <a:avLst/>
          </a:prstGeom>
          <a:noFill/>
          <a:ln w="9525">
            <a:solidFill>
              <a:schemeClr val="tx1"/>
            </a:solidFill>
            <a:round/>
            <a:headEnd/>
            <a:tailEnd/>
          </a:ln>
        </p:spPr>
        <p:txBody>
          <a:bodyPr/>
          <a:lstStyle/>
          <a:p>
            <a:endParaRPr lang="en-US"/>
          </a:p>
        </p:txBody>
      </p:sp>
      <p:sp>
        <p:nvSpPr>
          <p:cNvPr id="38947" name="Line 35"/>
          <p:cNvSpPr>
            <a:spLocks noChangeShapeType="1"/>
          </p:cNvSpPr>
          <p:nvPr/>
        </p:nvSpPr>
        <p:spPr bwMode="auto">
          <a:xfrm>
            <a:off x="7467600" y="3454400"/>
            <a:ext cx="1295400" cy="0"/>
          </a:xfrm>
          <a:prstGeom prst="line">
            <a:avLst/>
          </a:prstGeom>
          <a:noFill/>
          <a:ln w="9525">
            <a:solidFill>
              <a:schemeClr val="tx1"/>
            </a:solidFill>
            <a:round/>
            <a:headEnd/>
            <a:tailEnd/>
          </a:ln>
        </p:spPr>
        <p:txBody>
          <a:bodyPr/>
          <a:lstStyle/>
          <a:p>
            <a:endParaRPr lang="en-US"/>
          </a:p>
        </p:txBody>
      </p:sp>
      <p:sp>
        <p:nvSpPr>
          <p:cNvPr id="38948" name="Line 36"/>
          <p:cNvSpPr>
            <a:spLocks noChangeShapeType="1"/>
          </p:cNvSpPr>
          <p:nvPr/>
        </p:nvSpPr>
        <p:spPr bwMode="auto">
          <a:xfrm>
            <a:off x="7391400" y="4724400"/>
            <a:ext cx="1295400" cy="0"/>
          </a:xfrm>
          <a:prstGeom prst="line">
            <a:avLst/>
          </a:prstGeom>
          <a:noFill/>
          <a:ln w="9525">
            <a:solidFill>
              <a:schemeClr val="tx1"/>
            </a:solidFill>
            <a:round/>
            <a:headEnd/>
            <a:tailEnd/>
          </a:ln>
        </p:spPr>
        <p:txBody>
          <a:bodyPr/>
          <a:lstStyle/>
          <a:p>
            <a:endParaRPr lang="en-US"/>
          </a:p>
        </p:txBody>
      </p:sp>
      <p:sp>
        <p:nvSpPr>
          <p:cNvPr id="38949" name="Line 37"/>
          <p:cNvSpPr>
            <a:spLocks noChangeShapeType="1"/>
          </p:cNvSpPr>
          <p:nvPr/>
        </p:nvSpPr>
        <p:spPr bwMode="auto">
          <a:xfrm>
            <a:off x="7404100" y="5005388"/>
            <a:ext cx="1295400" cy="0"/>
          </a:xfrm>
          <a:prstGeom prst="line">
            <a:avLst/>
          </a:prstGeom>
          <a:noFill/>
          <a:ln w="9525">
            <a:solidFill>
              <a:schemeClr val="tx1"/>
            </a:solidFill>
            <a:round/>
            <a:headEnd/>
            <a:tailEnd/>
          </a:ln>
        </p:spPr>
        <p:txBody>
          <a:bodyPr/>
          <a:lstStyle/>
          <a:p>
            <a:endParaRPr lang="en-US"/>
          </a:p>
        </p:txBody>
      </p:sp>
      <p:sp>
        <p:nvSpPr>
          <p:cNvPr id="38950" name="Line 38"/>
          <p:cNvSpPr>
            <a:spLocks noChangeShapeType="1"/>
          </p:cNvSpPr>
          <p:nvPr/>
        </p:nvSpPr>
        <p:spPr bwMode="auto">
          <a:xfrm>
            <a:off x="7391400" y="5257800"/>
            <a:ext cx="1295400" cy="0"/>
          </a:xfrm>
          <a:prstGeom prst="line">
            <a:avLst/>
          </a:prstGeom>
          <a:noFill/>
          <a:ln w="9525">
            <a:solidFill>
              <a:schemeClr val="tx1"/>
            </a:solidFill>
            <a:round/>
            <a:headEnd/>
            <a:tailEnd/>
          </a:ln>
        </p:spPr>
        <p:txBody>
          <a:bodyPr/>
          <a:lstStyle/>
          <a:p>
            <a:endParaRPr lang="en-US"/>
          </a:p>
        </p:txBody>
      </p:sp>
      <p:sp>
        <p:nvSpPr>
          <p:cNvPr id="38951" name="Line 39"/>
          <p:cNvSpPr>
            <a:spLocks noChangeShapeType="1"/>
          </p:cNvSpPr>
          <p:nvPr/>
        </p:nvSpPr>
        <p:spPr bwMode="auto">
          <a:xfrm>
            <a:off x="7391400" y="5511800"/>
            <a:ext cx="1295400" cy="0"/>
          </a:xfrm>
          <a:prstGeom prst="line">
            <a:avLst/>
          </a:prstGeom>
          <a:noFill/>
          <a:ln w="9525">
            <a:solidFill>
              <a:schemeClr val="tx1"/>
            </a:solidFill>
            <a:round/>
            <a:headEnd/>
            <a:tailEnd/>
          </a:ln>
        </p:spPr>
        <p:txBody>
          <a:bodyPr/>
          <a:lstStyle/>
          <a:p>
            <a:endParaRPr lang="en-US"/>
          </a:p>
        </p:txBody>
      </p:sp>
      <p:sp>
        <p:nvSpPr>
          <p:cNvPr id="194600" name="Text Box 40"/>
          <p:cNvSpPr txBox="1">
            <a:spLocks noChangeArrowheads="1"/>
          </p:cNvSpPr>
          <p:nvPr/>
        </p:nvSpPr>
        <p:spPr bwMode="auto">
          <a:xfrm>
            <a:off x="0" y="5880100"/>
            <a:ext cx="9144000" cy="977900"/>
          </a:xfrm>
          <a:prstGeom prst="rect">
            <a:avLst/>
          </a:prstGeom>
          <a:noFill/>
          <a:ln w="9525">
            <a:noFill/>
            <a:miter lim="800000"/>
            <a:headEnd/>
            <a:tailEnd/>
          </a:ln>
        </p:spPr>
        <p:txBody>
          <a:bodyPr wrap="square">
            <a:spAutoFit/>
          </a:bodyPr>
          <a:lstStyle/>
          <a:p>
            <a:pPr>
              <a:lnSpc>
                <a:spcPct val="80000"/>
              </a:lnSpc>
              <a:spcBef>
                <a:spcPct val="50000"/>
              </a:spcBef>
              <a:tabLst>
                <a:tab pos="396875" algn="l"/>
              </a:tabLst>
            </a:pPr>
            <a:r>
              <a:rPr lang="en-US" sz="2000" b="1" dirty="0">
                <a:latin typeface="Arial Narrow" pitchFamily="34" charset="0"/>
              </a:rPr>
              <a:t>Reducing the highest tariffs (‘tariff peaks’) causes the greatest welfare gain;</a:t>
            </a:r>
          </a:p>
          <a:p>
            <a:pPr>
              <a:lnSpc>
                <a:spcPct val="80000"/>
              </a:lnSpc>
              <a:spcBef>
                <a:spcPct val="50000"/>
              </a:spcBef>
              <a:tabLst>
                <a:tab pos="396875" algn="l"/>
              </a:tabLst>
            </a:pPr>
            <a:r>
              <a:rPr lang="en-US" sz="2000" b="1" dirty="0">
                <a:latin typeface="Arial Narrow" pitchFamily="34" charset="0"/>
              </a:rPr>
              <a:t>The level of the NRP measures the marginal distortion in production and consumption </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away </a:t>
            </a:r>
            <a:r>
              <a:rPr lang="en-US" sz="2000" b="1" dirty="0">
                <a:latin typeface="Arial Narrow" pitchFamily="34" charset="0"/>
              </a:rPr>
              <a:t>from the opportunity cost of the product, which is always </a:t>
            </a:r>
            <a:r>
              <a:rPr lang="en-US" sz="2000" b="1" dirty="0" smtClean="0">
                <a:latin typeface="Arial Narrow" pitchFamily="34" charset="0"/>
              </a:rPr>
              <a:t>Pw.</a:t>
            </a:r>
            <a:endParaRPr lang="en-US" sz="2000" b="1" dirty="0">
              <a:latin typeface="Arial Narrow" pitchFamily="34" charset="0"/>
            </a:endParaRPr>
          </a:p>
        </p:txBody>
      </p:sp>
      <p:sp>
        <p:nvSpPr>
          <p:cNvPr id="38953" name="Text Box 41"/>
          <p:cNvSpPr txBox="1">
            <a:spLocks noChangeArrowheads="1"/>
          </p:cNvSpPr>
          <p:nvPr/>
        </p:nvSpPr>
        <p:spPr bwMode="auto">
          <a:xfrm>
            <a:off x="3975100" y="1935318"/>
            <a:ext cx="4800600" cy="1661480"/>
          </a:xfrm>
          <a:prstGeom prst="rect">
            <a:avLst/>
          </a:prstGeom>
          <a:noFill/>
          <a:ln w="9525">
            <a:noFill/>
            <a:miter lim="800000"/>
            <a:headEnd/>
            <a:tailEnd/>
          </a:ln>
        </p:spPr>
        <p:txBody>
          <a:bodyPr>
            <a:spAutoFit/>
          </a:bodyPr>
          <a:lstStyle/>
          <a:p>
            <a:pPr>
              <a:lnSpc>
                <a:spcPct val="80000"/>
              </a:lnSpc>
              <a:spcBef>
                <a:spcPct val="50000"/>
              </a:spcBef>
              <a:tabLst>
                <a:tab pos="396875" algn="l"/>
              </a:tabLst>
            </a:pPr>
            <a:r>
              <a:rPr lang="en-US" b="1" dirty="0"/>
              <a:t>The easy one: what is the econ surplus effect of changing from 40% to zero?</a:t>
            </a:r>
          </a:p>
          <a:p>
            <a:pPr>
              <a:lnSpc>
                <a:spcPct val="50000"/>
              </a:lnSpc>
              <a:spcBef>
                <a:spcPct val="50000"/>
              </a:spcBef>
              <a:tabLst>
                <a:tab pos="396875" algn="l"/>
              </a:tabLst>
            </a:pPr>
            <a:r>
              <a:rPr lang="en-US" dirty="0"/>
              <a:t>	Producer Surplus  change:       </a:t>
            </a:r>
            <a:r>
              <a:rPr lang="en-US" dirty="0" smtClean="0"/>
              <a:t>                     </a:t>
            </a:r>
            <a:endParaRPr lang="en-US" dirty="0"/>
          </a:p>
          <a:p>
            <a:pPr>
              <a:lnSpc>
                <a:spcPct val="50000"/>
              </a:lnSpc>
              <a:spcBef>
                <a:spcPct val="50000"/>
              </a:spcBef>
              <a:tabLst>
                <a:tab pos="396875" algn="l"/>
              </a:tabLst>
            </a:pPr>
            <a:r>
              <a:rPr lang="en-US" dirty="0"/>
              <a:t>	Consumer Surplus change: </a:t>
            </a:r>
          </a:p>
          <a:p>
            <a:pPr>
              <a:lnSpc>
                <a:spcPct val="50000"/>
              </a:lnSpc>
              <a:spcBef>
                <a:spcPct val="50000"/>
              </a:spcBef>
              <a:tabLst>
                <a:tab pos="396875" algn="l"/>
              </a:tabLst>
            </a:pPr>
            <a:r>
              <a:rPr lang="en-US" dirty="0"/>
              <a:t>	Tariff or quota rent change:  </a:t>
            </a:r>
          </a:p>
          <a:p>
            <a:pPr>
              <a:lnSpc>
                <a:spcPct val="50000"/>
              </a:lnSpc>
              <a:spcBef>
                <a:spcPct val="50000"/>
              </a:spcBef>
              <a:tabLst>
                <a:tab pos="396875" algn="l"/>
              </a:tabLst>
            </a:pPr>
            <a:r>
              <a:rPr lang="en-US" dirty="0"/>
              <a:t>	Net  econ. surplus change:</a:t>
            </a:r>
            <a:endParaRPr lang="en-US" i="1" dirty="0"/>
          </a:p>
        </p:txBody>
      </p:sp>
      <p:sp>
        <p:nvSpPr>
          <p:cNvPr id="2" name="TextBox 1"/>
          <p:cNvSpPr txBox="1"/>
          <p:nvPr/>
        </p:nvSpPr>
        <p:spPr>
          <a:xfrm>
            <a:off x="7848599" y="2366408"/>
            <a:ext cx="457200" cy="369332"/>
          </a:xfrm>
          <a:prstGeom prst="rect">
            <a:avLst/>
          </a:prstGeom>
          <a:noFill/>
        </p:spPr>
        <p:txBody>
          <a:bodyPr wrap="square" rtlCol="0">
            <a:spAutoFit/>
          </a:bodyPr>
          <a:lstStyle/>
          <a:p>
            <a:r>
              <a:rPr lang="en-US" dirty="0" smtClean="0">
                <a:solidFill>
                  <a:schemeClr val="accent6">
                    <a:lumMod val="60000"/>
                    <a:lumOff val="40000"/>
                  </a:schemeClr>
                </a:solidFill>
              </a:rPr>
              <a:t>-E</a:t>
            </a:r>
            <a:endParaRPr lang="en-US" dirty="0">
              <a:solidFill>
                <a:schemeClr val="accent6">
                  <a:lumMod val="60000"/>
                  <a:lumOff val="40000"/>
                </a:schemeClr>
              </a:solidFill>
            </a:endParaRPr>
          </a:p>
        </p:txBody>
      </p:sp>
      <p:sp>
        <p:nvSpPr>
          <p:cNvPr id="43" name="TextBox 42"/>
          <p:cNvSpPr txBox="1"/>
          <p:nvPr/>
        </p:nvSpPr>
        <p:spPr>
          <a:xfrm>
            <a:off x="7286550" y="2623492"/>
            <a:ext cx="1701798" cy="369332"/>
          </a:xfrm>
          <a:prstGeom prst="rect">
            <a:avLst/>
          </a:prstGeom>
          <a:noFill/>
        </p:spPr>
        <p:txBody>
          <a:bodyPr wrap="square" rtlCol="0">
            <a:spAutoFit/>
          </a:bodyPr>
          <a:lstStyle/>
          <a:p>
            <a:r>
              <a:rPr lang="en-US" dirty="0" smtClean="0">
                <a:solidFill>
                  <a:schemeClr val="accent6">
                    <a:lumMod val="60000"/>
                    <a:lumOff val="40000"/>
                  </a:schemeClr>
                </a:solidFill>
              </a:rPr>
              <a:t>E+F+G+H+I+J</a:t>
            </a:r>
            <a:endParaRPr lang="en-US" dirty="0">
              <a:solidFill>
                <a:schemeClr val="accent6">
                  <a:lumMod val="60000"/>
                  <a:lumOff val="40000"/>
                </a:schemeClr>
              </a:solidFill>
            </a:endParaRPr>
          </a:p>
        </p:txBody>
      </p:sp>
      <p:sp>
        <p:nvSpPr>
          <p:cNvPr id="44" name="TextBox 43"/>
          <p:cNvSpPr txBox="1"/>
          <p:nvPr/>
        </p:nvSpPr>
        <p:spPr>
          <a:xfrm>
            <a:off x="7543800" y="2892981"/>
            <a:ext cx="1701798" cy="369332"/>
          </a:xfrm>
          <a:prstGeom prst="rect">
            <a:avLst/>
          </a:prstGeom>
          <a:noFill/>
        </p:spPr>
        <p:txBody>
          <a:bodyPr wrap="square" rtlCol="0">
            <a:spAutoFit/>
          </a:bodyPr>
          <a:lstStyle/>
          <a:p>
            <a:r>
              <a:rPr lang="en-US" dirty="0" smtClean="0">
                <a:solidFill>
                  <a:schemeClr val="accent6">
                    <a:lumMod val="60000"/>
                    <a:lumOff val="40000"/>
                  </a:schemeClr>
                </a:solidFill>
              </a:rPr>
              <a:t>-(G+H+I)</a:t>
            </a:r>
            <a:endParaRPr lang="en-US" dirty="0">
              <a:solidFill>
                <a:schemeClr val="accent6">
                  <a:lumMod val="60000"/>
                  <a:lumOff val="40000"/>
                </a:schemeClr>
              </a:solidFill>
            </a:endParaRPr>
          </a:p>
        </p:txBody>
      </p:sp>
      <p:sp>
        <p:nvSpPr>
          <p:cNvPr id="45" name="TextBox 44"/>
          <p:cNvSpPr txBox="1"/>
          <p:nvPr/>
        </p:nvSpPr>
        <p:spPr>
          <a:xfrm>
            <a:off x="7798715" y="3166830"/>
            <a:ext cx="1037539" cy="369332"/>
          </a:xfrm>
          <a:prstGeom prst="rect">
            <a:avLst/>
          </a:prstGeom>
          <a:noFill/>
        </p:spPr>
        <p:txBody>
          <a:bodyPr wrap="square" rtlCol="0">
            <a:spAutoFit/>
          </a:bodyPr>
          <a:lstStyle/>
          <a:p>
            <a:r>
              <a:rPr lang="en-US" dirty="0" smtClean="0">
                <a:solidFill>
                  <a:schemeClr val="accent6">
                    <a:lumMod val="60000"/>
                    <a:lumOff val="40000"/>
                  </a:schemeClr>
                </a:solidFill>
              </a:rPr>
              <a:t>F+J</a:t>
            </a:r>
            <a:endParaRPr lang="en-US" dirty="0">
              <a:solidFill>
                <a:schemeClr val="accent6">
                  <a:lumMod val="60000"/>
                  <a:lumOff val="40000"/>
                </a:schemeClr>
              </a:solidFill>
            </a:endParaRPr>
          </a:p>
        </p:txBody>
      </p:sp>
      <p:sp>
        <p:nvSpPr>
          <p:cNvPr id="46" name="TextBox 45"/>
          <p:cNvSpPr txBox="1"/>
          <p:nvPr/>
        </p:nvSpPr>
        <p:spPr>
          <a:xfrm>
            <a:off x="7898483" y="4426455"/>
            <a:ext cx="457200" cy="369332"/>
          </a:xfrm>
          <a:prstGeom prst="rect">
            <a:avLst/>
          </a:prstGeom>
          <a:noFill/>
        </p:spPr>
        <p:txBody>
          <a:bodyPr wrap="square" rtlCol="0">
            <a:spAutoFit/>
          </a:bodyPr>
          <a:lstStyle/>
          <a:p>
            <a:r>
              <a:rPr lang="en-US" dirty="0" smtClean="0">
                <a:solidFill>
                  <a:schemeClr val="accent6">
                    <a:lumMod val="60000"/>
                    <a:lumOff val="40000"/>
                  </a:schemeClr>
                </a:solidFill>
              </a:rPr>
              <a:t>-A</a:t>
            </a:r>
            <a:endParaRPr lang="en-US" dirty="0">
              <a:solidFill>
                <a:schemeClr val="accent6">
                  <a:lumMod val="60000"/>
                  <a:lumOff val="40000"/>
                </a:schemeClr>
              </a:solidFill>
            </a:endParaRPr>
          </a:p>
        </p:txBody>
      </p:sp>
      <p:sp>
        <p:nvSpPr>
          <p:cNvPr id="47" name="TextBox 46"/>
          <p:cNvSpPr txBox="1"/>
          <p:nvPr/>
        </p:nvSpPr>
        <p:spPr>
          <a:xfrm>
            <a:off x="7504784" y="4688687"/>
            <a:ext cx="1701798" cy="369332"/>
          </a:xfrm>
          <a:prstGeom prst="rect">
            <a:avLst/>
          </a:prstGeom>
          <a:noFill/>
        </p:spPr>
        <p:txBody>
          <a:bodyPr wrap="square" rtlCol="0">
            <a:spAutoFit/>
          </a:bodyPr>
          <a:lstStyle/>
          <a:p>
            <a:r>
              <a:rPr lang="en-US" dirty="0" smtClean="0">
                <a:solidFill>
                  <a:schemeClr val="accent6">
                    <a:lumMod val="60000"/>
                    <a:lumOff val="40000"/>
                  </a:schemeClr>
                </a:solidFill>
              </a:rPr>
              <a:t>A+B+C+D</a:t>
            </a:r>
            <a:endParaRPr lang="en-US" dirty="0">
              <a:solidFill>
                <a:schemeClr val="accent6">
                  <a:lumMod val="60000"/>
                  <a:lumOff val="40000"/>
                </a:schemeClr>
              </a:solidFill>
            </a:endParaRPr>
          </a:p>
        </p:txBody>
      </p:sp>
      <p:sp>
        <p:nvSpPr>
          <p:cNvPr id="48" name="TextBox 47"/>
          <p:cNvSpPr txBox="1"/>
          <p:nvPr/>
        </p:nvSpPr>
        <p:spPr>
          <a:xfrm>
            <a:off x="7593684" y="4953028"/>
            <a:ext cx="1169316" cy="369332"/>
          </a:xfrm>
          <a:prstGeom prst="rect">
            <a:avLst/>
          </a:prstGeom>
          <a:noFill/>
        </p:spPr>
        <p:txBody>
          <a:bodyPr wrap="square" rtlCol="0">
            <a:spAutoFit/>
          </a:bodyPr>
          <a:lstStyle/>
          <a:p>
            <a:r>
              <a:rPr lang="en-US" dirty="0" smtClean="0">
                <a:solidFill>
                  <a:schemeClr val="accent6">
                    <a:lumMod val="60000"/>
                    <a:lumOff val="40000"/>
                  </a:schemeClr>
                </a:solidFill>
              </a:rPr>
              <a:t>-C+(G+I)</a:t>
            </a:r>
            <a:endParaRPr lang="en-US" dirty="0">
              <a:solidFill>
                <a:schemeClr val="accent6">
                  <a:lumMod val="60000"/>
                  <a:lumOff val="40000"/>
                </a:schemeClr>
              </a:solidFill>
            </a:endParaRPr>
          </a:p>
        </p:txBody>
      </p:sp>
      <p:sp>
        <p:nvSpPr>
          <p:cNvPr id="49" name="TextBox 48"/>
          <p:cNvSpPr txBox="1"/>
          <p:nvPr/>
        </p:nvSpPr>
        <p:spPr>
          <a:xfrm>
            <a:off x="7568742" y="5202604"/>
            <a:ext cx="1219199" cy="369332"/>
          </a:xfrm>
          <a:prstGeom prst="rect">
            <a:avLst/>
          </a:prstGeom>
          <a:noFill/>
        </p:spPr>
        <p:txBody>
          <a:bodyPr wrap="square" rtlCol="0">
            <a:spAutoFit/>
          </a:bodyPr>
          <a:lstStyle/>
          <a:p>
            <a:r>
              <a:rPr lang="en-US" dirty="0" smtClean="0">
                <a:solidFill>
                  <a:schemeClr val="accent6">
                    <a:lumMod val="60000"/>
                    <a:lumOff val="40000"/>
                  </a:schemeClr>
                </a:solidFill>
              </a:rPr>
              <a:t>B+G+D+I</a:t>
            </a:r>
            <a:endParaRPr lang="en-US" dirty="0">
              <a:solidFill>
                <a:schemeClr val="accent6">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0" grpId="0"/>
      <p:bldP spid="2" grpId="0"/>
      <p:bldP spid="43" grpId="0"/>
      <p:bldP spid="44" grpId="0"/>
      <p:bldP spid="45" grpId="0"/>
      <p:bldP spid="46" grpId="0"/>
      <p:bldP spid="47" grpId="0"/>
      <p:bldP spid="48" grpId="0"/>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0"/>
            <a:ext cx="8839200" cy="1143000"/>
          </a:xfrm>
        </p:spPr>
        <p:txBody>
          <a:bodyPr/>
          <a:lstStyle/>
          <a:p>
            <a:pPr eaLnBrk="1" hangingPunct="1"/>
            <a:r>
              <a:rPr lang="en-US" smtClean="0"/>
              <a:t>From nominal to effective protection</a:t>
            </a:r>
          </a:p>
        </p:txBody>
      </p:sp>
      <p:sp>
        <p:nvSpPr>
          <p:cNvPr id="229379" name="Rectangle 3"/>
          <p:cNvSpPr>
            <a:spLocks noGrp="1" noChangeArrowheads="1"/>
          </p:cNvSpPr>
          <p:nvPr>
            <p:ph type="body" idx="1"/>
          </p:nvPr>
        </p:nvSpPr>
        <p:spPr>
          <a:xfrm>
            <a:off x="0" y="1143000"/>
            <a:ext cx="9144000" cy="5562600"/>
          </a:xfrm>
        </p:spPr>
        <p:txBody>
          <a:bodyPr/>
          <a:lstStyle/>
          <a:p>
            <a:pPr eaLnBrk="1" hangingPunct="1">
              <a:lnSpc>
                <a:spcPct val="90000"/>
              </a:lnSpc>
            </a:pPr>
            <a:r>
              <a:rPr lang="en-US" sz="2800" dirty="0" smtClean="0"/>
              <a:t>We just saw how NRPs relate to econ surplus</a:t>
            </a:r>
          </a:p>
          <a:p>
            <a:pPr eaLnBrk="1" hangingPunct="1">
              <a:lnSpc>
                <a:spcPct val="90000"/>
              </a:lnSpc>
            </a:pPr>
            <a:r>
              <a:rPr lang="en-US" sz="2800" dirty="0" smtClean="0"/>
              <a:t>Now, how do NRPs relate to profitability &amp; incentives?</a:t>
            </a:r>
          </a:p>
          <a:p>
            <a:pPr lvl="1" eaLnBrk="1" hangingPunct="1">
              <a:lnSpc>
                <a:spcPct val="90000"/>
              </a:lnSpc>
            </a:pPr>
            <a:r>
              <a:rPr lang="en-US" sz="2400" dirty="0" smtClean="0"/>
              <a:t>The NRP measures change in output price or firm revenue</a:t>
            </a:r>
          </a:p>
          <a:p>
            <a:pPr lvl="1" eaLnBrk="1" hangingPunct="1">
              <a:lnSpc>
                <a:spcPct val="90000"/>
              </a:lnSpc>
            </a:pPr>
            <a:r>
              <a:rPr lang="en-US" sz="2400" dirty="0" smtClean="0"/>
              <a:t>How does that relate to </a:t>
            </a:r>
            <a:r>
              <a:rPr lang="en-US" sz="2400" i="1" dirty="0" smtClean="0"/>
              <a:t>profitability </a:t>
            </a:r>
            <a:r>
              <a:rPr lang="en-US" sz="2400" dirty="0" smtClean="0"/>
              <a:t>or incentives? </a:t>
            </a:r>
          </a:p>
          <a:p>
            <a:pPr lvl="2" eaLnBrk="1" hangingPunct="1">
              <a:lnSpc>
                <a:spcPct val="90000"/>
              </a:lnSpc>
            </a:pPr>
            <a:r>
              <a:rPr lang="en-US" sz="2000" dirty="0" smtClean="0"/>
              <a:t>e.g. with an NRP of 10%, e.g. Pw is $100/unit, and Pd is $110/unit</a:t>
            </a:r>
          </a:p>
          <a:p>
            <a:pPr lvl="2" eaLnBrk="1" hangingPunct="1">
              <a:lnSpc>
                <a:spcPct val="90000"/>
              </a:lnSpc>
            </a:pPr>
            <a:r>
              <a:rPr lang="en-US" sz="2000" dirty="0" smtClean="0"/>
              <a:t>NRP = 110/100 =1.1, but what is the effect of NRP on profits?</a:t>
            </a:r>
          </a:p>
          <a:p>
            <a:pPr lvl="2" eaLnBrk="1" hangingPunct="1">
              <a:lnSpc>
                <a:spcPct val="90000"/>
              </a:lnSpc>
            </a:pPr>
            <a:r>
              <a:rPr lang="en-US" sz="2000" dirty="0" smtClean="0"/>
              <a:t>with perfect competition, profits are always zero… </a:t>
            </a:r>
          </a:p>
          <a:p>
            <a:pPr lvl="2" eaLnBrk="1" hangingPunct="1">
              <a:lnSpc>
                <a:spcPct val="90000"/>
              </a:lnSpc>
            </a:pPr>
            <a:r>
              <a:rPr lang="en-US" sz="2000" dirty="0" smtClean="0"/>
              <a:t>but we can distinguish between inputs (in elastic supply) </a:t>
            </a:r>
          </a:p>
          <a:p>
            <a:pPr lvl="2" eaLnBrk="1" hangingPunct="1">
              <a:lnSpc>
                <a:spcPct val="90000"/>
              </a:lnSpc>
              <a:buFontTx/>
              <a:buNone/>
            </a:pPr>
            <a:r>
              <a:rPr lang="en-US" sz="2000" dirty="0" smtClean="0"/>
              <a:t>		and value added (labor + capital, with inelastic supply) </a:t>
            </a:r>
          </a:p>
          <a:p>
            <a:pPr lvl="2" eaLnBrk="1" hangingPunct="1">
              <a:lnSpc>
                <a:spcPct val="90000"/>
              </a:lnSpc>
            </a:pPr>
            <a:r>
              <a:rPr lang="en-US" sz="2000" dirty="0" smtClean="0"/>
              <a:t>if the inputs cost $60 per unit of output, then… </a:t>
            </a:r>
          </a:p>
          <a:p>
            <a:pPr lvl="2" eaLnBrk="1" hangingPunct="1">
              <a:lnSpc>
                <a:spcPct val="90000"/>
              </a:lnSpc>
            </a:pPr>
            <a:r>
              <a:rPr lang="en-US" sz="2000" dirty="0" smtClean="0"/>
              <a:t>NRP of 10% raises value added by (110-60)/(100-60)=5/4=1.25 </a:t>
            </a:r>
          </a:p>
          <a:p>
            <a:pPr lvl="2" eaLnBrk="1" hangingPunct="1">
              <a:lnSpc>
                <a:spcPct val="90000"/>
              </a:lnSpc>
            </a:pPr>
            <a:r>
              <a:rPr lang="en-US" sz="2000" dirty="0" smtClean="0"/>
              <a:t>It doesn’t matter whether inputs are imported or not!  If the inputs are potential </a:t>
            </a:r>
            <a:r>
              <a:rPr lang="en-US" sz="2000" dirty="0" err="1" smtClean="0"/>
              <a:t>importables</a:t>
            </a:r>
            <a:r>
              <a:rPr lang="en-US" sz="2000" dirty="0" smtClean="0"/>
              <a:t>, then the formula applies.  </a:t>
            </a:r>
            <a:r>
              <a:rPr lang="en-US" sz="2000" smtClean="0"/>
              <a:t>Why?</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2937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937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937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9379">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937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937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9379">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93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reeform 3"/>
          <p:cNvSpPr>
            <a:spLocks/>
          </p:cNvSpPr>
          <p:nvPr/>
        </p:nvSpPr>
        <p:spPr bwMode="auto">
          <a:xfrm flipH="1" flipV="1">
            <a:off x="2133600" y="3048000"/>
            <a:ext cx="1676400" cy="1651000"/>
          </a:xfrm>
          <a:custGeom>
            <a:avLst/>
            <a:gdLst>
              <a:gd name="T0" fmla="*/ 0 w 1600"/>
              <a:gd name="T1" fmla="*/ 2147483647 h 1888"/>
              <a:gd name="T2" fmla="*/ 2147483647 w 1600"/>
              <a:gd name="T3" fmla="*/ 2147483647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 h="1888">
                <a:moveTo>
                  <a:pt x="0" y="16"/>
                </a:moveTo>
                <a:cubicBezTo>
                  <a:pt x="76" y="8"/>
                  <a:pt x="152" y="0"/>
                  <a:pt x="240" y="16"/>
                </a:cubicBezTo>
                <a:cubicBezTo>
                  <a:pt x="328" y="32"/>
                  <a:pt x="392" y="40"/>
                  <a:pt x="528" y="112"/>
                </a:cubicBezTo>
                <a:cubicBezTo>
                  <a:pt x="664" y="184"/>
                  <a:pt x="896" y="264"/>
                  <a:pt x="1056" y="448"/>
                </a:cubicBezTo>
                <a:cubicBezTo>
                  <a:pt x="1216" y="632"/>
                  <a:pt x="1400" y="1024"/>
                  <a:pt x="1488" y="1216"/>
                </a:cubicBezTo>
                <a:cubicBezTo>
                  <a:pt x="1576" y="1408"/>
                  <a:pt x="1568" y="1488"/>
                  <a:pt x="1584" y="1600"/>
                </a:cubicBezTo>
                <a:cubicBezTo>
                  <a:pt x="1600" y="1712"/>
                  <a:pt x="1584" y="1840"/>
                  <a:pt x="1584" y="1888"/>
                </a:cubicBezTo>
              </a:path>
            </a:pathLst>
          </a:custGeom>
          <a:noFill/>
          <a:ln w="38100">
            <a:solidFill>
              <a:schemeClr val="tx1"/>
            </a:solidFill>
            <a:round/>
            <a:headEnd/>
            <a:tailEnd/>
          </a:ln>
        </p:spPr>
        <p:txBody>
          <a:bodyPr wrap="none" anchor="ctr"/>
          <a:lstStyle/>
          <a:p>
            <a:endParaRPr lang="en-US"/>
          </a:p>
        </p:txBody>
      </p:sp>
      <p:sp>
        <p:nvSpPr>
          <p:cNvPr id="7172" name="Oval 4"/>
          <p:cNvSpPr>
            <a:spLocks noChangeArrowheads="1"/>
          </p:cNvSpPr>
          <p:nvPr/>
        </p:nvSpPr>
        <p:spPr bwMode="auto">
          <a:xfrm>
            <a:off x="2514600" y="4114800"/>
            <a:ext cx="179388"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7173" name="Line 5"/>
          <p:cNvSpPr>
            <a:spLocks noChangeShapeType="1"/>
          </p:cNvSpPr>
          <p:nvPr/>
        </p:nvSpPr>
        <p:spPr bwMode="auto">
          <a:xfrm>
            <a:off x="914400" y="2057400"/>
            <a:ext cx="1588" cy="3886200"/>
          </a:xfrm>
          <a:prstGeom prst="line">
            <a:avLst/>
          </a:prstGeom>
          <a:noFill/>
          <a:ln w="9525">
            <a:solidFill>
              <a:schemeClr val="tx1"/>
            </a:solidFill>
            <a:round/>
            <a:headEnd/>
            <a:tailEnd/>
          </a:ln>
        </p:spPr>
        <p:txBody>
          <a:bodyPr wrap="none" anchor="ctr"/>
          <a:lstStyle/>
          <a:p>
            <a:endParaRPr lang="en-US"/>
          </a:p>
        </p:txBody>
      </p:sp>
      <p:sp>
        <p:nvSpPr>
          <p:cNvPr id="7174" name="Line 6"/>
          <p:cNvSpPr>
            <a:spLocks noChangeShapeType="1"/>
          </p:cNvSpPr>
          <p:nvPr/>
        </p:nvSpPr>
        <p:spPr bwMode="auto">
          <a:xfrm>
            <a:off x="914400" y="5943600"/>
            <a:ext cx="3733800" cy="0"/>
          </a:xfrm>
          <a:prstGeom prst="line">
            <a:avLst/>
          </a:prstGeom>
          <a:noFill/>
          <a:ln w="9525">
            <a:solidFill>
              <a:schemeClr val="tx1"/>
            </a:solidFill>
            <a:round/>
            <a:headEnd/>
            <a:tailEnd/>
          </a:ln>
        </p:spPr>
        <p:txBody>
          <a:bodyPr wrap="none" anchor="ctr"/>
          <a:lstStyle/>
          <a:p>
            <a:endParaRPr lang="en-US"/>
          </a:p>
        </p:txBody>
      </p:sp>
      <p:sp>
        <p:nvSpPr>
          <p:cNvPr id="7175" name="Text Box 7"/>
          <p:cNvSpPr txBox="1">
            <a:spLocks noChangeArrowheads="1"/>
          </p:cNvSpPr>
          <p:nvPr/>
        </p:nvSpPr>
        <p:spPr bwMode="auto">
          <a:xfrm>
            <a:off x="76200" y="1371600"/>
            <a:ext cx="1447800" cy="822325"/>
          </a:xfrm>
          <a:prstGeom prst="rect">
            <a:avLst/>
          </a:prstGeom>
          <a:noFill/>
          <a:ln w="9525">
            <a:noFill/>
            <a:miter lim="800000"/>
            <a:headEnd/>
            <a:tailEnd/>
          </a:ln>
        </p:spPr>
        <p:txBody>
          <a:bodyPr>
            <a:spAutoFit/>
          </a:bodyPr>
          <a:lstStyle/>
          <a:p>
            <a:pPr eaLnBrk="0" hangingPunct="0"/>
            <a:r>
              <a:rPr lang="en-US"/>
              <a:t>Qty. of “a” goods</a:t>
            </a:r>
          </a:p>
        </p:txBody>
      </p:sp>
      <p:sp>
        <p:nvSpPr>
          <p:cNvPr id="7176" name="Freeform 8"/>
          <p:cNvSpPr>
            <a:spLocks/>
          </p:cNvSpPr>
          <p:nvPr/>
        </p:nvSpPr>
        <p:spPr bwMode="auto">
          <a:xfrm>
            <a:off x="914400" y="3276600"/>
            <a:ext cx="2514600" cy="2667000"/>
          </a:xfrm>
          <a:custGeom>
            <a:avLst/>
            <a:gdLst>
              <a:gd name="T0" fmla="*/ 0 w 1936"/>
              <a:gd name="T1" fmla="*/ 2147483647 h 1664"/>
              <a:gd name="T2" fmla="*/ 2147483647 w 1936"/>
              <a:gd name="T3" fmla="*/ 2147483647 h 1664"/>
              <a:gd name="T4" fmla="*/ 2147483647 w 1936"/>
              <a:gd name="T5" fmla="*/ 2147483647 h 1664"/>
              <a:gd name="T6" fmla="*/ 2147483647 w 1936"/>
              <a:gd name="T7" fmla="*/ 2147483647 h 1664"/>
              <a:gd name="T8" fmla="*/ 2147483647 w 1936"/>
              <a:gd name="T9" fmla="*/ 2147483647 h 1664"/>
              <a:gd name="T10" fmla="*/ 2147483647 w 1936"/>
              <a:gd name="T11" fmla="*/ 2147483647 h 1664"/>
              <a:gd name="T12" fmla="*/ 0 60000 65536"/>
              <a:gd name="T13" fmla="*/ 0 60000 65536"/>
              <a:gd name="T14" fmla="*/ 0 60000 65536"/>
              <a:gd name="T15" fmla="*/ 0 60000 65536"/>
              <a:gd name="T16" fmla="*/ 0 60000 65536"/>
              <a:gd name="T17" fmla="*/ 0 60000 65536"/>
              <a:gd name="T18" fmla="*/ 0 w 1936"/>
              <a:gd name="T19" fmla="*/ 0 h 1664"/>
              <a:gd name="T20" fmla="*/ 1936 w 1936"/>
              <a:gd name="T21" fmla="*/ 1664 h 1664"/>
            </a:gdLst>
            <a:ahLst/>
            <a:cxnLst>
              <a:cxn ang="T12">
                <a:pos x="T0" y="T1"/>
              </a:cxn>
              <a:cxn ang="T13">
                <a:pos x="T2" y="T3"/>
              </a:cxn>
              <a:cxn ang="T14">
                <a:pos x="T4" y="T5"/>
              </a:cxn>
              <a:cxn ang="T15">
                <a:pos x="T6" y="T7"/>
              </a:cxn>
              <a:cxn ang="T16">
                <a:pos x="T8" y="T9"/>
              </a:cxn>
              <a:cxn ang="T17">
                <a:pos x="T10" y="T11"/>
              </a:cxn>
            </a:cxnLst>
            <a:rect l="T18" t="T19" r="T20" b="T21"/>
            <a:pathLst>
              <a:path w="1936" h="1664">
                <a:moveTo>
                  <a:pt x="0" y="24"/>
                </a:moveTo>
                <a:cubicBezTo>
                  <a:pt x="92" y="16"/>
                  <a:pt x="184" y="8"/>
                  <a:pt x="288" y="24"/>
                </a:cubicBezTo>
                <a:cubicBezTo>
                  <a:pt x="392" y="40"/>
                  <a:pt x="432" y="0"/>
                  <a:pt x="624" y="120"/>
                </a:cubicBezTo>
                <a:cubicBezTo>
                  <a:pt x="816" y="240"/>
                  <a:pt x="1232" y="512"/>
                  <a:pt x="1440" y="744"/>
                </a:cubicBezTo>
                <a:cubicBezTo>
                  <a:pt x="1648" y="976"/>
                  <a:pt x="1808" y="1360"/>
                  <a:pt x="1872" y="1512"/>
                </a:cubicBezTo>
                <a:cubicBezTo>
                  <a:pt x="1936" y="1664"/>
                  <a:pt x="1880" y="1660"/>
                  <a:pt x="1824" y="1656"/>
                </a:cubicBezTo>
              </a:path>
            </a:pathLst>
          </a:custGeom>
          <a:noFill/>
          <a:ln w="9525">
            <a:solidFill>
              <a:schemeClr val="tx1"/>
            </a:solidFill>
            <a:round/>
            <a:headEnd/>
            <a:tailEnd/>
          </a:ln>
        </p:spPr>
        <p:txBody>
          <a:bodyPr/>
          <a:lstStyle/>
          <a:p>
            <a:endParaRPr lang="en-US"/>
          </a:p>
        </p:txBody>
      </p:sp>
      <p:sp>
        <p:nvSpPr>
          <p:cNvPr id="7177" name="Text Box 9"/>
          <p:cNvSpPr txBox="1">
            <a:spLocks noChangeArrowheads="1"/>
          </p:cNvSpPr>
          <p:nvPr/>
        </p:nvSpPr>
        <p:spPr bwMode="auto">
          <a:xfrm>
            <a:off x="0" y="152400"/>
            <a:ext cx="9067800" cy="879475"/>
          </a:xfrm>
          <a:prstGeom prst="rect">
            <a:avLst/>
          </a:prstGeom>
          <a:noFill/>
          <a:ln w="9525">
            <a:noFill/>
            <a:miter lim="800000"/>
            <a:headEnd/>
            <a:tailEnd/>
          </a:ln>
        </p:spPr>
        <p:txBody>
          <a:bodyPr>
            <a:spAutoFit/>
          </a:bodyPr>
          <a:lstStyle/>
          <a:p>
            <a:pPr algn="ctr">
              <a:lnSpc>
                <a:spcPct val="80000"/>
              </a:lnSpc>
            </a:pPr>
            <a:r>
              <a:rPr lang="en-US" sz="3200">
                <a:solidFill>
                  <a:srgbClr val="FFFF00"/>
                </a:solidFill>
              </a:rPr>
              <a:t>As in the household model, the geometry of optimization ensures a gain from trade</a:t>
            </a:r>
          </a:p>
        </p:txBody>
      </p:sp>
      <p:sp>
        <p:nvSpPr>
          <p:cNvPr id="7178" name="Text Box 10"/>
          <p:cNvSpPr txBox="1">
            <a:spLocks noChangeArrowheads="1"/>
          </p:cNvSpPr>
          <p:nvPr/>
        </p:nvSpPr>
        <p:spPr bwMode="auto">
          <a:xfrm>
            <a:off x="3482975" y="6019800"/>
            <a:ext cx="1470025" cy="457200"/>
          </a:xfrm>
          <a:prstGeom prst="rect">
            <a:avLst/>
          </a:prstGeom>
          <a:noFill/>
          <a:ln w="9525">
            <a:noFill/>
            <a:miter lim="800000"/>
            <a:headEnd/>
            <a:tailEnd/>
          </a:ln>
        </p:spPr>
        <p:txBody>
          <a:bodyPr wrap="none">
            <a:spAutoFit/>
          </a:bodyPr>
          <a:lstStyle/>
          <a:p>
            <a:pPr eaLnBrk="0" hangingPunct="0"/>
            <a:r>
              <a:rPr lang="en-US"/>
              <a:t>Qty of “b”</a:t>
            </a:r>
          </a:p>
        </p:txBody>
      </p:sp>
      <p:sp>
        <p:nvSpPr>
          <p:cNvPr id="7179" name="Line 11"/>
          <p:cNvSpPr>
            <a:spLocks noChangeShapeType="1"/>
          </p:cNvSpPr>
          <p:nvPr/>
        </p:nvSpPr>
        <p:spPr bwMode="auto">
          <a:xfrm>
            <a:off x="914400" y="2209800"/>
            <a:ext cx="3124200" cy="3733800"/>
          </a:xfrm>
          <a:prstGeom prst="line">
            <a:avLst/>
          </a:prstGeom>
          <a:noFill/>
          <a:ln w="9525">
            <a:solidFill>
              <a:schemeClr val="tx1"/>
            </a:solidFill>
            <a:round/>
            <a:headEnd/>
            <a:tailEnd/>
          </a:ln>
        </p:spPr>
        <p:txBody>
          <a:bodyPr/>
          <a:lstStyle/>
          <a:p>
            <a:endParaRPr lang="en-US"/>
          </a:p>
        </p:txBody>
      </p:sp>
      <p:sp>
        <p:nvSpPr>
          <p:cNvPr id="7180" name="Line 12"/>
          <p:cNvSpPr>
            <a:spLocks noChangeShapeType="1"/>
          </p:cNvSpPr>
          <p:nvPr/>
        </p:nvSpPr>
        <p:spPr bwMode="auto">
          <a:xfrm>
            <a:off x="5105400" y="1752600"/>
            <a:ext cx="1588" cy="4191000"/>
          </a:xfrm>
          <a:prstGeom prst="line">
            <a:avLst/>
          </a:prstGeom>
          <a:noFill/>
          <a:ln w="9525">
            <a:solidFill>
              <a:schemeClr val="tx1"/>
            </a:solidFill>
            <a:round/>
            <a:headEnd/>
            <a:tailEnd/>
          </a:ln>
        </p:spPr>
        <p:txBody>
          <a:bodyPr wrap="none" anchor="ctr"/>
          <a:lstStyle/>
          <a:p>
            <a:endParaRPr lang="en-US"/>
          </a:p>
        </p:txBody>
      </p:sp>
      <p:sp>
        <p:nvSpPr>
          <p:cNvPr id="7181" name="Line 13"/>
          <p:cNvSpPr>
            <a:spLocks noChangeShapeType="1"/>
          </p:cNvSpPr>
          <p:nvPr/>
        </p:nvSpPr>
        <p:spPr bwMode="auto">
          <a:xfrm>
            <a:off x="5105400" y="5943600"/>
            <a:ext cx="3733800" cy="0"/>
          </a:xfrm>
          <a:prstGeom prst="line">
            <a:avLst/>
          </a:prstGeom>
          <a:noFill/>
          <a:ln w="9525">
            <a:solidFill>
              <a:schemeClr val="tx1"/>
            </a:solidFill>
            <a:round/>
            <a:headEnd/>
            <a:tailEnd/>
          </a:ln>
        </p:spPr>
        <p:txBody>
          <a:bodyPr wrap="none" anchor="ctr"/>
          <a:lstStyle/>
          <a:p>
            <a:endParaRPr lang="en-US"/>
          </a:p>
        </p:txBody>
      </p:sp>
      <p:sp>
        <p:nvSpPr>
          <p:cNvPr id="7182" name="Line 14"/>
          <p:cNvSpPr>
            <a:spLocks noChangeShapeType="1"/>
          </p:cNvSpPr>
          <p:nvPr/>
        </p:nvSpPr>
        <p:spPr bwMode="auto">
          <a:xfrm flipH="1" flipV="1">
            <a:off x="6553200" y="4191000"/>
            <a:ext cx="0" cy="1752600"/>
          </a:xfrm>
          <a:prstGeom prst="line">
            <a:avLst/>
          </a:prstGeom>
          <a:noFill/>
          <a:ln w="19050">
            <a:solidFill>
              <a:schemeClr val="tx1"/>
            </a:solidFill>
            <a:round/>
            <a:headEnd/>
            <a:tailEnd/>
          </a:ln>
        </p:spPr>
        <p:txBody>
          <a:bodyPr/>
          <a:lstStyle/>
          <a:p>
            <a:endParaRPr lang="en-US"/>
          </a:p>
        </p:txBody>
      </p:sp>
      <p:sp>
        <p:nvSpPr>
          <p:cNvPr id="7183" name="Line 15"/>
          <p:cNvSpPr>
            <a:spLocks noChangeShapeType="1"/>
          </p:cNvSpPr>
          <p:nvPr/>
        </p:nvSpPr>
        <p:spPr bwMode="auto">
          <a:xfrm flipV="1">
            <a:off x="5105400" y="2819400"/>
            <a:ext cx="2667000" cy="2971800"/>
          </a:xfrm>
          <a:prstGeom prst="line">
            <a:avLst/>
          </a:prstGeom>
          <a:noFill/>
          <a:ln w="9525">
            <a:solidFill>
              <a:schemeClr val="tx1"/>
            </a:solidFill>
            <a:round/>
            <a:headEnd/>
            <a:tailEnd/>
          </a:ln>
        </p:spPr>
        <p:txBody>
          <a:bodyPr/>
          <a:lstStyle/>
          <a:p>
            <a:endParaRPr lang="en-US"/>
          </a:p>
        </p:txBody>
      </p:sp>
      <p:sp>
        <p:nvSpPr>
          <p:cNvPr id="7184" name="Text Box 16"/>
          <p:cNvSpPr txBox="1">
            <a:spLocks noChangeArrowheads="1"/>
          </p:cNvSpPr>
          <p:nvPr/>
        </p:nvSpPr>
        <p:spPr bwMode="auto">
          <a:xfrm>
            <a:off x="3810000" y="1524000"/>
            <a:ext cx="1447800" cy="822325"/>
          </a:xfrm>
          <a:prstGeom prst="rect">
            <a:avLst/>
          </a:prstGeom>
          <a:noFill/>
          <a:ln w="9525">
            <a:noFill/>
            <a:miter lim="800000"/>
            <a:headEnd/>
            <a:tailEnd/>
          </a:ln>
        </p:spPr>
        <p:txBody>
          <a:bodyPr>
            <a:spAutoFit/>
          </a:bodyPr>
          <a:lstStyle/>
          <a:p>
            <a:pPr eaLnBrk="0" hangingPunct="0"/>
            <a:r>
              <a:rPr lang="en-US"/>
              <a:t>Price of “b” goods</a:t>
            </a:r>
          </a:p>
        </p:txBody>
      </p:sp>
      <p:sp>
        <p:nvSpPr>
          <p:cNvPr id="7185" name="Oval 17"/>
          <p:cNvSpPr>
            <a:spLocks noChangeArrowheads="1"/>
          </p:cNvSpPr>
          <p:nvPr/>
        </p:nvSpPr>
        <p:spPr bwMode="auto">
          <a:xfrm>
            <a:off x="6477000" y="4114800"/>
            <a:ext cx="179388"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7186" name="Line 18"/>
          <p:cNvSpPr>
            <a:spLocks noChangeShapeType="1"/>
          </p:cNvSpPr>
          <p:nvPr/>
        </p:nvSpPr>
        <p:spPr bwMode="auto">
          <a:xfrm>
            <a:off x="5105400" y="2057400"/>
            <a:ext cx="2667000" cy="3886200"/>
          </a:xfrm>
          <a:prstGeom prst="line">
            <a:avLst/>
          </a:prstGeom>
          <a:noFill/>
          <a:ln w="9525">
            <a:solidFill>
              <a:schemeClr val="tx1"/>
            </a:solidFill>
            <a:round/>
            <a:headEnd/>
            <a:tailEnd/>
          </a:ln>
        </p:spPr>
        <p:txBody>
          <a:bodyPr/>
          <a:lstStyle/>
          <a:p>
            <a:endParaRPr lang="en-US"/>
          </a:p>
        </p:txBody>
      </p:sp>
      <p:sp>
        <p:nvSpPr>
          <p:cNvPr id="7187" name="Line 19"/>
          <p:cNvSpPr>
            <a:spLocks noChangeShapeType="1"/>
          </p:cNvSpPr>
          <p:nvPr/>
        </p:nvSpPr>
        <p:spPr bwMode="auto">
          <a:xfrm flipH="1">
            <a:off x="5105400" y="5105400"/>
            <a:ext cx="2057400" cy="0"/>
          </a:xfrm>
          <a:prstGeom prst="line">
            <a:avLst/>
          </a:prstGeom>
          <a:noFill/>
          <a:ln w="19050">
            <a:solidFill>
              <a:schemeClr val="tx1"/>
            </a:solidFill>
            <a:prstDash val="dash"/>
            <a:round/>
            <a:headEnd/>
            <a:tailEnd/>
          </a:ln>
        </p:spPr>
        <p:txBody>
          <a:bodyPr/>
          <a:lstStyle/>
          <a:p>
            <a:endParaRPr lang="en-US"/>
          </a:p>
        </p:txBody>
      </p:sp>
      <p:sp>
        <p:nvSpPr>
          <p:cNvPr id="7188" name="Line 20"/>
          <p:cNvSpPr>
            <a:spLocks noChangeShapeType="1"/>
          </p:cNvSpPr>
          <p:nvPr/>
        </p:nvSpPr>
        <p:spPr bwMode="auto">
          <a:xfrm>
            <a:off x="990600" y="2971800"/>
            <a:ext cx="3505200" cy="2209800"/>
          </a:xfrm>
          <a:prstGeom prst="line">
            <a:avLst/>
          </a:prstGeom>
          <a:noFill/>
          <a:ln w="9525">
            <a:solidFill>
              <a:schemeClr val="tx1"/>
            </a:solidFill>
            <a:prstDash val="dash"/>
            <a:round/>
            <a:headEnd/>
            <a:tailEnd/>
          </a:ln>
        </p:spPr>
        <p:txBody>
          <a:bodyPr/>
          <a:lstStyle/>
          <a:p>
            <a:endParaRPr lang="en-US"/>
          </a:p>
        </p:txBody>
      </p:sp>
      <p:sp>
        <p:nvSpPr>
          <p:cNvPr id="7189" name="Freeform 21"/>
          <p:cNvSpPr>
            <a:spLocks/>
          </p:cNvSpPr>
          <p:nvPr/>
        </p:nvSpPr>
        <p:spPr bwMode="auto">
          <a:xfrm flipH="1" flipV="1">
            <a:off x="2438400" y="2971800"/>
            <a:ext cx="1676400" cy="1651000"/>
          </a:xfrm>
          <a:custGeom>
            <a:avLst/>
            <a:gdLst>
              <a:gd name="T0" fmla="*/ 0 w 1600"/>
              <a:gd name="T1" fmla="*/ 2147483647 h 1888"/>
              <a:gd name="T2" fmla="*/ 2147483647 w 1600"/>
              <a:gd name="T3" fmla="*/ 2147483647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 h="1888">
                <a:moveTo>
                  <a:pt x="0" y="16"/>
                </a:moveTo>
                <a:cubicBezTo>
                  <a:pt x="76" y="8"/>
                  <a:pt x="152" y="0"/>
                  <a:pt x="240" y="16"/>
                </a:cubicBezTo>
                <a:cubicBezTo>
                  <a:pt x="328" y="32"/>
                  <a:pt x="392" y="40"/>
                  <a:pt x="528" y="112"/>
                </a:cubicBezTo>
                <a:cubicBezTo>
                  <a:pt x="664" y="184"/>
                  <a:pt x="896" y="264"/>
                  <a:pt x="1056" y="448"/>
                </a:cubicBezTo>
                <a:cubicBezTo>
                  <a:pt x="1216" y="632"/>
                  <a:pt x="1400" y="1024"/>
                  <a:pt x="1488" y="1216"/>
                </a:cubicBezTo>
                <a:cubicBezTo>
                  <a:pt x="1576" y="1408"/>
                  <a:pt x="1568" y="1488"/>
                  <a:pt x="1584" y="1600"/>
                </a:cubicBezTo>
                <a:cubicBezTo>
                  <a:pt x="1600" y="1712"/>
                  <a:pt x="1584" y="1840"/>
                  <a:pt x="1584" y="1888"/>
                </a:cubicBezTo>
              </a:path>
            </a:pathLst>
          </a:custGeom>
          <a:noFill/>
          <a:ln w="38100">
            <a:solidFill>
              <a:schemeClr val="tx1"/>
            </a:solidFill>
            <a:prstDash val="dash"/>
            <a:round/>
            <a:headEnd/>
            <a:tailEnd/>
          </a:ln>
        </p:spPr>
        <p:txBody>
          <a:bodyPr wrap="none" anchor="ctr"/>
          <a:lstStyle/>
          <a:p>
            <a:endParaRPr lang="en-US"/>
          </a:p>
        </p:txBody>
      </p:sp>
      <p:sp>
        <p:nvSpPr>
          <p:cNvPr id="7190" name="Oval 22"/>
          <p:cNvSpPr>
            <a:spLocks noChangeArrowheads="1"/>
          </p:cNvSpPr>
          <p:nvPr/>
        </p:nvSpPr>
        <p:spPr bwMode="auto">
          <a:xfrm>
            <a:off x="3124200" y="42672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7191" name="Oval 23"/>
          <p:cNvSpPr>
            <a:spLocks noChangeArrowheads="1"/>
          </p:cNvSpPr>
          <p:nvPr/>
        </p:nvSpPr>
        <p:spPr bwMode="auto">
          <a:xfrm>
            <a:off x="1447800" y="32766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7192" name="Line 24"/>
          <p:cNvSpPr>
            <a:spLocks noChangeShapeType="1"/>
          </p:cNvSpPr>
          <p:nvPr/>
        </p:nvSpPr>
        <p:spPr bwMode="auto">
          <a:xfrm flipH="1" flipV="1">
            <a:off x="7162800" y="5105400"/>
            <a:ext cx="0" cy="838200"/>
          </a:xfrm>
          <a:prstGeom prst="line">
            <a:avLst/>
          </a:prstGeom>
          <a:noFill/>
          <a:ln w="19050">
            <a:solidFill>
              <a:schemeClr val="tx1"/>
            </a:solidFill>
            <a:prstDash val="dash"/>
            <a:round/>
            <a:headEnd/>
            <a:tailEnd/>
          </a:ln>
        </p:spPr>
        <p:txBody>
          <a:bodyPr/>
          <a:lstStyle/>
          <a:p>
            <a:endParaRPr lang="en-US"/>
          </a:p>
        </p:txBody>
      </p:sp>
      <p:sp>
        <p:nvSpPr>
          <p:cNvPr id="7193" name="Line 25"/>
          <p:cNvSpPr>
            <a:spLocks noChangeShapeType="1"/>
          </p:cNvSpPr>
          <p:nvPr/>
        </p:nvSpPr>
        <p:spPr bwMode="auto">
          <a:xfrm flipV="1">
            <a:off x="5715000" y="5105400"/>
            <a:ext cx="0" cy="838200"/>
          </a:xfrm>
          <a:prstGeom prst="line">
            <a:avLst/>
          </a:prstGeom>
          <a:noFill/>
          <a:ln w="19050">
            <a:solidFill>
              <a:schemeClr val="tx1"/>
            </a:solidFill>
            <a:prstDash val="dash"/>
            <a:round/>
            <a:headEnd/>
            <a:tailEnd/>
          </a:ln>
        </p:spPr>
        <p:txBody>
          <a:bodyPr/>
          <a:lstStyle/>
          <a:p>
            <a:endParaRPr lang="en-US"/>
          </a:p>
        </p:txBody>
      </p:sp>
      <p:sp>
        <p:nvSpPr>
          <p:cNvPr id="7194" name="Line 26"/>
          <p:cNvSpPr>
            <a:spLocks noChangeShapeType="1"/>
          </p:cNvSpPr>
          <p:nvPr/>
        </p:nvSpPr>
        <p:spPr bwMode="auto">
          <a:xfrm flipH="1">
            <a:off x="5105400" y="4191000"/>
            <a:ext cx="1371600" cy="0"/>
          </a:xfrm>
          <a:prstGeom prst="line">
            <a:avLst/>
          </a:prstGeom>
          <a:noFill/>
          <a:ln w="19050">
            <a:solidFill>
              <a:schemeClr val="tx1"/>
            </a:solidFill>
            <a:round/>
            <a:headEnd/>
            <a:tailEnd/>
          </a:ln>
        </p:spPr>
        <p:txBody>
          <a:bodyPr/>
          <a:lstStyle/>
          <a:p>
            <a:endParaRPr lang="en-US"/>
          </a:p>
        </p:txBody>
      </p:sp>
      <p:sp>
        <p:nvSpPr>
          <p:cNvPr id="7195" name="Text Box 27"/>
          <p:cNvSpPr txBox="1">
            <a:spLocks noChangeArrowheads="1"/>
          </p:cNvSpPr>
          <p:nvPr/>
        </p:nvSpPr>
        <p:spPr bwMode="auto">
          <a:xfrm>
            <a:off x="7673975" y="5943600"/>
            <a:ext cx="1470025" cy="457200"/>
          </a:xfrm>
          <a:prstGeom prst="rect">
            <a:avLst/>
          </a:prstGeom>
          <a:noFill/>
          <a:ln w="9525">
            <a:noFill/>
            <a:miter lim="800000"/>
            <a:headEnd/>
            <a:tailEnd/>
          </a:ln>
        </p:spPr>
        <p:txBody>
          <a:bodyPr wrap="none">
            <a:spAutoFit/>
          </a:bodyPr>
          <a:lstStyle/>
          <a:p>
            <a:pPr eaLnBrk="0" hangingPunct="0"/>
            <a:r>
              <a:rPr lang="en-US"/>
              <a:t>Qty of “b”</a:t>
            </a:r>
          </a:p>
        </p:txBody>
      </p:sp>
      <p:sp>
        <p:nvSpPr>
          <p:cNvPr id="7196" name="Text Box 28"/>
          <p:cNvSpPr txBox="1">
            <a:spLocks noChangeArrowheads="1"/>
          </p:cNvSpPr>
          <p:nvPr/>
        </p:nvSpPr>
        <p:spPr bwMode="auto">
          <a:xfrm>
            <a:off x="5562600" y="4191000"/>
            <a:ext cx="457200" cy="641350"/>
          </a:xfrm>
          <a:prstGeom prst="rect">
            <a:avLst/>
          </a:prstGeom>
          <a:noFill/>
          <a:ln w="9525" algn="ctr">
            <a:noFill/>
            <a:miter lim="800000"/>
            <a:headEnd/>
            <a:tailEnd/>
          </a:ln>
        </p:spPr>
        <p:txBody>
          <a:bodyPr>
            <a:spAutoFit/>
          </a:bodyPr>
          <a:lstStyle/>
          <a:p>
            <a:pPr>
              <a:spcBef>
                <a:spcPct val="50000"/>
              </a:spcBef>
              <a:tabLst>
                <a:tab pos="8175625" algn="r"/>
              </a:tabLst>
            </a:pPr>
            <a:r>
              <a:rPr lang="en-US" sz="4000" b="1"/>
              <a:t>A</a:t>
            </a:r>
          </a:p>
        </p:txBody>
      </p:sp>
      <p:sp>
        <p:nvSpPr>
          <p:cNvPr id="7197" name="Text Box 29"/>
          <p:cNvSpPr txBox="1">
            <a:spLocks noChangeArrowheads="1"/>
          </p:cNvSpPr>
          <p:nvPr/>
        </p:nvSpPr>
        <p:spPr bwMode="auto">
          <a:xfrm>
            <a:off x="6324600" y="4343400"/>
            <a:ext cx="457200" cy="641350"/>
          </a:xfrm>
          <a:prstGeom prst="rect">
            <a:avLst/>
          </a:prstGeom>
          <a:noFill/>
          <a:ln w="9525" algn="ctr">
            <a:noFill/>
            <a:miter lim="800000"/>
            <a:headEnd/>
            <a:tailEnd/>
          </a:ln>
        </p:spPr>
        <p:txBody>
          <a:bodyPr>
            <a:spAutoFit/>
          </a:bodyPr>
          <a:lstStyle/>
          <a:p>
            <a:pPr>
              <a:spcBef>
                <a:spcPct val="50000"/>
              </a:spcBef>
              <a:tabLst>
                <a:tab pos="8175625" algn="r"/>
              </a:tabLst>
            </a:pPr>
            <a:r>
              <a:rPr lang="en-US" sz="4000" b="1"/>
              <a:t>B</a:t>
            </a:r>
          </a:p>
        </p:txBody>
      </p:sp>
      <p:sp>
        <p:nvSpPr>
          <p:cNvPr id="7198" name="Freeform 30"/>
          <p:cNvSpPr>
            <a:spLocks/>
          </p:cNvSpPr>
          <p:nvPr/>
        </p:nvSpPr>
        <p:spPr bwMode="auto">
          <a:xfrm flipV="1">
            <a:off x="7696200" y="1066800"/>
            <a:ext cx="533400" cy="381000"/>
          </a:xfrm>
          <a:custGeom>
            <a:avLst/>
            <a:gdLst>
              <a:gd name="T0" fmla="*/ 0 w 912"/>
              <a:gd name="T1" fmla="*/ 0 h 480"/>
              <a:gd name="T2" fmla="*/ 2147483647 w 912"/>
              <a:gd name="T3" fmla="*/ 0 h 480"/>
              <a:gd name="T4" fmla="*/ 2147483647 w 912"/>
              <a:gd name="T5" fmla="*/ 2147483647 h 480"/>
              <a:gd name="T6" fmla="*/ 0 w 912"/>
              <a:gd name="T7" fmla="*/ 2147483647 h 480"/>
              <a:gd name="T8" fmla="*/ 0 w 912"/>
              <a:gd name="T9" fmla="*/ 0 h 480"/>
              <a:gd name="T10" fmla="*/ 0 60000 65536"/>
              <a:gd name="T11" fmla="*/ 0 60000 65536"/>
              <a:gd name="T12" fmla="*/ 0 60000 65536"/>
              <a:gd name="T13" fmla="*/ 0 60000 65536"/>
              <a:gd name="T14" fmla="*/ 0 60000 65536"/>
              <a:gd name="T15" fmla="*/ 0 w 912"/>
              <a:gd name="T16" fmla="*/ 0 h 480"/>
              <a:gd name="T17" fmla="*/ 912 w 912"/>
              <a:gd name="T18" fmla="*/ 480 h 480"/>
            </a:gdLst>
            <a:ahLst/>
            <a:cxnLst>
              <a:cxn ang="T10">
                <a:pos x="T0" y="T1"/>
              </a:cxn>
              <a:cxn ang="T11">
                <a:pos x="T2" y="T3"/>
              </a:cxn>
              <a:cxn ang="T12">
                <a:pos x="T4" y="T5"/>
              </a:cxn>
              <a:cxn ang="T13">
                <a:pos x="T6" y="T7"/>
              </a:cxn>
              <a:cxn ang="T14">
                <a:pos x="T8" y="T9"/>
              </a:cxn>
            </a:cxnLst>
            <a:rect l="T15" t="T16" r="T17" b="T18"/>
            <a:pathLst>
              <a:path w="912" h="480">
                <a:moveTo>
                  <a:pt x="0" y="0"/>
                </a:moveTo>
                <a:lnTo>
                  <a:pt x="576" y="0"/>
                </a:lnTo>
                <a:lnTo>
                  <a:pt x="912" y="480"/>
                </a:lnTo>
                <a:lnTo>
                  <a:pt x="0" y="480"/>
                </a:lnTo>
                <a:lnTo>
                  <a:pt x="0" y="0"/>
                </a:lnTo>
                <a:close/>
              </a:path>
            </a:pathLst>
          </a:custGeom>
          <a:noFill/>
          <a:ln w="9525">
            <a:solidFill>
              <a:schemeClr val="tx1"/>
            </a:solidFill>
            <a:round/>
            <a:headEnd/>
            <a:tailEnd/>
          </a:ln>
        </p:spPr>
        <p:txBody>
          <a:bodyPr/>
          <a:lstStyle/>
          <a:p>
            <a:endParaRPr lang="en-US"/>
          </a:p>
        </p:txBody>
      </p:sp>
      <p:sp>
        <p:nvSpPr>
          <p:cNvPr id="7199" name="Text Box 31"/>
          <p:cNvSpPr txBox="1">
            <a:spLocks noChangeArrowheads="1"/>
          </p:cNvSpPr>
          <p:nvPr/>
        </p:nvSpPr>
        <p:spPr bwMode="auto">
          <a:xfrm>
            <a:off x="7696200" y="10668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A</a:t>
            </a:r>
          </a:p>
        </p:txBody>
      </p:sp>
      <p:sp>
        <p:nvSpPr>
          <p:cNvPr id="7200" name="Text Box 32"/>
          <p:cNvSpPr txBox="1">
            <a:spLocks noChangeArrowheads="1"/>
          </p:cNvSpPr>
          <p:nvPr/>
        </p:nvSpPr>
        <p:spPr bwMode="auto">
          <a:xfrm>
            <a:off x="4191000" y="1143000"/>
            <a:ext cx="3429000" cy="369888"/>
          </a:xfrm>
          <a:prstGeom prst="rect">
            <a:avLst/>
          </a:prstGeom>
          <a:noFill/>
          <a:ln w="9525">
            <a:noFill/>
            <a:miter lim="800000"/>
            <a:headEnd/>
            <a:tailEnd/>
          </a:ln>
        </p:spPr>
        <p:txBody>
          <a:bodyPr>
            <a:spAutoFit/>
          </a:bodyPr>
          <a:lstStyle/>
          <a:p>
            <a:pPr algn="r" eaLnBrk="0" hangingPunct="0"/>
            <a:r>
              <a:rPr lang="en-US"/>
              <a:t>producers of “b” lose </a:t>
            </a:r>
          </a:p>
        </p:txBody>
      </p:sp>
      <p:sp>
        <p:nvSpPr>
          <p:cNvPr id="7201" name="Freeform 33"/>
          <p:cNvSpPr>
            <a:spLocks/>
          </p:cNvSpPr>
          <p:nvPr/>
        </p:nvSpPr>
        <p:spPr bwMode="auto">
          <a:xfrm flipV="1">
            <a:off x="8001000" y="2057400"/>
            <a:ext cx="685800" cy="457200"/>
          </a:xfrm>
          <a:custGeom>
            <a:avLst/>
            <a:gdLst>
              <a:gd name="T0" fmla="*/ 0 w 720"/>
              <a:gd name="T1" fmla="*/ 0 h 480"/>
              <a:gd name="T2" fmla="*/ 2147483647 w 720"/>
              <a:gd name="T3" fmla="*/ 0 h 480"/>
              <a:gd name="T4" fmla="*/ 2147483647 w 720"/>
              <a:gd name="T5" fmla="*/ 2147483647 h 480"/>
              <a:gd name="T6" fmla="*/ 0 w 720"/>
              <a:gd name="T7" fmla="*/ 0 h 480"/>
              <a:gd name="T8" fmla="*/ 0 60000 65536"/>
              <a:gd name="T9" fmla="*/ 0 60000 65536"/>
              <a:gd name="T10" fmla="*/ 0 60000 65536"/>
              <a:gd name="T11" fmla="*/ 0 60000 65536"/>
              <a:gd name="T12" fmla="*/ 0 w 720"/>
              <a:gd name="T13" fmla="*/ 0 h 480"/>
              <a:gd name="T14" fmla="*/ 720 w 720"/>
              <a:gd name="T15" fmla="*/ 480 h 480"/>
            </a:gdLst>
            <a:ahLst/>
            <a:cxnLst>
              <a:cxn ang="T8">
                <a:pos x="T0" y="T1"/>
              </a:cxn>
              <a:cxn ang="T9">
                <a:pos x="T2" y="T3"/>
              </a:cxn>
              <a:cxn ang="T10">
                <a:pos x="T4" y="T5"/>
              </a:cxn>
              <a:cxn ang="T11">
                <a:pos x="T6" y="T7"/>
              </a:cxn>
            </a:cxnLst>
            <a:rect l="T12" t="T13" r="T14" b="T15"/>
            <a:pathLst>
              <a:path w="720" h="480">
                <a:moveTo>
                  <a:pt x="0" y="0"/>
                </a:moveTo>
                <a:lnTo>
                  <a:pt x="720" y="0"/>
                </a:lnTo>
                <a:lnTo>
                  <a:pt x="336" y="480"/>
                </a:lnTo>
                <a:lnTo>
                  <a:pt x="0" y="0"/>
                </a:lnTo>
                <a:close/>
              </a:path>
            </a:pathLst>
          </a:custGeom>
          <a:noFill/>
          <a:ln w="9525">
            <a:solidFill>
              <a:schemeClr val="tx1"/>
            </a:solidFill>
            <a:round/>
            <a:headEnd/>
            <a:tailEnd/>
          </a:ln>
        </p:spPr>
        <p:txBody>
          <a:bodyPr/>
          <a:lstStyle/>
          <a:p>
            <a:endParaRPr lang="en-US"/>
          </a:p>
        </p:txBody>
      </p:sp>
      <p:sp>
        <p:nvSpPr>
          <p:cNvPr id="7202" name="Text Box 34"/>
          <p:cNvSpPr txBox="1">
            <a:spLocks noChangeArrowheads="1"/>
          </p:cNvSpPr>
          <p:nvPr/>
        </p:nvSpPr>
        <p:spPr bwMode="auto">
          <a:xfrm>
            <a:off x="8153400" y="21336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B</a:t>
            </a:r>
          </a:p>
        </p:txBody>
      </p:sp>
      <p:sp>
        <p:nvSpPr>
          <p:cNvPr id="7203" name="Text Box 35"/>
          <p:cNvSpPr txBox="1">
            <a:spLocks noChangeArrowheads="1"/>
          </p:cNvSpPr>
          <p:nvPr/>
        </p:nvSpPr>
        <p:spPr bwMode="auto">
          <a:xfrm>
            <a:off x="5181600" y="1524000"/>
            <a:ext cx="2438400" cy="369888"/>
          </a:xfrm>
          <a:prstGeom prst="rect">
            <a:avLst/>
          </a:prstGeom>
          <a:noFill/>
          <a:ln w="9525">
            <a:noFill/>
            <a:miter lim="800000"/>
            <a:headEnd/>
            <a:tailEnd/>
          </a:ln>
        </p:spPr>
        <p:txBody>
          <a:bodyPr>
            <a:spAutoFit/>
          </a:bodyPr>
          <a:lstStyle/>
          <a:p>
            <a:pPr algn="r" eaLnBrk="0" hangingPunct="0"/>
            <a:r>
              <a:rPr lang="en-US"/>
              <a:t>“consumers” gain </a:t>
            </a:r>
          </a:p>
        </p:txBody>
      </p:sp>
      <p:sp>
        <p:nvSpPr>
          <p:cNvPr id="7204" name="Freeform 36" descr="80%"/>
          <p:cNvSpPr>
            <a:spLocks/>
          </p:cNvSpPr>
          <p:nvPr/>
        </p:nvSpPr>
        <p:spPr bwMode="auto">
          <a:xfrm flipV="1">
            <a:off x="7696200" y="1524000"/>
            <a:ext cx="1143000" cy="381000"/>
          </a:xfrm>
          <a:custGeom>
            <a:avLst/>
            <a:gdLst>
              <a:gd name="T0" fmla="*/ 0 w 1296"/>
              <a:gd name="T1" fmla="*/ 0 h 432"/>
              <a:gd name="T2" fmla="*/ 2147483647 w 1296"/>
              <a:gd name="T3" fmla="*/ 0 h 432"/>
              <a:gd name="T4" fmla="*/ 2147483647 w 1296"/>
              <a:gd name="T5" fmla="*/ 2147483647 h 432"/>
              <a:gd name="T6" fmla="*/ 0 w 1296"/>
              <a:gd name="T7" fmla="*/ 2147483647 h 432"/>
              <a:gd name="T8" fmla="*/ 0 w 1296"/>
              <a:gd name="T9" fmla="*/ 0 h 432"/>
              <a:gd name="T10" fmla="*/ 0 60000 65536"/>
              <a:gd name="T11" fmla="*/ 0 60000 65536"/>
              <a:gd name="T12" fmla="*/ 0 60000 65536"/>
              <a:gd name="T13" fmla="*/ 0 60000 65536"/>
              <a:gd name="T14" fmla="*/ 0 60000 65536"/>
              <a:gd name="T15" fmla="*/ 0 w 1296"/>
              <a:gd name="T16" fmla="*/ 0 h 432"/>
              <a:gd name="T17" fmla="*/ 1296 w 1296"/>
              <a:gd name="T18" fmla="*/ 432 h 432"/>
            </a:gdLst>
            <a:ahLst/>
            <a:cxnLst>
              <a:cxn ang="T10">
                <a:pos x="T0" y="T1"/>
              </a:cxn>
              <a:cxn ang="T11">
                <a:pos x="T2" y="T3"/>
              </a:cxn>
              <a:cxn ang="T12">
                <a:pos x="T4" y="T5"/>
              </a:cxn>
              <a:cxn ang="T13">
                <a:pos x="T6" y="T7"/>
              </a:cxn>
              <a:cxn ang="T14">
                <a:pos x="T8" y="T9"/>
              </a:cxn>
            </a:cxnLst>
            <a:rect l="T15" t="T16" r="T17" b="T18"/>
            <a:pathLst>
              <a:path w="1296" h="432">
                <a:moveTo>
                  <a:pt x="0" y="0"/>
                </a:moveTo>
                <a:lnTo>
                  <a:pt x="1296" y="0"/>
                </a:lnTo>
                <a:lnTo>
                  <a:pt x="912" y="432"/>
                </a:lnTo>
                <a:lnTo>
                  <a:pt x="0" y="432"/>
                </a:lnTo>
                <a:lnTo>
                  <a:pt x="0" y="0"/>
                </a:lnTo>
                <a:close/>
              </a:path>
            </a:pathLst>
          </a:custGeom>
          <a:noFill/>
          <a:ln w="9525">
            <a:solidFill>
              <a:schemeClr val="tx1"/>
            </a:solidFill>
            <a:round/>
            <a:headEnd/>
            <a:tailEnd/>
          </a:ln>
        </p:spPr>
        <p:txBody>
          <a:bodyPr/>
          <a:lstStyle/>
          <a:p>
            <a:endParaRPr lang="en-US"/>
          </a:p>
        </p:txBody>
      </p:sp>
      <p:sp>
        <p:nvSpPr>
          <p:cNvPr id="7205" name="Text Box 37"/>
          <p:cNvSpPr txBox="1">
            <a:spLocks noChangeArrowheads="1"/>
          </p:cNvSpPr>
          <p:nvPr/>
        </p:nvSpPr>
        <p:spPr bwMode="auto">
          <a:xfrm>
            <a:off x="8153400" y="15240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B</a:t>
            </a:r>
          </a:p>
        </p:txBody>
      </p:sp>
      <p:sp>
        <p:nvSpPr>
          <p:cNvPr id="7206" name="Text Box 38"/>
          <p:cNvSpPr txBox="1">
            <a:spLocks noChangeArrowheads="1"/>
          </p:cNvSpPr>
          <p:nvPr/>
        </p:nvSpPr>
        <p:spPr bwMode="auto">
          <a:xfrm>
            <a:off x="7696200" y="15240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A</a:t>
            </a:r>
          </a:p>
        </p:txBody>
      </p:sp>
      <p:sp>
        <p:nvSpPr>
          <p:cNvPr id="7207" name="Text Box 39"/>
          <p:cNvSpPr txBox="1">
            <a:spLocks noChangeArrowheads="1"/>
          </p:cNvSpPr>
          <p:nvPr/>
        </p:nvSpPr>
        <p:spPr bwMode="auto">
          <a:xfrm>
            <a:off x="5181600" y="1981200"/>
            <a:ext cx="2590800" cy="369888"/>
          </a:xfrm>
          <a:prstGeom prst="rect">
            <a:avLst/>
          </a:prstGeom>
          <a:noFill/>
          <a:ln w="9525">
            <a:noFill/>
            <a:miter lim="800000"/>
            <a:headEnd/>
            <a:tailEnd/>
          </a:ln>
        </p:spPr>
        <p:txBody>
          <a:bodyPr>
            <a:spAutoFit/>
          </a:bodyPr>
          <a:lstStyle/>
          <a:p>
            <a:pPr algn="r" eaLnBrk="0" hangingPunct="0"/>
            <a:r>
              <a:rPr lang="en-US"/>
              <a:t>==&gt; net social gain is</a:t>
            </a:r>
          </a:p>
        </p:txBody>
      </p:sp>
      <p:sp>
        <p:nvSpPr>
          <p:cNvPr id="7208" name="Line 40"/>
          <p:cNvSpPr>
            <a:spLocks noChangeShapeType="1"/>
          </p:cNvSpPr>
          <p:nvPr/>
        </p:nvSpPr>
        <p:spPr bwMode="auto">
          <a:xfrm>
            <a:off x="2133600" y="2895600"/>
            <a:ext cx="304800" cy="0"/>
          </a:xfrm>
          <a:prstGeom prst="line">
            <a:avLst/>
          </a:prstGeom>
          <a:noFill/>
          <a:ln w="28575">
            <a:solidFill>
              <a:schemeClr val="tx1"/>
            </a:solidFill>
            <a:round/>
            <a:headEnd/>
            <a:tailEnd type="triangle" w="med" len="med"/>
          </a:ln>
        </p:spPr>
        <p:txBody>
          <a:bodyPr/>
          <a:lstStyle/>
          <a:p>
            <a:endParaRPr lang="en-US"/>
          </a:p>
        </p:txBody>
      </p:sp>
      <p:sp>
        <p:nvSpPr>
          <p:cNvPr id="7209" name="Text Box 41"/>
          <p:cNvSpPr txBox="1">
            <a:spLocks noChangeArrowheads="1"/>
          </p:cNvSpPr>
          <p:nvPr/>
        </p:nvSpPr>
        <p:spPr bwMode="auto">
          <a:xfrm>
            <a:off x="1676400" y="2362200"/>
            <a:ext cx="2667000" cy="420688"/>
          </a:xfrm>
          <a:prstGeom prst="rect">
            <a:avLst/>
          </a:prstGeom>
          <a:noFill/>
          <a:ln w="9525" algn="ctr">
            <a:noFill/>
            <a:miter lim="800000"/>
            <a:headEnd/>
            <a:tailEnd/>
          </a:ln>
        </p:spPr>
        <p:txBody>
          <a:bodyPr>
            <a:spAutoFit/>
          </a:bodyPr>
          <a:lstStyle/>
          <a:p>
            <a:pPr>
              <a:spcBef>
                <a:spcPct val="50000"/>
              </a:spcBef>
              <a:tabLst>
                <a:tab pos="8175625" algn="r"/>
              </a:tabLst>
            </a:pPr>
            <a:r>
              <a:rPr lang="en-US"/>
              <a:t>Net gain from trade</a:t>
            </a:r>
          </a:p>
        </p:txBody>
      </p:sp>
      <p:sp>
        <p:nvSpPr>
          <p:cNvPr id="7210" name="Oval 42"/>
          <p:cNvSpPr>
            <a:spLocks noChangeArrowheads="1"/>
          </p:cNvSpPr>
          <p:nvPr/>
        </p:nvSpPr>
        <p:spPr bwMode="auto">
          <a:xfrm>
            <a:off x="7086600" y="50292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7211" name="Oval 43"/>
          <p:cNvSpPr>
            <a:spLocks noChangeArrowheads="1"/>
          </p:cNvSpPr>
          <p:nvPr/>
        </p:nvSpPr>
        <p:spPr bwMode="auto">
          <a:xfrm>
            <a:off x="5638800" y="50292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7212" name="Text Box 39"/>
          <p:cNvSpPr txBox="1">
            <a:spLocks noChangeArrowheads="1"/>
          </p:cNvSpPr>
          <p:nvPr/>
        </p:nvSpPr>
        <p:spPr bwMode="auto">
          <a:xfrm>
            <a:off x="5410200" y="2286000"/>
            <a:ext cx="2590800" cy="369888"/>
          </a:xfrm>
          <a:prstGeom prst="rect">
            <a:avLst/>
          </a:prstGeom>
          <a:noFill/>
          <a:ln w="9525">
            <a:noFill/>
            <a:miter lim="800000"/>
            <a:headEnd/>
            <a:tailEnd/>
          </a:ln>
        </p:spPr>
        <p:txBody>
          <a:bodyPr>
            <a:spAutoFit/>
          </a:bodyPr>
          <a:lstStyle/>
          <a:p>
            <a:pPr algn="r" eaLnBrk="0" hangingPunct="0"/>
            <a:r>
              <a:rPr lang="en-US"/>
              <a:t>a Harberger triangle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7" grpId="0" animBg="1"/>
      <p:bldP spid="7188" grpId="0" animBg="1"/>
      <p:bldP spid="7189" grpId="0" animBg="1"/>
      <p:bldP spid="7190" grpId="0" animBg="1"/>
      <p:bldP spid="7191" grpId="0" animBg="1"/>
      <p:bldP spid="7192" grpId="0" animBg="1"/>
      <p:bldP spid="7193" grpId="0" animBg="1"/>
      <p:bldP spid="7196" grpId="0"/>
      <p:bldP spid="7197" grpId="0"/>
      <p:bldP spid="7198" grpId="0" animBg="1"/>
      <p:bldP spid="7199" grpId="0"/>
      <p:bldP spid="7200" grpId="0"/>
      <p:bldP spid="7201" grpId="0" animBg="1"/>
      <p:bldP spid="7202" grpId="0"/>
      <p:bldP spid="7203" grpId="0"/>
      <p:bldP spid="7204" grpId="0" animBg="1"/>
      <p:bldP spid="7205" grpId="0"/>
      <p:bldP spid="7206" grpId="0"/>
      <p:bldP spid="7207" grpId="0"/>
      <p:bldP spid="7208" grpId="0" animBg="1"/>
      <p:bldP spid="7209" grpId="0"/>
      <p:bldP spid="7210" grpId="0" animBg="1"/>
      <p:bldP spid="7211" grpId="0" animBg="1"/>
      <p:bldP spid="721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0"/>
            <a:ext cx="8839200" cy="1143000"/>
          </a:xfrm>
        </p:spPr>
        <p:txBody>
          <a:bodyPr/>
          <a:lstStyle/>
          <a:p>
            <a:pPr eaLnBrk="1" hangingPunct="1"/>
            <a:r>
              <a:rPr lang="en-US" dirty="0" smtClean="0"/>
              <a:t>Effective rate of protection (ERP)</a:t>
            </a:r>
          </a:p>
        </p:txBody>
      </p:sp>
      <p:sp>
        <p:nvSpPr>
          <p:cNvPr id="229379" name="Rectangle 3"/>
          <p:cNvSpPr>
            <a:spLocks noGrp="1" noChangeArrowheads="1"/>
          </p:cNvSpPr>
          <p:nvPr>
            <p:ph type="body" idx="1"/>
          </p:nvPr>
        </p:nvSpPr>
        <p:spPr>
          <a:xfrm>
            <a:off x="0" y="1143000"/>
            <a:ext cx="9144000" cy="5562600"/>
          </a:xfrm>
        </p:spPr>
        <p:txBody>
          <a:bodyPr/>
          <a:lstStyle/>
          <a:p>
            <a:pPr eaLnBrk="1" hangingPunct="1">
              <a:lnSpc>
                <a:spcPct val="90000"/>
              </a:lnSpc>
            </a:pPr>
            <a:r>
              <a:rPr lang="en-US" sz="2000" dirty="0" smtClean="0"/>
              <a:t>ERP extends the concept of NRP to consider how inputs fit into the overall picture. </a:t>
            </a:r>
            <a:br>
              <a:rPr lang="en-US" sz="2000" dirty="0" smtClean="0"/>
            </a:br>
            <a:endParaRPr lang="en-US" sz="2000" dirty="0" smtClean="0"/>
          </a:p>
          <a:p>
            <a:pPr eaLnBrk="1" hangingPunct="1">
              <a:lnSpc>
                <a:spcPct val="90000"/>
              </a:lnSpc>
            </a:pPr>
            <a:r>
              <a:rPr lang="en-US" sz="2000" dirty="0" smtClean="0"/>
              <a:t>As we shall see, even if the NRP is low, a protected industry may benefit enormously if it uses inputs that are protected. In contrast, protection may be offset if the industry uses inputs that are taxed.</a:t>
            </a:r>
            <a:br>
              <a:rPr lang="en-US" sz="2000" dirty="0" smtClean="0"/>
            </a:br>
            <a:endParaRPr lang="en-US" sz="2000" dirty="0" smtClean="0"/>
          </a:p>
          <a:p>
            <a:pPr eaLnBrk="1" hangingPunct="1">
              <a:lnSpc>
                <a:spcPct val="90000"/>
              </a:lnSpc>
            </a:pPr>
            <a:r>
              <a:rPr lang="en-US" sz="2000" dirty="0" smtClean="0"/>
              <a:t>The “leverage” effect of protection can be large for industries that have a low “value added” (i.e. ones for which the share of value added in total cost is </a:t>
            </a:r>
            <a:r>
              <a:rPr lang="en-US" sz="2000" i="1" dirty="0" smtClean="0"/>
              <a:t>small</a:t>
            </a:r>
            <a:r>
              <a:rPr lang="en-US" sz="2000" dirty="0" smtClean="0"/>
              <a:t>).  This is one reason why they lobby so hard for protection! </a:t>
            </a:r>
            <a:br>
              <a:rPr lang="en-US" sz="2000" dirty="0" smtClean="0"/>
            </a:br>
            <a:endParaRPr lang="en-US" sz="2000" dirty="0" smtClean="0"/>
          </a:p>
          <a:p>
            <a:pPr eaLnBrk="1" hangingPunct="1">
              <a:lnSpc>
                <a:spcPct val="90000"/>
              </a:lnSpc>
            </a:pPr>
            <a:r>
              <a:rPr lang="en-US" sz="2000" dirty="0" smtClean="0"/>
              <a:t>As an example, think of protection of cotton or textiles, which may have impacts on incentives to produce garments.  If the textile industry is protected, and textiles inputs are a share of the total cost of garments, then the textile protection may harm the garment industry, and if the value added by the garment industry is small, it may lobby hard for its own protection!</a:t>
            </a:r>
          </a:p>
          <a:p>
            <a:pPr eaLnBrk="1" hangingPunct="1">
              <a:lnSpc>
                <a:spcPct val="90000"/>
              </a:lnSpc>
            </a:pPr>
            <a:endParaRPr lang="en-US" sz="2000" dirty="0" smtClean="0"/>
          </a:p>
        </p:txBody>
      </p:sp>
    </p:spTree>
    <p:extLst>
      <p:ext uri="{BB962C8B-B14F-4D97-AF65-F5344CB8AC3E}">
        <p14:creationId xmlns:p14="http://schemas.microsoft.com/office/powerpoint/2010/main" val="452546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829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10/02/18 Starts here</a:t>
            </a:r>
            <a:endParaRPr lang="en-US" dirty="0"/>
          </a:p>
        </p:txBody>
      </p:sp>
    </p:spTree>
    <p:extLst>
      <p:ext uri="{BB962C8B-B14F-4D97-AF65-F5344CB8AC3E}">
        <p14:creationId xmlns:p14="http://schemas.microsoft.com/office/powerpoint/2010/main" val="31462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0"/>
            <a:ext cx="9112250" cy="1219200"/>
          </a:xfrm>
        </p:spPr>
        <p:txBody>
          <a:bodyPr/>
          <a:lstStyle/>
          <a:p>
            <a:pPr eaLnBrk="1" hangingPunct="1">
              <a:lnSpc>
                <a:spcPct val="80000"/>
              </a:lnSpc>
            </a:pPr>
            <a:r>
              <a:rPr lang="en-US" sz="3200" i="1" smtClean="0"/>
              <a:t>Effective</a:t>
            </a:r>
            <a:r>
              <a:rPr lang="en-US" sz="3200" smtClean="0"/>
              <a:t> and nominal protection </a:t>
            </a:r>
            <a:br>
              <a:rPr lang="en-US" sz="3200" smtClean="0"/>
            </a:br>
            <a:r>
              <a:rPr lang="en-US" sz="3200" smtClean="0"/>
              <a:t>can be very different</a:t>
            </a:r>
            <a:r>
              <a:rPr lang="en-US" smtClean="0"/>
              <a:t>!</a:t>
            </a:r>
          </a:p>
        </p:txBody>
      </p:sp>
      <p:sp>
        <p:nvSpPr>
          <p:cNvPr id="231427" name="Rectangle 3"/>
          <p:cNvSpPr>
            <a:spLocks noGrp="1" noChangeArrowheads="1"/>
          </p:cNvSpPr>
          <p:nvPr>
            <p:ph type="body" idx="1"/>
          </p:nvPr>
        </p:nvSpPr>
        <p:spPr>
          <a:xfrm>
            <a:off x="762000" y="1219200"/>
            <a:ext cx="7620000" cy="5486400"/>
          </a:xfrm>
        </p:spPr>
        <p:txBody>
          <a:bodyPr/>
          <a:lstStyle/>
          <a:p>
            <a:pPr eaLnBrk="1" hangingPunct="1">
              <a:lnSpc>
                <a:spcPct val="80000"/>
              </a:lnSpc>
              <a:buFontTx/>
              <a:buNone/>
            </a:pPr>
            <a:r>
              <a:rPr lang="en-US" sz="2800" smtClean="0"/>
              <a:t>Using </a:t>
            </a:r>
            <a:r>
              <a:rPr lang="en-US" sz="2800" i="1" smtClean="0"/>
              <a:t>effective </a:t>
            </a:r>
            <a:r>
              <a:rPr lang="en-US" sz="2800" smtClean="0"/>
              <a:t>protection to take account of input costs is especially important when policy affects input prices!</a:t>
            </a:r>
          </a:p>
          <a:p>
            <a:pPr eaLnBrk="1" hangingPunct="1">
              <a:lnSpc>
                <a:spcPct val="80000"/>
              </a:lnSpc>
              <a:buFontTx/>
              <a:buNone/>
            </a:pPr>
            <a:r>
              <a:rPr lang="en-US" sz="2800" smtClean="0"/>
              <a:t>For example…</a:t>
            </a:r>
          </a:p>
          <a:p>
            <a:pPr lvl="1" eaLnBrk="1" hangingPunct="1">
              <a:lnSpc>
                <a:spcPct val="80000"/>
              </a:lnSpc>
            </a:pPr>
            <a:r>
              <a:rPr lang="en-US" sz="2400" smtClean="0"/>
              <a:t>A government wants to help pork producers,        so gives them some trade protection:</a:t>
            </a:r>
          </a:p>
          <a:p>
            <a:pPr lvl="2" eaLnBrk="1" hangingPunct="1">
              <a:lnSpc>
                <a:spcPct val="80000"/>
              </a:lnSpc>
            </a:pPr>
            <a:r>
              <a:rPr lang="en-US" smtClean="0"/>
              <a:t>e.g. for pork, Pd = 120, Pw = 100</a:t>
            </a:r>
          </a:p>
          <a:p>
            <a:pPr lvl="1" eaLnBrk="1" hangingPunct="1">
              <a:lnSpc>
                <a:spcPct val="80000"/>
              </a:lnSpc>
            </a:pPr>
            <a:r>
              <a:rPr lang="en-US" sz="2400" smtClean="0"/>
              <a:t>But government also wants to help feed producers, so gives them protection too:</a:t>
            </a:r>
          </a:p>
          <a:p>
            <a:pPr lvl="2" eaLnBrk="1" hangingPunct="1">
              <a:lnSpc>
                <a:spcPct val="80000"/>
              </a:lnSpc>
            </a:pPr>
            <a:r>
              <a:rPr lang="en-US" smtClean="0"/>
              <a:t>e.g. for feed, Pd = 80, Pw = 50</a:t>
            </a:r>
          </a:p>
          <a:p>
            <a:pPr lvl="1" eaLnBrk="1" hangingPunct="1">
              <a:lnSpc>
                <a:spcPct val="80000"/>
              </a:lnSpc>
            </a:pPr>
            <a:r>
              <a:rPr lang="en-US" sz="2400" smtClean="0"/>
              <a:t>How does the combination of both policies affect net incentives for pork production?</a:t>
            </a:r>
          </a:p>
          <a:p>
            <a:pPr lvl="1" eaLnBrk="1" hangingPunct="1">
              <a:lnSpc>
                <a:spcPct val="80000"/>
              </a:lnSpc>
            </a:pPr>
            <a:r>
              <a:rPr lang="en-US" sz="2400" smtClean="0"/>
              <a:t>We need some more information!  </a:t>
            </a:r>
          </a:p>
          <a:p>
            <a:pPr lvl="2" eaLnBrk="1" hangingPunct="1">
              <a:lnSpc>
                <a:spcPct val="80000"/>
              </a:lnSpc>
              <a:buFontTx/>
              <a:buNone/>
            </a:pPr>
            <a:r>
              <a:rPr lang="en-US" sz="2000" smtClean="0"/>
              <a:t>If it takes one unit of feed per unit of pork, then is the government helping or hurting pork producers?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0"/>
            <a:ext cx="8839200" cy="1143000"/>
          </a:xfrm>
        </p:spPr>
        <p:txBody>
          <a:bodyPr/>
          <a:lstStyle/>
          <a:p>
            <a:pPr eaLnBrk="1" hangingPunct="1"/>
            <a:r>
              <a:rPr lang="en-US" smtClean="0"/>
              <a:t>Using effective protection</a:t>
            </a:r>
          </a:p>
        </p:txBody>
      </p:sp>
      <p:sp>
        <p:nvSpPr>
          <p:cNvPr id="41987" name="Rectangle 3"/>
          <p:cNvSpPr>
            <a:spLocks noGrp="1" noChangeArrowheads="1"/>
          </p:cNvSpPr>
          <p:nvPr>
            <p:ph type="body" idx="1"/>
          </p:nvPr>
        </p:nvSpPr>
        <p:spPr>
          <a:xfrm>
            <a:off x="0" y="1295400"/>
            <a:ext cx="9144000" cy="5181600"/>
          </a:xfrm>
        </p:spPr>
        <p:txBody>
          <a:bodyPr/>
          <a:lstStyle/>
          <a:p>
            <a:pPr eaLnBrk="1" hangingPunct="1">
              <a:lnSpc>
                <a:spcPct val="90000"/>
              </a:lnSpc>
            </a:pPr>
            <a:r>
              <a:rPr lang="en-US" smtClean="0"/>
              <a:t>By assuming a fixed input-output coefficient,  the effective protection approach allows us to add up policy effects on value added, using current techniques and quantities:</a:t>
            </a:r>
          </a:p>
          <a:p>
            <a:pPr lvl="1" eaLnBrk="1" hangingPunct="1">
              <a:lnSpc>
                <a:spcPct val="90000"/>
              </a:lnSpc>
              <a:buFontTx/>
              <a:buNone/>
            </a:pPr>
            <a:r>
              <a:rPr lang="en-US" smtClean="0"/>
              <a:t>			EPC = (Pd-</a:t>
            </a:r>
            <a:r>
              <a:rPr lang="en-US" b="1" i="1" smtClean="0"/>
              <a:t>a</a:t>
            </a:r>
            <a:r>
              <a:rPr lang="en-US" b="1" i="1" baseline="-25000" smtClean="0"/>
              <a:t>i</a:t>
            </a:r>
            <a:r>
              <a:rPr lang="en-US" b="1" smtClean="0"/>
              <a:t>P</a:t>
            </a:r>
            <a:r>
              <a:rPr lang="en-US" smtClean="0"/>
              <a:t>d</a:t>
            </a:r>
            <a:r>
              <a:rPr lang="en-US" b="1" baseline="-25000" smtClean="0"/>
              <a:t>i</a:t>
            </a:r>
            <a:r>
              <a:rPr lang="en-US" smtClean="0"/>
              <a:t>)/(Pw-</a:t>
            </a:r>
            <a:r>
              <a:rPr lang="en-US" b="1" i="1" smtClean="0"/>
              <a:t>a</a:t>
            </a:r>
            <a:r>
              <a:rPr lang="en-US" b="1" i="1" baseline="-25000" smtClean="0"/>
              <a:t>i</a:t>
            </a:r>
            <a:r>
              <a:rPr lang="en-US" b="1" smtClean="0"/>
              <a:t>Pw</a:t>
            </a:r>
            <a:r>
              <a:rPr lang="en-US" b="1" baseline="-25000" smtClean="0"/>
              <a:t>i</a:t>
            </a:r>
            <a:r>
              <a:rPr lang="en-US" smtClean="0"/>
              <a:t>)	</a:t>
            </a:r>
          </a:p>
          <a:p>
            <a:pPr lvl="1" eaLnBrk="1" hangingPunct="1">
              <a:lnSpc>
                <a:spcPct val="90000"/>
              </a:lnSpc>
              <a:buFontTx/>
              <a:buNone/>
            </a:pPr>
            <a:r>
              <a:rPr lang="en-US" smtClean="0"/>
              <a:t>		where </a:t>
            </a:r>
            <a:r>
              <a:rPr lang="en-US" b="1" i="1" smtClean="0"/>
              <a:t>a</a:t>
            </a:r>
            <a:r>
              <a:rPr lang="en-US" b="1" i="1" baseline="-25000" smtClean="0"/>
              <a:t>i</a:t>
            </a:r>
            <a:r>
              <a:rPr lang="en-US" smtClean="0"/>
              <a:t> = observed  input-output coefficients</a:t>
            </a:r>
          </a:p>
          <a:p>
            <a:pPr lvl="1" eaLnBrk="1" hangingPunct="1">
              <a:lnSpc>
                <a:spcPct val="90000"/>
              </a:lnSpc>
              <a:buFontTx/>
              <a:buNone/>
            </a:pPr>
            <a:r>
              <a:rPr lang="en-US" smtClean="0"/>
              <a:t>			ERP = EPC - 1 </a:t>
            </a:r>
          </a:p>
          <a:p>
            <a:pPr lvl="1" eaLnBrk="1" hangingPunct="1">
              <a:lnSpc>
                <a:spcPct val="90000"/>
              </a:lnSpc>
              <a:buFontTx/>
              <a:buNone/>
            </a:pPr>
            <a:r>
              <a:rPr lang="en-US" smtClean="0"/>
              <a:t>As before,</a:t>
            </a:r>
          </a:p>
          <a:p>
            <a:pPr lvl="1" eaLnBrk="1" hangingPunct="1">
              <a:lnSpc>
                <a:spcPct val="90000"/>
              </a:lnSpc>
            </a:pPr>
            <a:r>
              <a:rPr lang="en-US" sz="2400" smtClean="0"/>
              <a:t>EPC=1 or ERP=0 is free trade</a:t>
            </a:r>
          </a:p>
          <a:p>
            <a:pPr lvl="1" eaLnBrk="1" hangingPunct="1">
              <a:lnSpc>
                <a:spcPct val="90000"/>
              </a:lnSpc>
            </a:pPr>
            <a:r>
              <a:rPr lang="en-US" sz="2400" smtClean="0"/>
              <a:t>EPC&gt;1 or ERP&gt;0 is helping this sector at expense of others</a:t>
            </a:r>
          </a:p>
          <a:p>
            <a:pPr lvl="1" eaLnBrk="1" hangingPunct="1">
              <a:lnSpc>
                <a:spcPct val="90000"/>
              </a:lnSpc>
            </a:pPr>
            <a:r>
              <a:rPr lang="en-US" sz="2400" smtClean="0"/>
              <a:t>EPC&lt;1 or ERP&lt;0 is taxing this sector to support others</a:t>
            </a:r>
          </a:p>
          <a:p>
            <a:pPr lvl="2"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04800"/>
            <a:ext cx="8686800" cy="1143000"/>
          </a:xfrm>
        </p:spPr>
        <p:txBody>
          <a:bodyPr/>
          <a:lstStyle/>
          <a:p>
            <a:pPr eaLnBrk="1" hangingPunct="1"/>
            <a:r>
              <a:rPr lang="en-US" smtClean="0"/>
              <a:t>Effective protection and input substitution</a:t>
            </a:r>
          </a:p>
        </p:txBody>
      </p:sp>
      <p:sp>
        <p:nvSpPr>
          <p:cNvPr id="235523" name="Rectangle 3"/>
          <p:cNvSpPr>
            <a:spLocks noGrp="1" noChangeArrowheads="1"/>
          </p:cNvSpPr>
          <p:nvPr>
            <p:ph type="body" idx="1"/>
          </p:nvPr>
        </p:nvSpPr>
        <p:spPr>
          <a:xfrm>
            <a:off x="0" y="1524000"/>
            <a:ext cx="9144000" cy="4754563"/>
          </a:xfrm>
        </p:spPr>
        <p:txBody>
          <a:bodyPr/>
          <a:lstStyle/>
          <a:p>
            <a:pPr eaLnBrk="1" hangingPunct="1">
              <a:lnSpc>
                <a:spcPct val="90000"/>
              </a:lnSpc>
            </a:pPr>
            <a:r>
              <a:rPr lang="en-US" sz="2400" dirty="0" smtClean="0"/>
              <a:t>The EPC/ERP formula assumes input-output coefficients are not affected by the policy.  </a:t>
            </a:r>
          </a:p>
          <a:p>
            <a:pPr lvl="1" eaLnBrk="1" hangingPunct="1">
              <a:lnSpc>
                <a:spcPct val="90000"/>
              </a:lnSpc>
            </a:pPr>
            <a:r>
              <a:rPr lang="en-US" sz="2000" dirty="0" smtClean="0"/>
              <a:t>How likely?  Empirical issue.</a:t>
            </a:r>
            <a:br>
              <a:rPr lang="en-US" sz="2000" dirty="0" smtClean="0"/>
            </a:br>
            <a:endParaRPr lang="en-US" sz="2000" dirty="0" smtClean="0"/>
          </a:p>
          <a:p>
            <a:pPr eaLnBrk="1" hangingPunct="1">
              <a:lnSpc>
                <a:spcPct val="90000"/>
              </a:lnSpc>
            </a:pPr>
            <a:r>
              <a:rPr lang="en-US" sz="2400" dirty="0" smtClean="0"/>
              <a:t>Can we anticipate producers’ response to policies that affect input prices?  </a:t>
            </a:r>
          </a:p>
          <a:p>
            <a:pPr lvl="1" eaLnBrk="1" hangingPunct="1">
              <a:lnSpc>
                <a:spcPct val="90000"/>
              </a:lnSpc>
            </a:pPr>
            <a:r>
              <a:rPr lang="en-US" sz="2000" dirty="0" smtClean="0"/>
              <a:t>Sometimes.</a:t>
            </a:r>
            <a:br>
              <a:rPr lang="en-US" sz="2000" dirty="0" smtClean="0"/>
            </a:br>
            <a:endParaRPr lang="en-US" sz="2000" dirty="0" smtClean="0"/>
          </a:p>
          <a:p>
            <a:pPr eaLnBrk="1" hangingPunct="1">
              <a:lnSpc>
                <a:spcPct val="90000"/>
              </a:lnSpc>
            </a:pPr>
            <a:r>
              <a:rPr lang="en-US" sz="2400" dirty="0" smtClean="0"/>
              <a:t>For example, protection of local steel firms may lead a country’s steel-using industries to switch to plastics or aluminum.  </a:t>
            </a:r>
          </a:p>
          <a:p>
            <a:pPr lvl="1" eaLnBrk="1" hangingPunct="1">
              <a:lnSpc>
                <a:spcPct val="90000"/>
              </a:lnSpc>
            </a:pPr>
            <a:r>
              <a:rPr lang="en-US" sz="2000" dirty="0" smtClean="0"/>
              <a:t>But by how much?</a:t>
            </a:r>
            <a:br>
              <a:rPr lang="en-US" sz="2000" dirty="0" smtClean="0"/>
            </a:br>
            <a:endParaRPr lang="en-US" sz="2000" dirty="0" smtClean="0"/>
          </a:p>
          <a:p>
            <a:pPr eaLnBrk="1" hangingPunct="1">
              <a:lnSpc>
                <a:spcPct val="90000"/>
              </a:lnSpc>
            </a:pPr>
            <a:r>
              <a:rPr lang="en-US" sz="2400" dirty="0" smtClean="0"/>
              <a:t>Once we allow quantities to change, we need a “fully-specified” model of </a:t>
            </a:r>
            <a:r>
              <a:rPr lang="en-US" sz="2400" u="sng" dirty="0" smtClean="0"/>
              <a:t>economic behavior</a:t>
            </a:r>
            <a:r>
              <a:rPr lang="en-US" sz="2400" dirty="0" smtClean="0"/>
              <a:t>, as opposed to these “indicators” of protection or taxation.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1143000"/>
          </a:xfrm>
        </p:spPr>
        <p:txBody>
          <a:bodyPr/>
          <a:lstStyle/>
          <a:p>
            <a:pPr eaLnBrk="1" hangingPunct="1"/>
            <a:r>
              <a:rPr lang="en-US" smtClean="0"/>
              <a:t>Measures of “Protection” or “Assistance”</a:t>
            </a:r>
            <a:br>
              <a:rPr lang="en-US" smtClean="0"/>
            </a:br>
            <a:r>
              <a:rPr lang="en-US" smtClean="0"/>
              <a:t>focus only on price comparisons</a:t>
            </a:r>
          </a:p>
        </p:txBody>
      </p:sp>
      <p:sp>
        <p:nvSpPr>
          <p:cNvPr id="208899" name="Rectangle 3"/>
          <p:cNvSpPr>
            <a:spLocks noGrp="1" noChangeArrowheads="1"/>
          </p:cNvSpPr>
          <p:nvPr>
            <p:ph type="body" idx="1"/>
          </p:nvPr>
        </p:nvSpPr>
        <p:spPr>
          <a:xfrm>
            <a:off x="0" y="1600200"/>
            <a:ext cx="9144000" cy="4953000"/>
          </a:xfrm>
        </p:spPr>
        <p:txBody>
          <a:bodyPr/>
          <a:lstStyle/>
          <a:p>
            <a:pPr eaLnBrk="1" hangingPunct="1">
              <a:lnSpc>
                <a:spcPct val="80000"/>
              </a:lnSpc>
            </a:pPr>
            <a:r>
              <a:rPr lang="en-US" dirty="0" smtClean="0"/>
              <a:t>Comparing “domestic” and “world” prices </a:t>
            </a:r>
          </a:p>
          <a:p>
            <a:pPr lvl="1" eaLnBrk="1" hangingPunct="1">
              <a:lnSpc>
                <a:spcPct val="80000"/>
              </a:lnSpc>
            </a:pPr>
            <a:r>
              <a:rPr lang="en-US" sz="2400" dirty="0" smtClean="0"/>
              <a:t>for a similar item, at the same place &amp; time</a:t>
            </a:r>
          </a:p>
          <a:p>
            <a:pPr lvl="1" eaLnBrk="1" hangingPunct="1">
              <a:lnSpc>
                <a:spcPct val="80000"/>
              </a:lnSpc>
            </a:pPr>
            <a:r>
              <a:rPr lang="en-US" sz="2400" dirty="0" smtClean="0"/>
              <a:t>what it actually costs, versus… </a:t>
            </a:r>
          </a:p>
          <a:p>
            <a:pPr lvl="1" eaLnBrk="1" hangingPunct="1">
              <a:lnSpc>
                <a:spcPct val="80000"/>
              </a:lnSpc>
              <a:buFontTx/>
              <a:buNone/>
            </a:pPr>
            <a:r>
              <a:rPr lang="en-US" sz="2400" dirty="0" smtClean="0"/>
              <a:t>		what it </a:t>
            </a:r>
            <a:r>
              <a:rPr lang="en-US" sz="2400" i="1" dirty="0" smtClean="0"/>
              <a:t>would</a:t>
            </a:r>
            <a:r>
              <a:rPr lang="en-US" sz="2400" dirty="0" smtClean="0"/>
              <a:t> cost with free trade</a:t>
            </a:r>
          </a:p>
          <a:p>
            <a:pPr lvl="1" eaLnBrk="1" hangingPunct="1">
              <a:lnSpc>
                <a:spcPct val="80000"/>
              </a:lnSpc>
            </a:pPr>
            <a:r>
              <a:rPr lang="en-US" sz="2400" dirty="0" smtClean="0"/>
              <a:t>this can be the tariff rate, or “tariff-equivalent” cost of non-tariff barriers (NTBs)</a:t>
            </a:r>
            <a:br>
              <a:rPr lang="en-US" sz="2400" dirty="0" smtClean="0"/>
            </a:br>
            <a:endParaRPr lang="en-US" sz="2400" dirty="0" smtClean="0"/>
          </a:p>
          <a:p>
            <a:pPr eaLnBrk="1" hangingPunct="1">
              <a:lnSpc>
                <a:spcPct val="80000"/>
              </a:lnSpc>
            </a:pPr>
            <a:r>
              <a:rPr lang="en-US" dirty="0" smtClean="0"/>
              <a:t>“Nominal” protection focuses only on output:</a:t>
            </a:r>
          </a:p>
          <a:p>
            <a:pPr lvl="1" eaLnBrk="1" hangingPunct="1">
              <a:lnSpc>
                <a:spcPct val="80000"/>
              </a:lnSpc>
            </a:pPr>
            <a:r>
              <a:rPr lang="en-US" dirty="0" smtClean="0"/>
              <a:t> Nominal protection </a:t>
            </a:r>
            <a:r>
              <a:rPr lang="en-US" i="1" dirty="0" smtClean="0"/>
              <a:t>coefficient</a:t>
            </a:r>
          </a:p>
          <a:p>
            <a:pPr lvl="1" eaLnBrk="1" hangingPunct="1">
              <a:lnSpc>
                <a:spcPct val="80000"/>
              </a:lnSpc>
              <a:buFontTx/>
              <a:buNone/>
            </a:pPr>
            <a:r>
              <a:rPr lang="en-US" sz="2400" dirty="0" smtClean="0"/>
              <a:t>			NPC = (Pd/Pw)		( a coefficient on Pw)</a:t>
            </a:r>
          </a:p>
          <a:p>
            <a:pPr lvl="1" eaLnBrk="1" hangingPunct="1">
              <a:lnSpc>
                <a:spcPct val="80000"/>
              </a:lnSpc>
            </a:pPr>
            <a:r>
              <a:rPr lang="en-US" dirty="0" smtClean="0"/>
              <a:t>Nominal </a:t>
            </a:r>
            <a:r>
              <a:rPr lang="en-US" i="1" dirty="0" smtClean="0"/>
              <a:t>rate </a:t>
            </a:r>
            <a:r>
              <a:rPr lang="en-US" dirty="0" smtClean="0"/>
              <a:t>of protection </a:t>
            </a:r>
          </a:p>
          <a:p>
            <a:pPr lvl="1" eaLnBrk="1" hangingPunct="1">
              <a:lnSpc>
                <a:spcPct val="80000"/>
              </a:lnSpc>
              <a:buFontTx/>
              <a:buNone/>
            </a:pPr>
            <a:r>
              <a:rPr lang="en-US" sz="2400" dirty="0" smtClean="0"/>
              <a:t>			NRP = (Pd/Pw) – 1 		( a percentage of Pw)</a:t>
            </a:r>
            <a:endParaRPr lang="en-US" dirty="0" smtClean="0"/>
          </a:p>
        </p:txBody>
      </p:sp>
    </p:spTree>
    <p:extLst>
      <p:ext uri="{BB962C8B-B14F-4D97-AF65-F5344CB8AC3E}">
        <p14:creationId xmlns:p14="http://schemas.microsoft.com/office/powerpoint/2010/main" val="312101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8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8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89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011"/>
            <a:ext cx="9153307" cy="669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010"/>
            <a:ext cx="9153308" cy="669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078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0"/>
            <a:ext cx="8839200" cy="1143000"/>
          </a:xfrm>
        </p:spPr>
        <p:txBody>
          <a:bodyPr/>
          <a:lstStyle/>
          <a:p>
            <a:pPr eaLnBrk="1" hangingPunct="1"/>
            <a:r>
              <a:rPr lang="en-US" smtClean="0"/>
              <a:t>Using effective protection</a:t>
            </a:r>
          </a:p>
        </p:txBody>
      </p:sp>
      <p:sp>
        <p:nvSpPr>
          <p:cNvPr id="41987" name="Rectangle 3"/>
          <p:cNvSpPr>
            <a:spLocks noGrp="1" noChangeArrowheads="1"/>
          </p:cNvSpPr>
          <p:nvPr>
            <p:ph type="body" idx="1"/>
          </p:nvPr>
        </p:nvSpPr>
        <p:spPr>
          <a:xfrm>
            <a:off x="0" y="1295400"/>
            <a:ext cx="9144000" cy="5181600"/>
          </a:xfrm>
        </p:spPr>
        <p:txBody>
          <a:bodyPr/>
          <a:lstStyle/>
          <a:p>
            <a:pPr eaLnBrk="1" hangingPunct="1">
              <a:lnSpc>
                <a:spcPct val="90000"/>
              </a:lnSpc>
            </a:pPr>
            <a:r>
              <a:rPr lang="en-US" dirty="0" smtClean="0"/>
              <a:t>By assuming a fixed input-output coefficient,  the effective protection approach allows us to add up policy effects on value added, using current techniques and quantities:</a:t>
            </a:r>
          </a:p>
          <a:p>
            <a:pPr lvl="1" eaLnBrk="1" hangingPunct="1">
              <a:lnSpc>
                <a:spcPct val="90000"/>
              </a:lnSpc>
              <a:buFontTx/>
              <a:buNone/>
            </a:pPr>
            <a:r>
              <a:rPr lang="en-US" dirty="0" smtClean="0"/>
              <a:t>			EPC = (</a:t>
            </a:r>
            <a:r>
              <a:rPr lang="en-US" dirty="0" err="1" smtClean="0"/>
              <a:t>Pd-</a:t>
            </a:r>
            <a:r>
              <a:rPr lang="en-US" b="1" i="1" dirty="0" err="1" smtClean="0"/>
              <a:t>a</a:t>
            </a:r>
            <a:r>
              <a:rPr lang="en-US" b="1" i="1" baseline="-25000" dirty="0" err="1" smtClean="0"/>
              <a:t>i</a:t>
            </a:r>
            <a:r>
              <a:rPr lang="en-US" b="1" dirty="0" err="1" smtClean="0"/>
              <a:t>P</a:t>
            </a:r>
            <a:r>
              <a:rPr lang="en-US" dirty="0" err="1" smtClean="0"/>
              <a:t>d</a:t>
            </a:r>
            <a:r>
              <a:rPr lang="en-US" b="1" baseline="-25000" dirty="0" err="1" smtClean="0"/>
              <a:t>i</a:t>
            </a:r>
            <a:r>
              <a:rPr lang="en-US" dirty="0" smtClean="0"/>
              <a:t>)/(Pw-</a:t>
            </a:r>
            <a:r>
              <a:rPr lang="en-US" b="1" i="1" dirty="0" err="1" smtClean="0"/>
              <a:t>a</a:t>
            </a:r>
            <a:r>
              <a:rPr lang="en-US" b="1" i="1" baseline="-25000" dirty="0" err="1" smtClean="0"/>
              <a:t>i</a:t>
            </a:r>
            <a:r>
              <a:rPr lang="en-US" b="1" dirty="0" err="1" smtClean="0"/>
              <a:t>Pw</a:t>
            </a:r>
            <a:r>
              <a:rPr lang="en-US" b="1" baseline="-25000" dirty="0" err="1" smtClean="0"/>
              <a:t>i</a:t>
            </a:r>
            <a:r>
              <a:rPr lang="en-US" dirty="0" smtClean="0"/>
              <a:t>)	</a:t>
            </a:r>
          </a:p>
          <a:p>
            <a:pPr lvl="1" eaLnBrk="1" hangingPunct="1">
              <a:lnSpc>
                <a:spcPct val="90000"/>
              </a:lnSpc>
              <a:buFontTx/>
              <a:buNone/>
            </a:pPr>
            <a:r>
              <a:rPr lang="en-US" dirty="0" smtClean="0"/>
              <a:t>		where </a:t>
            </a:r>
            <a:r>
              <a:rPr lang="en-US" b="1" i="1" dirty="0" err="1" smtClean="0"/>
              <a:t>a</a:t>
            </a:r>
            <a:r>
              <a:rPr lang="en-US" b="1" i="1" baseline="-25000" dirty="0" err="1" smtClean="0"/>
              <a:t>i</a:t>
            </a:r>
            <a:r>
              <a:rPr lang="en-US" dirty="0" smtClean="0"/>
              <a:t> = observed  input-output coefficients</a:t>
            </a:r>
          </a:p>
          <a:p>
            <a:pPr lvl="1" eaLnBrk="1" hangingPunct="1">
              <a:lnSpc>
                <a:spcPct val="90000"/>
              </a:lnSpc>
              <a:buFontTx/>
              <a:buNone/>
            </a:pPr>
            <a:r>
              <a:rPr lang="en-US" dirty="0" smtClean="0"/>
              <a:t>			ERP = EPC - 1 </a:t>
            </a:r>
          </a:p>
          <a:p>
            <a:pPr lvl="1" eaLnBrk="1" hangingPunct="1">
              <a:lnSpc>
                <a:spcPct val="90000"/>
              </a:lnSpc>
              <a:buFontTx/>
              <a:buNone/>
            </a:pPr>
            <a:r>
              <a:rPr lang="en-US" dirty="0" smtClean="0"/>
              <a:t>As before,</a:t>
            </a:r>
          </a:p>
          <a:p>
            <a:pPr lvl="1" eaLnBrk="1" hangingPunct="1">
              <a:lnSpc>
                <a:spcPct val="90000"/>
              </a:lnSpc>
            </a:pPr>
            <a:r>
              <a:rPr lang="en-US" sz="2400" dirty="0" smtClean="0"/>
              <a:t>EPC=1 or ERP=0 is free trade</a:t>
            </a:r>
          </a:p>
          <a:p>
            <a:pPr lvl="1" eaLnBrk="1" hangingPunct="1">
              <a:lnSpc>
                <a:spcPct val="90000"/>
              </a:lnSpc>
            </a:pPr>
            <a:r>
              <a:rPr lang="en-US" sz="2400" dirty="0" smtClean="0"/>
              <a:t>EPC&gt;1 or ERP&gt;0 is helping this sector at expense of others</a:t>
            </a:r>
          </a:p>
          <a:p>
            <a:pPr lvl="1" eaLnBrk="1" hangingPunct="1">
              <a:lnSpc>
                <a:spcPct val="90000"/>
              </a:lnSpc>
            </a:pPr>
            <a:r>
              <a:rPr lang="en-US" sz="2400" dirty="0" smtClean="0"/>
              <a:t>EPC&lt;1 or ERP&lt;0 is taxing this sector to support others</a:t>
            </a:r>
          </a:p>
          <a:p>
            <a:pPr lvl="2" eaLnBrk="1" hangingPunct="1">
              <a:lnSpc>
                <a:spcPct val="90000"/>
              </a:lnSpc>
            </a:pPr>
            <a:endParaRPr lang="en-US" sz="2000" dirty="0" smtClean="0"/>
          </a:p>
        </p:txBody>
      </p:sp>
    </p:spTree>
    <p:extLst>
      <p:ext uri="{BB962C8B-B14F-4D97-AF65-F5344CB8AC3E}">
        <p14:creationId xmlns:p14="http://schemas.microsoft.com/office/powerpoint/2010/main" val="358180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5"/>
          <p:cNvSpPr>
            <a:spLocks noChangeShapeType="1"/>
          </p:cNvSpPr>
          <p:nvPr/>
        </p:nvSpPr>
        <p:spPr bwMode="auto">
          <a:xfrm>
            <a:off x="914400" y="2057400"/>
            <a:ext cx="1588" cy="3886200"/>
          </a:xfrm>
          <a:prstGeom prst="line">
            <a:avLst/>
          </a:prstGeom>
          <a:noFill/>
          <a:ln w="9525">
            <a:solidFill>
              <a:schemeClr val="tx1"/>
            </a:solidFill>
            <a:round/>
            <a:headEnd/>
            <a:tailEnd/>
          </a:ln>
        </p:spPr>
        <p:txBody>
          <a:bodyPr wrap="none" anchor="ctr"/>
          <a:lstStyle/>
          <a:p>
            <a:endParaRPr lang="en-US"/>
          </a:p>
        </p:txBody>
      </p:sp>
      <p:sp>
        <p:nvSpPr>
          <p:cNvPr id="8196" name="Line 6"/>
          <p:cNvSpPr>
            <a:spLocks noChangeShapeType="1"/>
          </p:cNvSpPr>
          <p:nvPr/>
        </p:nvSpPr>
        <p:spPr bwMode="auto">
          <a:xfrm>
            <a:off x="914400" y="5943600"/>
            <a:ext cx="3733800" cy="0"/>
          </a:xfrm>
          <a:prstGeom prst="line">
            <a:avLst/>
          </a:prstGeom>
          <a:noFill/>
          <a:ln w="9525">
            <a:solidFill>
              <a:schemeClr val="tx1"/>
            </a:solidFill>
            <a:round/>
            <a:headEnd/>
            <a:tailEnd/>
          </a:ln>
        </p:spPr>
        <p:txBody>
          <a:bodyPr wrap="none" anchor="ctr"/>
          <a:lstStyle/>
          <a:p>
            <a:endParaRPr lang="en-US"/>
          </a:p>
        </p:txBody>
      </p:sp>
      <p:sp>
        <p:nvSpPr>
          <p:cNvPr id="8197" name="Text Box 7"/>
          <p:cNvSpPr txBox="1">
            <a:spLocks noChangeArrowheads="1"/>
          </p:cNvSpPr>
          <p:nvPr/>
        </p:nvSpPr>
        <p:spPr bwMode="auto">
          <a:xfrm>
            <a:off x="76200" y="1371600"/>
            <a:ext cx="1447800" cy="822325"/>
          </a:xfrm>
          <a:prstGeom prst="rect">
            <a:avLst/>
          </a:prstGeom>
          <a:noFill/>
          <a:ln w="9525">
            <a:noFill/>
            <a:miter lim="800000"/>
            <a:headEnd/>
            <a:tailEnd/>
          </a:ln>
        </p:spPr>
        <p:txBody>
          <a:bodyPr>
            <a:spAutoFit/>
          </a:bodyPr>
          <a:lstStyle/>
          <a:p>
            <a:pPr eaLnBrk="0" hangingPunct="0"/>
            <a:r>
              <a:rPr lang="en-US"/>
              <a:t>Qty. of “a” goods</a:t>
            </a:r>
          </a:p>
        </p:txBody>
      </p:sp>
      <p:sp>
        <p:nvSpPr>
          <p:cNvPr id="8198" name="Freeform 8"/>
          <p:cNvSpPr>
            <a:spLocks/>
          </p:cNvSpPr>
          <p:nvPr/>
        </p:nvSpPr>
        <p:spPr bwMode="auto">
          <a:xfrm>
            <a:off x="914400" y="3276600"/>
            <a:ext cx="2514600" cy="2667000"/>
          </a:xfrm>
          <a:custGeom>
            <a:avLst/>
            <a:gdLst>
              <a:gd name="T0" fmla="*/ 0 w 1936"/>
              <a:gd name="T1" fmla="*/ 2147483647 h 1664"/>
              <a:gd name="T2" fmla="*/ 2147483647 w 1936"/>
              <a:gd name="T3" fmla="*/ 2147483647 h 1664"/>
              <a:gd name="T4" fmla="*/ 2147483647 w 1936"/>
              <a:gd name="T5" fmla="*/ 2147483647 h 1664"/>
              <a:gd name="T6" fmla="*/ 2147483647 w 1936"/>
              <a:gd name="T7" fmla="*/ 2147483647 h 1664"/>
              <a:gd name="T8" fmla="*/ 2147483647 w 1936"/>
              <a:gd name="T9" fmla="*/ 2147483647 h 1664"/>
              <a:gd name="T10" fmla="*/ 2147483647 w 1936"/>
              <a:gd name="T11" fmla="*/ 2147483647 h 1664"/>
              <a:gd name="T12" fmla="*/ 0 60000 65536"/>
              <a:gd name="T13" fmla="*/ 0 60000 65536"/>
              <a:gd name="T14" fmla="*/ 0 60000 65536"/>
              <a:gd name="T15" fmla="*/ 0 60000 65536"/>
              <a:gd name="T16" fmla="*/ 0 60000 65536"/>
              <a:gd name="T17" fmla="*/ 0 60000 65536"/>
              <a:gd name="T18" fmla="*/ 0 w 1936"/>
              <a:gd name="T19" fmla="*/ 0 h 1664"/>
              <a:gd name="T20" fmla="*/ 1936 w 1936"/>
              <a:gd name="T21" fmla="*/ 1664 h 1664"/>
            </a:gdLst>
            <a:ahLst/>
            <a:cxnLst>
              <a:cxn ang="T12">
                <a:pos x="T0" y="T1"/>
              </a:cxn>
              <a:cxn ang="T13">
                <a:pos x="T2" y="T3"/>
              </a:cxn>
              <a:cxn ang="T14">
                <a:pos x="T4" y="T5"/>
              </a:cxn>
              <a:cxn ang="T15">
                <a:pos x="T6" y="T7"/>
              </a:cxn>
              <a:cxn ang="T16">
                <a:pos x="T8" y="T9"/>
              </a:cxn>
              <a:cxn ang="T17">
                <a:pos x="T10" y="T11"/>
              </a:cxn>
            </a:cxnLst>
            <a:rect l="T18" t="T19" r="T20" b="T21"/>
            <a:pathLst>
              <a:path w="1936" h="1664">
                <a:moveTo>
                  <a:pt x="0" y="24"/>
                </a:moveTo>
                <a:cubicBezTo>
                  <a:pt x="92" y="16"/>
                  <a:pt x="184" y="8"/>
                  <a:pt x="288" y="24"/>
                </a:cubicBezTo>
                <a:cubicBezTo>
                  <a:pt x="392" y="40"/>
                  <a:pt x="432" y="0"/>
                  <a:pt x="624" y="120"/>
                </a:cubicBezTo>
                <a:cubicBezTo>
                  <a:pt x="816" y="240"/>
                  <a:pt x="1232" y="512"/>
                  <a:pt x="1440" y="744"/>
                </a:cubicBezTo>
                <a:cubicBezTo>
                  <a:pt x="1648" y="976"/>
                  <a:pt x="1808" y="1360"/>
                  <a:pt x="1872" y="1512"/>
                </a:cubicBezTo>
                <a:cubicBezTo>
                  <a:pt x="1936" y="1664"/>
                  <a:pt x="1880" y="1660"/>
                  <a:pt x="1824" y="1656"/>
                </a:cubicBezTo>
              </a:path>
            </a:pathLst>
          </a:custGeom>
          <a:noFill/>
          <a:ln w="9525">
            <a:solidFill>
              <a:schemeClr val="tx1"/>
            </a:solidFill>
            <a:round/>
            <a:headEnd/>
            <a:tailEnd/>
          </a:ln>
        </p:spPr>
        <p:txBody>
          <a:bodyPr/>
          <a:lstStyle/>
          <a:p>
            <a:endParaRPr lang="en-US"/>
          </a:p>
        </p:txBody>
      </p:sp>
      <p:sp>
        <p:nvSpPr>
          <p:cNvPr id="8199" name="Text Box 9"/>
          <p:cNvSpPr txBox="1">
            <a:spLocks noChangeArrowheads="1"/>
          </p:cNvSpPr>
          <p:nvPr/>
        </p:nvSpPr>
        <p:spPr bwMode="auto">
          <a:xfrm>
            <a:off x="0" y="152400"/>
            <a:ext cx="9067800" cy="879475"/>
          </a:xfrm>
          <a:prstGeom prst="rect">
            <a:avLst/>
          </a:prstGeom>
          <a:noFill/>
          <a:ln w="9525">
            <a:noFill/>
            <a:miter lim="800000"/>
            <a:headEnd/>
            <a:tailEnd/>
          </a:ln>
        </p:spPr>
        <p:txBody>
          <a:bodyPr>
            <a:spAutoFit/>
          </a:bodyPr>
          <a:lstStyle/>
          <a:p>
            <a:pPr algn="ctr">
              <a:lnSpc>
                <a:spcPct val="80000"/>
              </a:lnSpc>
            </a:pPr>
            <a:r>
              <a:rPr lang="en-US" sz="3200">
                <a:solidFill>
                  <a:srgbClr val="FFFF00"/>
                </a:solidFill>
              </a:rPr>
              <a:t>…and the geometry of optimization ensures</a:t>
            </a:r>
          </a:p>
          <a:p>
            <a:pPr algn="ctr">
              <a:lnSpc>
                <a:spcPct val="80000"/>
              </a:lnSpc>
            </a:pPr>
            <a:r>
              <a:rPr lang="en-US" sz="3200">
                <a:solidFill>
                  <a:srgbClr val="FFFF00"/>
                </a:solidFill>
              </a:rPr>
              <a:t>an efficiency loss from trade restriction</a:t>
            </a:r>
          </a:p>
        </p:txBody>
      </p:sp>
      <p:sp>
        <p:nvSpPr>
          <p:cNvPr id="8200" name="Text Box 10"/>
          <p:cNvSpPr txBox="1">
            <a:spLocks noChangeArrowheads="1"/>
          </p:cNvSpPr>
          <p:nvPr/>
        </p:nvSpPr>
        <p:spPr bwMode="auto">
          <a:xfrm>
            <a:off x="3482975" y="6019800"/>
            <a:ext cx="1470025" cy="457200"/>
          </a:xfrm>
          <a:prstGeom prst="rect">
            <a:avLst/>
          </a:prstGeom>
          <a:noFill/>
          <a:ln w="9525">
            <a:noFill/>
            <a:miter lim="800000"/>
            <a:headEnd/>
            <a:tailEnd/>
          </a:ln>
        </p:spPr>
        <p:txBody>
          <a:bodyPr wrap="none">
            <a:spAutoFit/>
          </a:bodyPr>
          <a:lstStyle/>
          <a:p>
            <a:pPr eaLnBrk="0" hangingPunct="0"/>
            <a:r>
              <a:rPr lang="en-US"/>
              <a:t>Qty of “b”</a:t>
            </a:r>
          </a:p>
        </p:txBody>
      </p:sp>
      <p:sp>
        <p:nvSpPr>
          <p:cNvPr id="8201" name="Line 12"/>
          <p:cNvSpPr>
            <a:spLocks noChangeShapeType="1"/>
          </p:cNvSpPr>
          <p:nvPr/>
        </p:nvSpPr>
        <p:spPr bwMode="auto">
          <a:xfrm>
            <a:off x="5105400" y="1752600"/>
            <a:ext cx="1588" cy="4191000"/>
          </a:xfrm>
          <a:prstGeom prst="line">
            <a:avLst/>
          </a:prstGeom>
          <a:noFill/>
          <a:ln w="9525">
            <a:solidFill>
              <a:schemeClr val="tx1"/>
            </a:solidFill>
            <a:round/>
            <a:headEnd/>
            <a:tailEnd/>
          </a:ln>
        </p:spPr>
        <p:txBody>
          <a:bodyPr wrap="none" anchor="ctr"/>
          <a:lstStyle/>
          <a:p>
            <a:endParaRPr lang="en-US"/>
          </a:p>
        </p:txBody>
      </p:sp>
      <p:sp>
        <p:nvSpPr>
          <p:cNvPr id="8202" name="Line 13"/>
          <p:cNvSpPr>
            <a:spLocks noChangeShapeType="1"/>
          </p:cNvSpPr>
          <p:nvPr/>
        </p:nvSpPr>
        <p:spPr bwMode="auto">
          <a:xfrm>
            <a:off x="5105400" y="5943600"/>
            <a:ext cx="3733800" cy="0"/>
          </a:xfrm>
          <a:prstGeom prst="line">
            <a:avLst/>
          </a:prstGeom>
          <a:noFill/>
          <a:ln w="9525">
            <a:solidFill>
              <a:schemeClr val="tx1"/>
            </a:solidFill>
            <a:round/>
            <a:headEnd/>
            <a:tailEnd/>
          </a:ln>
        </p:spPr>
        <p:txBody>
          <a:bodyPr wrap="none" anchor="ctr"/>
          <a:lstStyle/>
          <a:p>
            <a:endParaRPr lang="en-US"/>
          </a:p>
        </p:txBody>
      </p:sp>
      <p:sp>
        <p:nvSpPr>
          <p:cNvPr id="38927" name="Line 14"/>
          <p:cNvSpPr>
            <a:spLocks noChangeShapeType="1"/>
          </p:cNvSpPr>
          <p:nvPr/>
        </p:nvSpPr>
        <p:spPr bwMode="auto">
          <a:xfrm flipH="1" flipV="1">
            <a:off x="6858000" y="4572000"/>
            <a:ext cx="0" cy="1371600"/>
          </a:xfrm>
          <a:prstGeom prst="line">
            <a:avLst/>
          </a:prstGeom>
          <a:noFill/>
          <a:ln w="19050">
            <a:solidFill>
              <a:schemeClr val="tx2">
                <a:lumMod val="90000"/>
              </a:schemeClr>
            </a:solidFill>
            <a:prstDash val="dash"/>
            <a:round/>
            <a:headEnd/>
            <a:tailEnd/>
          </a:ln>
        </p:spPr>
        <p:txBody>
          <a:bodyPr/>
          <a:lstStyle/>
          <a:p>
            <a:pPr>
              <a:defRPr/>
            </a:pPr>
            <a:endParaRPr lang="en-US">
              <a:cs typeface="+mn-cs"/>
            </a:endParaRPr>
          </a:p>
        </p:txBody>
      </p:sp>
      <p:sp>
        <p:nvSpPr>
          <p:cNvPr id="8204" name="Line 15"/>
          <p:cNvSpPr>
            <a:spLocks noChangeShapeType="1"/>
          </p:cNvSpPr>
          <p:nvPr/>
        </p:nvSpPr>
        <p:spPr bwMode="auto">
          <a:xfrm flipV="1">
            <a:off x="5105400" y="3176588"/>
            <a:ext cx="2338388" cy="2614612"/>
          </a:xfrm>
          <a:prstGeom prst="line">
            <a:avLst/>
          </a:prstGeom>
          <a:noFill/>
          <a:ln w="9525">
            <a:solidFill>
              <a:schemeClr val="tx1"/>
            </a:solidFill>
            <a:round/>
            <a:headEnd/>
            <a:tailEnd/>
          </a:ln>
        </p:spPr>
        <p:txBody>
          <a:bodyPr/>
          <a:lstStyle/>
          <a:p>
            <a:endParaRPr lang="en-US"/>
          </a:p>
        </p:txBody>
      </p:sp>
      <p:sp>
        <p:nvSpPr>
          <p:cNvPr id="8205" name="Text Box 16"/>
          <p:cNvSpPr txBox="1">
            <a:spLocks noChangeArrowheads="1"/>
          </p:cNvSpPr>
          <p:nvPr/>
        </p:nvSpPr>
        <p:spPr bwMode="auto">
          <a:xfrm>
            <a:off x="3810000" y="1524000"/>
            <a:ext cx="1447800" cy="822325"/>
          </a:xfrm>
          <a:prstGeom prst="rect">
            <a:avLst/>
          </a:prstGeom>
          <a:noFill/>
          <a:ln w="9525">
            <a:noFill/>
            <a:miter lim="800000"/>
            <a:headEnd/>
            <a:tailEnd/>
          </a:ln>
        </p:spPr>
        <p:txBody>
          <a:bodyPr>
            <a:spAutoFit/>
          </a:bodyPr>
          <a:lstStyle/>
          <a:p>
            <a:pPr eaLnBrk="0" hangingPunct="0"/>
            <a:r>
              <a:rPr lang="en-US"/>
              <a:t>Price of “b” goods</a:t>
            </a:r>
          </a:p>
        </p:txBody>
      </p:sp>
      <p:sp>
        <p:nvSpPr>
          <p:cNvPr id="8206" name="Oval 17"/>
          <p:cNvSpPr>
            <a:spLocks noChangeArrowheads="1"/>
          </p:cNvSpPr>
          <p:nvPr/>
        </p:nvSpPr>
        <p:spPr bwMode="auto">
          <a:xfrm>
            <a:off x="6477000" y="4114800"/>
            <a:ext cx="179388" cy="152400"/>
          </a:xfrm>
          <a:prstGeom prst="ellipse">
            <a:avLst/>
          </a:prstGeom>
          <a:solidFill>
            <a:schemeClr val="folHlink"/>
          </a:solidFill>
          <a:ln w="9525">
            <a:solidFill>
              <a:schemeClr val="folHlink"/>
            </a:solidFill>
            <a:round/>
            <a:headEnd/>
            <a:tailEnd/>
          </a:ln>
        </p:spPr>
        <p:txBody>
          <a:bodyPr wrap="none" anchor="ctr"/>
          <a:lstStyle/>
          <a:p>
            <a:endParaRPr lang="en-US"/>
          </a:p>
        </p:txBody>
      </p:sp>
      <p:sp>
        <p:nvSpPr>
          <p:cNvPr id="8207" name="Line 18"/>
          <p:cNvSpPr>
            <a:spLocks noChangeShapeType="1"/>
          </p:cNvSpPr>
          <p:nvPr/>
        </p:nvSpPr>
        <p:spPr bwMode="auto">
          <a:xfrm>
            <a:off x="5105400" y="2057400"/>
            <a:ext cx="2667000" cy="3886200"/>
          </a:xfrm>
          <a:prstGeom prst="line">
            <a:avLst/>
          </a:prstGeom>
          <a:noFill/>
          <a:ln w="9525">
            <a:solidFill>
              <a:schemeClr val="tx1"/>
            </a:solidFill>
            <a:round/>
            <a:headEnd/>
            <a:tailEnd/>
          </a:ln>
        </p:spPr>
        <p:txBody>
          <a:bodyPr/>
          <a:lstStyle/>
          <a:p>
            <a:endParaRPr lang="en-US"/>
          </a:p>
        </p:txBody>
      </p:sp>
      <p:sp>
        <p:nvSpPr>
          <p:cNvPr id="8208" name="Line 19"/>
          <p:cNvSpPr>
            <a:spLocks noChangeShapeType="1"/>
          </p:cNvSpPr>
          <p:nvPr/>
        </p:nvSpPr>
        <p:spPr bwMode="auto">
          <a:xfrm flipH="1">
            <a:off x="5105400" y="5105400"/>
            <a:ext cx="2057400" cy="0"/>
          </a:xfrm>
          <a:prstGeom prst="line">
            <a:avLst/>
          </a:prstGeom>
          <a:noFill/>
          <a:ln w="19050">
            <a:solidFill>
              <a:schemeClr val="tx1"/>
            </a:solidFill>
            <a:round/>
            <a:headEnd/>
            <a:tailEnd/>
          </a:ln>
        </p:spPr>
        <p:txBody>
          <a:bodyPr/>
          <a:lstStyle/>
          <a:p>
            <a:endParaRPr lang="en-US"/>
          </a:p>
        </p:txBody>
      </p:sp>
      <p:sp>
        <p:nvSpPr>
          <p:cNvPr id="8209" name="Line 20"/>
          <p:cNvSpPr>
            <a:spLocks noChangeShapeType="1"/>
          </p:cNvSpPr>
          <p:nvPr/>
        </p:nvSpPr>
        <p:spPr bwMode="auto">
          <a:xfrm>
            <a:off x="990600" y="2971800"/>
            <a:ext cx="3089275" cy="1963738"/>
          </a:xfrm>
          <a:prstGeom prst="line">
            <a:avLst/>
          </a:prstGeom>
          <a:noFill/>
          <a:ln w="9525">
            <a:solidFill>
              <a:schemeClr val="tx1"/>
            </a:solidFill>
            <a:round/>
            <a:headEnd/>
            <a:tailEnd/>
          </a:ln>
        </p:spPr>
        <p:txBody>
          <a:bodyPr/>
          <a:lstStyle/>
          <a:p>
            <a:endParaRPr lang="en-US"/>
          </a:p>
        </p:txBody>
      </p:sp>
      <p:sp>
        <p:nvSpPr>
          <p:cNvPr id="8210" name="Freeform 21"/>
          <p:cNvSpPr>
            <a:spLocks/>
          </p:cNvSpPr>
          <p:nvPr/>
        </p:nvSpPr>
        <p:spPr bwMode="auto">
          <a:xfrm flipH="1" flipV="1">
            <a:off x="2438400" y="2971800"/>
            <a:ext cx="1676400" cy="1651000"/>
          </a:xfrm>
          <a:custGeom>
            <a:avLst/>
            <a:gdLst>
              <a:gd name="T0" fmla="*/ 0 w 1600"/>
              <a:gd name="T1" fmla="*/ 2147483647 h 1888"/>
              <a:gd name="T2" fmla="*/ 2147483647 w 1600"/>
              <a:gd name="T3" fmla="*/ 2147483647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 h="1888">
                <a:moveTo>
                  <a:pt x="0" y="16"/>
                </a:moveTo>
                <a:cubicBezTo>
                  <a:pt x="76" y="8"/>
                  <a:pt x="152" y="0"/>
                  <a:pt x="240" y="16"/>
                </a:cubicBezTo>
                <a:cubicBezTo>
                  <a:pt x="328" y="32"/>
                  <a:pt x="392" y="40"/>
                  <a:pt x="528" y="112"/>
                </a:cubicBezTo>
                <a:cubicBezTo>
                  <a:pt x="664" y="184"/>
                  <a:pt x="896" y="264"/>
                  <a:pt x="1056" y="448"/>
                </a:cubicBezTo>
                <a:cubicBezTo>
                  <a:pt x="1216" y="632"/>
                  <a:pt x="1400" y="1024"/>
                  <a:pt x="1488" y="1216"/>
                </a:cubicBezTo>
                <a:cubicBezTo>
                  <a:pt x="1576" y="1408"/>
                  <a:pt x="1568" y="1488"/>
                  <a:pt x="1584" y="1600"/>
                </a:cubicBezTo>
                <a:cubicBezTo>
                  <a:pt x="1600" y="1712"/>
                  <a:pt x="1584" y="1840"/>
                  <a:pt x="1584" y="1888"/>
                </a:cubicBezTo>
              </a:path>
            </a:pathLst>
          </a:custGeom>
          <a:noFill/>
          <a:ln w="38100">
            <a:solidFill>
              <a:schemeClr val="tx1"/>
            </a:solidFill>
            <a:round/>
            <a:headEnd/>
            <a:tailEnd/>
          </a:ln>
        </p:spPr>
        <p:txBody>
          <a:bodyPr wrap="none" anchor="ctr"/>
          <a:lstStyle/>
          <a:p>
            <a:endParaRPr lang="en-US"/>
          </a:p>
        </p:txBody>
      </p:sp>
      <p:sp>
        <p:nvSpPr>
          <p:cNvPr id="8211" name="Line 24"/>
          <p:cNvSpPr>
            <a:spLocks noChangeShapeType="1"/>
          </p:cNvSpPr>
          <p:nvPr/>
        </p:nvSpPr>
        <p:spPr bwMode="auto">
          <a:xfrm flipH="1" flipV="1">
            <a:off x="7162800" y="5105400"/>
            <a:ext cx="0" cy="838200"/>
          </a:xfrm>
          <a:prstGeom prst="line">
            <a:avLst/>
          </a:prstGeom>
          <a:noFill/>
          <a:ln w="19050">
            <a:solidFill>
              <a:schemeClr val="tx1"/>
            </a:solidFill>
            <a:round/>
            <a:headEnd/>
            <a:tailEnd/>
          </a:ln>
        </p:spPr>
        <p:txBody>
          <a:bodyPr/>
          <a:lstStyle/>
          <a:p>
            <a:endParaRPr lang="en-US"/>
          </a:p>
        </p:txBody>
      </p:sp>
      <p:sp>
        <p:nvSpPr>
          <p:cNvPr id="8212" name="Line 25"/>
          <p:cNvSpPr>
            <a:spLocks noChangeShapeType="1"/>
          </p:cNvSpPr>
          <p:nvPr/>
        </p:nvSpPr>
        <p:spPr bwMode="auto">
          <a:xfrm flipV="1">
            <a:off x="5715000" y="5105400"/>
            <a:ext cx="0" cy="838200"/>
          </a:xfrm>
          <a:prstGeom prst="line">
            <a:avLst/>
          </a:prstGeom>
          <a:noFill/>
          <a:ln w="19050">
            <a:solidFill>
              <a:schemeClr val="tx1"/>
            </a:solidFill>
            <a:round/>
            <a:headEnd/>
            <a:tailEnd/>
          </a:ln>
        </p:spPr>
        <p:txBody>
          <a:bodyPr/>
          <a:lstStyle/>
          <a:p>
            <a:endParaRPr lang="en-US"/>
          </a:p>
        </p:txBody>
      </p:sp>
      <p:sp>
        <p:nvSpPr>
          <p:cNvPr id="8213" name="Text Box 27"/>
          <p:cNvSpPr txBox="1">
            <a:spLocks noChangeArrowheads="1"/>
          </p:cNvSpPr>
          <p:nvPr/>
        </p:nvSpPr>
        <p:spPr bwMode="auto">
          <a:xfrm>
            <a:off x="7315200" y="5943600"/>
            <a:ext cx="1470025" cy="457200"/>
          </a:xfrm>
          <a:prstGeom prst="rect">
            <a:avLst/>
          </a:prstGeom>
          <a:noFill/>
          <a:ln w="9525">
            <a:noFill/>
            <a:miter lim="800000"/>
            <a:headEnd/>
            <a:tailEnd/>
          </a:ln>
        </p:spPr>
        <p:txBody>
          <a:bodyPr wrap="none">
            <a:spAutoFit/>
          </a:bodyPr>
          <a:lstStyle/>
          <a:p>
            <a:pPr eaLnBrk="0" hangingPunct="0"/>
            <a:r>
              <a:rPr lang="en-US"/>
              <a:t>Qty of “b”</a:t>
            </a:r>
          </a:p>
        </p:txBody>
      </p:sp>
      <p:sp>
        <p:nvSpPr>
          <p:cNvPr id="8214" name="Text Box 28"/>
          <p:cNvSpPr txBox="1">
            <a:spLocks noChangeArrowheads="1"/>
          </p:cNvSpPr>
          <p:nvPr/>
        </p:nvSpPr>
        <p:spPr bwMode="auto">
          <a:xfrm>
            <a:off x="5257800" y="46482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A</a:t>
            </a:r>
          </a:p>
        </p:txBody>
      </p:sp>
      <p:sp>
        <p:nvSpPr>
          <p:cNvPr id="8215" name="Text Box 29"/>
          <p:cNvSpPr txBox="1">
            <a:spLocks noChangeArrowheads="1"/>
          </p:cNvSpPr>
          <p:nvPr/>
        </p:nvSpPr>
        <p:spPr bwMode="auto">
          <a:xfrm>
            <a:off x="5894388" y="474345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B</a:t>
            </a:r>
          </a:p>
        </p:txBody>
      </p:sp>
      <p:sp>
        <p:nvSpPr>
          <p:cNvPr id="8216" name="Freeform 30"/>
          <p:cNvSpPr>
            <a:spLocks/>
          </p:cNvSpPr>
          <p:nvPr/>
        </p:nvSpPr>
        <p:spPr bwMode="auto">
          <a:xfrm flipV="1">
            <a:off x="7696200" y="1066800"/>
            <a:ext cx="639763" cy="381000"/>
          </a:xfrm>
          <a:custGeom>
            <a:avLst/>
            <a:gdLst>
              <a:gd name="T0" fmla="*/ 0 w 912"/>
              <a:gd name="T1" fmla="*/ 0 h 480"/>
              <a:gd name="T2" fmla="*/ 2147483647 w 912"/>
              <a:gd name="T3" fmla="*/ 0 h 480"/>
              <a:gd name="T4" fmla="*/ 2147483647 w 912"/>
              <a:gd name="T5" fmla="*/ 2147483647 h 480"/>
              <a:gd name="T6" fmla="*/ 0 w 912"/>
              <a:gd name="T7" fmla="*/ 2147483647 h 480"/>
              <a:gd name="T8" fmla="*/ 0 w 912"/>
              <a:gd name="T9" fmla="*/ 0 h 480"/>
              <a:gd name="T10" fmla="*/ 0 60000 65536"/>
              <a:gd name="T11" fmla="*/ 0 60000 65536"/>
              <a:gd name="T12" fmla="*/ 0 60000 65536"/>
              <a:gd name="T13" fmla="*/ 0 60000 65536"/>
              <a:gd name="T14" fmla="*/ 0 60000 65536"/>
              <a:gd name="T15" fmla="*/ 0 w 912"/>
              <a:gd name="T16" fmla="*/ 0 h 480"/>
              <a:gd name="T17" fmla="*/ 912 w 912"/>
              <a:gd name="T18" fmla="*/ 480 h 480"/>
            </a:gdLst>
            <a:ahLst/>
            <a:cxnLst>
              <a:cxn ang="T10">
                <a:pos x="T0" y="T1"/>
              </a:cxn>
              <a:cxn ang="T11">
                <a:pos x="T2" y="T3"/>
              </a:cxn>
              <a:cxn ang="T12">
                <a:pos x="T4" y="T5"/>
              </a:cxn>
              <a:cxn ang="T13">
                <a:pos x="T6" y="T7"/>
              </a:cxn>
              <a:cxn ang="T14">
                <a:pos x="T8" y="T9"/>
              </a:cxn>
            </a:cxnLst>
            <a:rect l="T15" t="T16" r="T17" b="T18"/>
            <a:pathLst>
              <a:path w="912" h="480">
                <a:moveTo>
                  <a:pt x="0" y="0"/>
                </a:moveTo>
                <a:lnTo>
                  <a:pt x="576" y="0"/>
                </a:lnTo>
                <a:lnTo>
                  <a:pt x="912" y="480"/>
                </a:lnTo>
                <a:lnTo>
                  <a:pt x="0" y="480"/>
                </a:lnTo>
                <a:lnTo>
                  <a:pt x="0" y="0"/>
                </a:lnTo>
                <a:close/>
              </a:path>
            </a:pathLst>
          </a:custGeom>
          <a:noFill/>
          <a:ln w="9525">
            <a:solidFill>
              <a:schemeClr val="tx1"/>
            </a:solidFill>
            <a:round/>
            <a:headEnd/>
            <a:tailEnd/>
          </a:ln>
        </p:spPr>
        <p:txBody>
          <a:bodyPr/>
          <a:lstStyle/>
          <a:p>
            <a:endParaRPr lang="en-US"/>
          </a:p>
        </p:txBody>
      </p:sp>
      <p:sp>
        <p:nvSpPr>
          <p:cNvPr id="8217" name="Text Box 31"/>
          <p:cNvSpPr txBox="1">
            <a:spLocks noChangeArrowheads="1"/>
          </p:cNvSpPr>
          <p:nvPr/>
        </p:nvSpPr>
        <p:spPr bwMode="auto">
          <a:xfrm>
            <a:off x="7696200" y="1066800"/>
            <a:ext cx="549275"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A</a:t>
            </a:r>
          </a:p>
        </p:txBody>
      </p:sp>
      <p:sp>
        <p:nvSpPr>
          <p:cNvPr id="8218" name="Text Box 32"/>
          <p:cNvSpPr txBox="1">
            <a:spLocks noChangeArrowheads="1"/>
          </p:cNvSpPr>
          <p:nvPr/>
        </p:nvSpPr>
        <p:spPr bwMode="auto">
          <a:xfrm>
            <a:off x="5181600" y="1143000"/>
            <a:ext cx="2286000" cy="369888"/>
          </a:xfrm>
          <a:prstGeom prst="rect">
            <a:avLst/>
          </a:prstGeom>
          <a:noFill/>
          <a:ln w="9525">
            <a:noFill/>
            <a:miter lim="800000"/>
            <a:headEnd/>
            <a:tailEnd/>
          </a:ln>
        </p:spPr>
        <p:txBody>
          <a:bodyPr>
            <a:spAutoFit/>
          </a:bodyPr>
          <a:lstStyle/>
          <a:p>
            <a:pPr algn="r" eaLnBrk="0" hangingPunct="0"/>
            <a:r>
              <a:rPr lang="en-US"/>
              <a:t>producers of b gain</a:t>
            </a:r>
          </a:p>
        </p:txBody>
      </p:sp>
      <p:sp>
        <p:nvSpPr>
          <p:cNvPr id="8219" name="Freeform 33"/>
          <p:cNvSpPr>
            <a:spLocks/>
          </p:cNvSpPr>
          <p:nvPr/>
        </p:nvSpPr>
        <p:spPr bwMode="auto">
          <a:xfrm flipV="1">
            <a:off x="8534400" y="2514600"/>
            <a:ext cx="457200" cy="457200"/>
          </a:xfrm>
          <a:custGeom>
            <a:avLst/>
            <a:gdLst>
              <a:gd name="T0" fmla="*/ 0 w 720"/>
              <a:gd name="T1" fmla="*/ 0 h 480"/>
              <a:gd name="T2" fmla="*/ 2147483647 w 720"/>
              <a:gd name="T3" fmla="*/ 0 h 480"/>
              <a:gd name="T4" fmla="*/ 2147483647 w 720"/>
              <a:gd name="T5" fmla="*/ 2147483647 h 480"/>
              <a:gd name="T6" fmla="*/ 2147483647 w 720"/>
              <a:gd name="T7" fmla="*/ 2147483647 h 480"/>
              <a:gd name="T8" fmla="*/ 0 w 720"/>
              <a:gd name="T9" fmla="*/ 0 h 480"/>
              <a:gd name="T10" fmla="*/ 0 60000 65536"/>
              <a:gd name="T11" fmla="*/ 0 60000 65536"/>
              <a:gd name="T12" fmla="*/ 0 60000 65536"/>
              <a:gd name="T13" fmla="*/ 0 60000 65536"/>
              <a:gd name="T14" fmla="*/ 0 60000 65536"/>
              <a:gd name="T15" fmla="*/ 0 w 720"/>
              <a:gd name="T16" fmla="*/ 0 h 480"/>
              <a:gd name="T17" fmla="*/ 720 w 720"/>
              <a:gd name="T18" fmla="*/ 480 h 480"/>
            </a:gdLst>
            <a:ahLst/>
            <a:cxnLst>
              <a:cxn ang="T10">
                <a:pos x="T0" y="T1"/>
              </a:cxn>
              <a:cxn ang="T11">
                <a:pos x="T2" y="T3"/>
              </a:cxn>
              <a:cxn ang="T12">
                <a:pos x="T4" y="T5"/>
              </a:cxn>
              <a:cxn ang="T13">
                <a:pos x="T6" y="T7"/>
              </a:cxn>
              <a:cxn ang="T14">
                <a:pos x="T8" y="T9"/>
              </a:cxn>
            </a:cxnLst>
            <a:rect l="T15" t="T16" r="T17" b="T18"/>
            <a:pathLst>
              <a:path w="720" h="480">
                <a:moveTo>
                  <a:pt x="0" y="0"/>
                </a:moveTo>
                <a:lnTo>
                  <a:pt x="720" y="0"/>
                </a:lnTo>
                <a:lnTo>
                  <a:pt x="16" y="480"/>
                </a:lnTo>
                <a:cubicBezTo>
                  <a:pt x="16" y="479"/>
                  <a:pt x="15" y="478"/>
                  <a:pt x="15" y="477"/>
                </a:cubicBezTo>
                <a:lnTo>
                  <a:pt x="0" y="0"/>
                </a:lnTo>
                <a:close/>
              </a:path>
            </a:pathLst>
          </a:custGeom>
          <a:noFill/>
          <a:ln w="9525">
            <a:solidFill>
              <a:schemeClr val="tx1"/>
            </a:solidFill>
            <a:round/>
            <a:headEnd/>
            <a:tailEnd/>
          </a:ln>
        </p:spPr>
        <p:txBody>
          <a:bodyPr/>
          <a:lstStyle/>
          <a:p>
            <a:endParaRPr lang="en-US"/>
          </a:p>
        </p:txBody>
      </p:sp>
      <p:sp>
        <p:nvSpPr>
          <p:cNvPr id="8220" name="Text Box 34"/>
          <p:cNvSpPr txBox="1">
            <a:spLocks noChangeArrowheads="1"/>
          </p:cNvSpPr>
          <p:nvPr/>
        </p:nvSpPr>
        <p:spPr bwMode="auto">
          <a:xfrm>
            <a:off x="8458200" y="2590800"/>
            <a:ext cx="2286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D</a:t>
            </a:r>
          </a:p>
        </p:txBody>
      </p:sp>
      <p:sp>
        <p:nvSpPr>
          <p:cNvPr id="8221" name="Text Box 35"/>
          <p:cNvSpPr txBox="1">
            <a:spLocks noChangeArrowheads="1"/>
          </p:cNvSpPr>
          <p:nvPr/>
        </p:nvSpPr>
        <p:spPr bwMode="auto">
          <a:xfrm>
            <a:off x="4724400" y="1524000"/>
            <a:ext cx="2925763" cy="369888"/>
          </a:xfrm>
          <a:prstGeom prst="rect">
            <a:avLst/>
          </a:prstGeom>
          <a:noFill/>
          <a:ln w="9525">
            <a:noFill/>
            <a:miter lim="800000"/>
            <a:headEnd/>
            <a:tailEnd/>
          </a:ln>
        </p:spPr>
        <p:txBody>
          <a:bodyPr>
            <a:spAutoFit/>
          </a:bodyPr>
          <a:lstStyle/>
          <a:p>
            <a:pPr algn="r" eaLnBrk="0" hangingPunct="0"/>
            <a:r>
              <a:rPr lang="en-US"/>
              <a:t>consumers of b lose </a:t>
            </a:r>
          </a:p>
        </p:txBody>
      </p:sp>
      <p:sp>
        <p:nvSpPr>
          <p:cNvPr id="8222" name="Freeform 36" descr="80%"/>
          <p:cNvSpPr>
            <a:spLocks/>
          </p:cNvSpPr>
          <p:nvPr/>
        </p:nvSpPr>
        <p:spPr bwMode="auto">
          <a:xfrm flipV="1">
            <a:off x="7696200" y="1524000"/>
            <a:ext cx="1371600" cy="381000"/>
          </a:xfrm>
          <a:custGeom>
            <a:avLst/>
            <a:gdLst>
              <a:gd name="T0" fmla="*/ 0 w 1296"/>
              <a:gd name="T1" fmla="*/ 0 h 432"/>
              <a:gd name="T2" fmla="*/ 2147483647 w 1296"/>
              <a:gd name="T3" fmla="*/ 0 h 432"/>
              <a:gd name="T4" fmla="*/ 2147483647 w 1296"/>
              <a:gd name="T5" fmla="*/ 2147483647 h 432"/>
              <a:gd name="T6" fmla="*/ 0 w 1296"/>
              <a:gd name="T7" fmla="*/ 2147483647 h 432"/>
              <a:gd name="T8" fmla="*/ 0 w 1296"/>
              <a:gd name="T9" fmla="*/ 0 h 432"/>
              <a:gd name="T10" fmla="*/ 0 60000 65536"/>
              <a:gd name="T11" fmla="*/ 0 60000 65536"/>
              <a:gd name="T12" fmla="*/ 0 60000 65536"/>
              <a:gd name="T13" fmla="*/ 0 60000 65536"/>
              <a:gd name="T14" fmla="*/ 0 60000 65536"/>
              <a:gd name="T15" fmla="*/ 0 w 1296"/>
              <a:gd name="T16" fmla="*/ 0 h 432"/>
              <a:gd name="T17" fmla="*/ 1296 w 1296"/>
              <a:gd name="T18" fmla="*/ 432 h 432"/>
            </a:gdLst>
            <a:ahLst/>
            <a:cxnLst>
              <a:cxn ang="T10">
                <a:pos x="T0" y="T1"/>
              </a:cxn>
              <a:cxn ang="T11">
                <a:pos x="T2" y="T3"/>
              </a:cxn>
              <a:cxn ang="T12">
                <a:pos x="T4" y="T5"/>
              </a:cxn>
              <a:cxn ang="T13">
                <a:pos x="T6" y="T7"/>
              </a:cxn>
              <a:cxn ang="T14">
                <a:pos x="T8" y="T9"/>
              </a:cxn>
            </a:cxnLst>
            <a:rect l="T15" t="T16" r="T17" b="T18"/>
            <a:pathLst>
              <a:path w="1296" h="432">
                <a:moveTo>
                  <a:pt x="0" y="0"/>
                </a:moveTo>
                <a:lnTo>
                  <a:pt x="1296" y="0"/>
                </a:lnTo>
                <a:lnTo>
                  <a:pt x="912" y="432"/>
                </a:lnTo>
                <a:lnTo>
                  <a:pt x="0" y="432"/>
                </a:lnTo>
                <a:lnTo>
                  <a:pt x="0" y="0"/>
                </a:lnTo>
                <a:close/>
              </a:path>
            </a:pathLst>
          </a:custGeom>
          <a:noFill/>
          <a:ln w="9525">
            <a:solidFill>
              <a:schemeClr val="tx1"/>
            </a:solidFill>
            <a:round/>
            <a:headEnd/>
            <a:tailEnd/>
          </a:ln>
        </p:spPr>
        <p:txBody>
          <a:bodyPr/>
          <a:lstStyle/>
          <a:p>
            <a:endParaRPr lang="en-US"/>
          </a:p>
        </p:txBody>
      </p:sp>
      <p:sp>
        <p:nvSpPr>
          <p:cNvPr id="8223" name="Text Box 38"/>
          <p:cNvSpPr txBox="1">
            <a:spLocks noChangeArrowheads="1"/>
          </p:cNvSpPr>
          <p:nvPr/>
        </p:nvSpPr>
        <p:spPr bwMode="auto">
          <a:xfrm>
            <a:off x="7696200" y="1524000"/>
            <a:ext cx="1463675"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ABCD</a:t>
            </a:r>
          </a:p>
        </p:txBody>
      </p:sp>
      <p:sp>
        <p:nvSpPr>
          <p:cNvPr id="8224" name="Text Box 39"/>
          <p:cNvSpPr txBox="1">
            <a:spLocks noChangeArrowheads="1"/>
          </p:cNvSpPr>
          <p:nvPr/>
        </p:nvSpPr>
        <p:spPr bwMode="auto">
          <a:xfrm>
            <a:off x="5257800" y="2438400"/>
            <a:ext cx="2590800" cy="369888"/>
          </a:xfrm>
          <a:prstGeom prst="rect">
            <a:avLst/>
          </a:prstGeom>
          <a:noFill/>
          <a:ln w="9525">
            <a:noFill/>
            <a:miter lim="800000"/>
            <a:headEnd/>
            <a:tailEnd/>
          </a:ln>
        </p:spPr>
        <p:txBody>
          <a:bodyPr>
            <a:spAutoFit/>
          </a:bodyPr>
          <a:lstStyle/>
          <a:p>
            <a:pPr algn="r" eaLnBrk="0" hangingPunct="0"/>
            <a:r>
              <a:rPr lang="en-US"/>
              <a:t>==&gt; net social loss is</a:t>
            </a:r>
          </a:p>
        </p:txBody>
      </p:sp>
      <p:sp>
        <p:nvSpPr>
          <p:cNvPr id="8225" name="Line 40"/>
          <p:cNvSpPr>
            <a:spLocks noChangeShapeType="1"/>
          </p:cNvSpPr>
          <p:nvPr/>
        </p:nvSpPr>
        <p:spPr bwMode="auto">
          <a:xfrm flipH="1">
            <a:off x="2209800" y="2895600"/>
            <a:ext cx="304800" cy="0"/>
          </a:xfrm>
          <a:prstGeom prst="line">
            <a:avLst/>
          </a:prstGeom>
          <a:noFill/>
          <a:ln w="28575">
            <a:solidFill>
              <a:schemeClr val="tx1"/>
            </a:solidFill>
            <a:round/>
            <a:headEnd/>
            <a:tailEnd type="triangle" w="med" len="med"/>
          </a:ln>
        </p:spPr>
        <p:txBody>
          <a:bodyPr/>
          <a:lstStyle/>
          <a:p>
            <a:endParaRPr lang="en-US"/>
          </a:p>
        </p:txBody>
      </p:sp>
      <p:sp>
        <p:nvSpPr>
          <p:cNvPr id="8226" name="Text Box 41"/>
          <p:cNvSpPr txBox="1">
            <a:spLocks noChangeArrowheads="1"/>
          </p:cNvSpPr>
          <p:nvPr/>
        </p:nvSpPr>
        <p:spPr bwMode="auto">
          <a:xfrm>
            <a:off x="1676400" y="2209800"/>
            <a:ext cx="2362200" cy="646113"/>
          </a:xfrm>
          <a:prstGeom prst="rect">
            <a:avLst/>
          </a:prstGeom>
          <a:noFill/>
          <a:ln w="9525" algn="ctr">
            <a:noFill/>
            <a:miter lim="800000"/>
            <a:headEnd/>
            <a:tailEnd/>
          </a:ln>
        </p:spPr>
        <p:txBody>
          <a:bodyPr>
            <a:spAutoFit/>
          </a:bodyPr>
          <a:lstStyle/>
          <a:p>
            <a:pPr>
              <a:spcBef>
                <a:spcPct val="50000"/>
              </a:spcBef>
              <a:tabLst>
                <a:tab pos="8175625" algn="r"/>
              </a:tabLst>
            </a:pPr>
            <a:r>
              <a:rPr lang="en-US"/>
              <a:t>welfare loss from trade restriction</a:t>
            </a:r>
          </a:p>
        </p:txBody>
      </p:sp>
      <p:sp>
        <p:nvSpPr>
          <p:cNvPr id="8227" name="Oval 42"/>
          <p:cNvSpPr>
            <a:spLocks noChangeArrowheads="1"/>
          </p:cNvSpPr>
          <p:nvPr/>
        </p:nvSpPr>
        <p:spPr bwMode="auto">
          <a:xfrm>
            <a:off x="7086600" y="50292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8228" name="Oval 43"/>
          <p:cNvSpPr>
            <a:spLocks noChangeArrowheads="1"/>
          </p:cNvSpPr>
          <p:nvPr/>
        </p:nvSpPr>
        <p:spPr bwMode="auto">
          <a:xfrm>
            <a:off x="5638800" y="50292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8229" name="Text Box 39"/>
          <p:cNvSpPr txBox="1">
            <a:spLocks noChangeArrowheads="1"/>
          </p:cNvSpPr>
          <p:nvPr/>
        </p:nvSpPr>
        <p:spPr bwMode="auto">
          <a:xfrm>
            <a:off x="5334000" y="2667000"/>
            <a:ext cx="2590800" cy="369888"/>
          </a:xfrm>
          <a:prstGeom prst="rect">
            <a:avLst/>
          </a:prstGeom>
          <a:noFill/>
          <a:ln w="9525">
            <a:noFill/>
            <a:miter lim="800000"/>
            <a:headEnd/>
            <a:tailEnd/>
          </a:ln>
        </p:spPr>
        <p:txBody>
          <a:bodyPr>
            <a:spAutoFit/>
          </a:bodyPr>
          <a:lstStyle/>
          <a:p>
            <a:pPr algn="r" eaLnBrk="0" hangingPunct="0"/>
            <a:r>
              <a:rPr lang="en-US"/>
              <a:t>Harberger triangles</a:t>
            </a:r>
          </a:p>
        </p:txBody>
      </p:sp>
      <p:sp>
        <p:nvSpPr>
          <p:cNvPr id="46" name="Freeform 3"/>
          <p:cNvSpPr>
            <a:spLocks/>
          </p:cNvSpPr>
          <p:nvPr/>
        </p:nvSpPr>
        <p:spPr bwMode="auto">
          <a:xfrm flipH="1" flipV="1">
            <a:off x="2259013" y="3011488"/>
            <a:ext cx="1676400" cy="1727200"/>
          </a:xfrm>
          <a:custGeom>
            <a:avLst/>
            <a:gdLst>
              <a:gd name="T0" fmla="*/ 0 w 1600"/>
              <a:gd name="T1" fmla="*/ 13992 h 1888"/>
              <a:gd name="T2" fmla="*/ 251460 w 1600"/>
              <a:gd name="T3" fmla="*/ 13992 h 1888"/>
              <a:gd name="T4" fmla="*/ 553212 w 1600"/>
              <a:gd name="T5" fmla="*/ 97941 h 1888"/>
              <a:gd name="T6" fmla="*/ 1106424 w 1600"/>
              <a:gd name="T7" fmla="*/ 391763 h 1888"/>
              <a:gd name="T8" fmla="*/ 1559052 w 1600"/>
              <a:gd name="T9" fmla="*/ 1063356 h 1888"/>
              <a:gd name="T10" fmla="*/ 1659636 w 1600"/>
              <a:gd name="T11" fmla="*/ 1399153 h 1888"/>
              <a:gd name="T12" fmla="*/ 1659636 w 1600"/>
              <a:gd name="T13" fmla="*/ 1651000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0" h="1888">
                <a:moveTo>
                  <a:pt x="0" y="16"/>
                </a:moveTo>
                <a:cubicBezTo>
                  <a:pt x="76" y="8"/>
                  <a:pt x="152" y="0"/>
                  <a:pt x="240" y="16"/>
                </a:cubicBezTo>
                <a:cubicBezTo>
                  <a:pt x="328" y="32"/>
                  <a:pt x="392" y="40"/>
                  <a:pt x="528" y="112"/>
                </a:cubicBezTo>
                <a:cubicBezTo>
                  <a:pt x="664" y="184"/>
                  <a:pt x="896" y="264"/>
                  <a:pt x="1056" y="448"/>
                </a:cubicBezTo>
                <a:cubicBezTo>
                  <a:pt x="1216" y="632"/>
                  <a:pt x="1400" y="1024"/>
                  <a:pt x="1488" y="1216"/>
                </a:cubicBezTo>
                <a:cubicBezTo>
                  <a:pt x="1576" y="1408"/>
                  <a:pt x="1568" y="1488"/>
                  <a:pt x="1584" y="1600"/>
                </a:cubicBezTo>
                <a:cubicBezTo>
                  <a:pt x="1600" y="1712"/>
                  <a:pt x="1584" y="1840"/>
                  <a:pt x="1584" y="1888"/>
                </a:cubicBezTo>
              </a:path>
            </a:pathLst>
          </a:custGeom>
          <a:noFill/>
          <a:ln w="38100">
            <a:solidFill>
              <a:schemeClr val="tx2">
                <a:lumMod val="90000"/>
              </a:schemeClr>
            </a:solidFill>
            <a:prstDash val="dash"/>
            <a:round/>
            <a:headEnd/>
            <a:tailEnd/>
          </a:ln>
        </p:spPr>
        <p:txBody>
          <a:bodyPr wrap="none" anchor="ctr"/>
          <a:lstStyle/>
          <a:p>
            <a:pPr>
              <a:defRPr/>
            </a:pPr>
            <a:endParaRPr lang="en-US">
              <a:cs typeface="+mn-cs"/>
            </a:endParaRPr>
          </a:p>
        </p:txBody>
      </p:sp>
      <p:sp>
        <p:nvSpPr>
          <p:cNvPr id="47" name="Line 20"/>
          <p:cNvSpPr>
            <a:spLocks noChangeShapeType="1"/>
          </p:cNvSpPr>
          <p:nvPr/>
        </p:nvSpPr>
        <p:spPr bwMode="auto">
          <a:xfrm>
            <a:off x="1143000" y="2971800"/>
            <a:ext cx="2720975" cy="2268538"/>
          </a:xfrm>
          <a:prstGeom prst="line">
            <a:avLst/>
          </a:prstGeom>
          <a:noFill/>
          <a:ln w="9525">
            <a:solidFill>
              <a:schemeClr val="tx2">
                <a:lumMod val="90000"/>
              </a:schemeClr>
            </a:solidFill>
            <a:prstDash val="dash"/>
            <a:round/>
            <a:headEnd/>
            <a:tailEnd/>
          </a:ln>
        </p:spPr>
        <p:txBody>
          <a:bodyPr/>
          <a:lstStyle/>
          <a:p>
            <a:pPr>
              <a:defRPr/>
            </a:pPr>
            <a:endParaRPr lang="en-US">
              <a:cs typeface="+mn-cs"/>
            </a:endParaRPr>
          </a:p>
        </p:txBody>
      </p:sp>
      <p:sp>
        <p:nvSpPr>
          <p:cNvPr id="8232" name="Oval 22"/>
          <p:cNvSpPr>
            <a:spLocks noChangeArrowheads="1"/>
          </p:cNvSpPr>
          <p:nvPr/>
        </p:nvSpPr>
        <p:spPr bwMode="auto">
          <a:xfrm>
            <a:off x="3028950" y="4227513"/>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8233" name="Oval 23"/>
          <p:cNvSpPr>
            <a:spLocks noChangeArrowheads="1"/>
          </p:cNvSpPr>
          <p:nvPr/>
        </p:nvSpPr>
        <p:spPr bwMode="auto">
          <a:xfrm>
            <a:off x="1524000" y="3276600"/>
            <a:ext cx="179388"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50" name="Oval 4"/>
          <p:cNvSpPr>
            <a:spLocks noChangeArrowheads="1"/>
          </p:cNvSpPr>
          <p:nvPr/>
        </p:nvSpPr>
        <p:spPr bwMode="auto">
          <a:xfrm>
            <a:off x="2743200" y="4267200"/>
            <a:ext cx="179388" cy="152400"/>
          </a:xfrm>
          <a:prstGeom prst="ellipse">
            <a:avLst/>
          </a:prstGeom>
          <a:solidFill>
            <a:schemeClr val="bg2">
              <a:lumMod val="20000"/>
              <a:lumOff val="80000"/>
            </a:schemeClr>
          </a:solidFill>
          <a:ln w="9525">
            <a:solidFill>
              <a:schemeClr val="bg2">
                <a:lumMod val="20000"/>
                <a:lumOff val="80000"/>
              </a:schemeClr>
            </a:solidFill>
            <a:round/>
            <a:headEnd/>
            <a:tailEnd/>
          </a:ln>
        </p:spPr>
        <p:txBody>
          <a:bodyPr wrap="none" anchor="ctr"/>
          <a:lstStyle/>
          <a:p>
            <a:pPr>
              <a:defRPr/>
            </a:pPr>
            <a:endParaRPr lang="en-US">
              <a:cs typeface="+mn-cs"/>
            </a:endParaRPr>
          </a:p>
        </p:txBody>
      </p:sp>
      <p:sp>
        <p:nvSpPr>
          <p:cNvPr id="51" name="Oval 4"/>
          <p:cNvSpPr>
            <a:spLocks noChangeArrowheads="1"/>
          </p:cNvSpPr>
          <p:nvPr/>
        </p:nvSpPr>
        <p:spPr bwMode="auto">
          <a:xfrm>
            <a:off x="1919288" y="3630613"/>
            <a:ext cx="179387" cy="152400"/>
          </a:xfrm>
          <a:prstGeom prst="ellipse">
            <a:avLst/>
          </a:prstGeom>
          <a:solidFill>
            <a:schemeClr val="bg2">
              <a:lumMod val="20000"/>
              <a:lumOff val="80000"/>
            </a:schemeClr>
          </a:solidFill>
          <a:ln w="9525">
            <a:solidFill>
              <a:schemeClr val="bg2">
                <a:lumMod val="20000"/>
                <a:lumOff val="80000"/>
              </a:schemeClr>
            </a:solidFill>
            <a:round/>
            <a:headEnd/>
            <a:tailEnd/>
          </a:ln>
        </p:spPr>
        <p:txBody>
          <a:bodyPr wrap="none" anchor="ctr"/>
          <a:lstStyle/>
          <a:p>
            <a:pPr>
              <a:defRPr/>
            </a:pPr>
            <a:endParaRPr lang="en-US">
              <a:cs typeface="+mn-cs"/>
            </a:endParaRPr>
          </a:p>
        </p:txBody>
      </p:sp>
      <p:sp>
        <p:nvSpPr>
          <p:cNvPr id="8236" name="Text Box 32"/>
          <p:cNvSpPr txBox="1">
            <a:spLocks noChangeArrowheads="1"/>
          </p:cNvSpPr>
          <p:nvPr/>
        </p:nvSpPr>
        <p:spPr bwMode="auto">
          <a:xfrm>
            <a:off x="3733800" y="4876800"/>
            <a:ext cx="838200" cy="369888"/>
          </a:xfrm>
          <a:prstGeom prst="rect">
            <a:avLst/>
          </a:prstGeom>
          <a:noFill/>
          <a:ln w="9525">
            <a:noFill/>
            <a:miter lim="800000"/>
            <a:headEnd/>
            <a:tailEnd/>
          </a:ln>
        </p:spPr>
        <p:txBody>
          <a:bodyPr>
            <a:spAutoFit/>
          </a:bodyPr>
          <a:lstStyle/>
          <a:p>
            <a:pPr algn="r" eaLnBrk="0" hangingPunct="0"/>
            <a:r>
              <a:rPr lang="en-US"/>
              <a:t>Pb/Pa</a:t>
            </a:r>
          </a:p>
        </p:txBody>
      </p:sp>
      <p:sp>
        <p:nvSpPr>
          <p:cNvPr id="53" name="Text Box 32"/>
          <p:cNvSpPr txBox="1">
            <a:spLocks noChangeArrowheads="1"/>
          </p:cNvSpPr>
          <p:nvPr/>
        </p:nvSpPr>
        <p:spPr bwMode="auto">
          <a:xfrm>
            <a:off x="3048000" y="5181600"/>
            <a:ext cx="1524000" cy="369888"/>
          </a:xfrm>
          <a:prstGeom prst="rect">
            <a:avLst/>
          </a:prstGeom>
          <a:noFill/>
          <a:ln w="9525">
            <a:noFill/>
            <a:miter lim="800000"/>
            <a:headEnd/>
            <a:tailEnd/>
          </a:ln>
        </p:spPr>
        <p:txBody>
          <a:bodyPr>
            <a:spAutoFit/>
          </a:bodyPr>
          <a:lstStyle/>
          <a:p>
            <a:pPr algn="r" eaLnBrk="0" hangingPunct="0">
              <a:defRPr/>
            </a:pPr>
            <a:r>
              <a:rPr lang="en-US" dirty="0" smtClean="0">
                <a:solidFill>
                  <a:schemeClr val="tx2">
                    <a:lumMod val="75000"/>
                  </a:schemeClr>
                </a:solidFill>
                <a:cs typeface="+mn-cs"/>
              </a:rPr>
              <a:t>(</a:t>
            </a:r>
            <a:r>
              <a:rPr lang="en-US" dirty="0" err="1" smtClean="0">
                <a:solidFill>
                  <a:schemeClr val="tx2">
                    <a:lumMod val="75000"/>
                  </a:schemeClr>
                </a:solidFill>
                <a:cs typeface="+mn-cs"/>
              </a:rPr>
              <a:t>Pb+t</a:t>
            </a:r>
            <a:r>
              <a:rPr lang="en-US" dirty="0" smtClean="0">
                <a:solidFill>
                  <a:schemeClr val="tx2">
                    <a:lumMod val="75000"/>
                  </a:schemeClr>
                </a:solidFill>
                <a:cs typeface="+mn-cs"/>
              </a:rPr>
              <a:t>)/Pa</a:t>
            </a:r>
            <a:endParaRPr lang="en-US" dirty="0">
              <a:solidFill>
                <a:schemeClr val="tx2">
                  <a:lumMod val="75000"/>
                </a:schemeClr>
              </a:solidFill>
              <a:cs typeface="+mn-cs"/>
            </a:endParaRPr>
          </a:p>
        </p:txBody>
      </p:sp>
      <p:sp>
        <p:nvSpPr>
          <p:cNvPr id="8238" name="Line 19"/>
          <p:cNvSpPr>
            <a:spLocks noChangeShapeType="1"/>
          </p:cNvSpPr>
          <p:nvPr/>
        </p:nvSpPr>
        <p:spPr bwMode="auto">
          <a:xfrm flipH="1">
            <a:off x="5105400" y="4572000"/>
            <a:ext cx="1736725" cy="0"/>
          </a:xfrm>
          <a:prstGeom prst="line">
            <a:avLst/>
          </a:prstGeom>
          <a:noFill/>
          <a:ln w="19050">
            <a:solidFill>
              <a:schemeClr val="tx2"/>
            </a:solidFill>
            <a:prstDash val="dash"/>
            <a:round/>
            <a:headEnd/>
            <a:tailEnd/>
          </a:ln>
        </p:spPr>
        <p:txBody>
          <a:bodyPr/>
          <a:lstStyle/>
          <a:p>
            <a:endParaRPr lang="en-US"/>
          </a:p>
        </p:txBody>
      </p:sp>
      <p:sp>
        <p:nvSpPr>
          <p:cNvPr id="57" name="Line 14"/>
          <p:cNvSpPr>
            <a:spLocks noChangeShapeType="1"/>
          </p:cNvSpPr>
          <p:nvPr/>
        </p:nvSpPr>
        <p:spPr bwMode="auto">
          <a:xfrm flipH="1" flipV="1">
            <a:off x="6224588" y="4579938"/>
            <a:ext cx="0" cy="1371600"/>
          </a:xfrm>
          <a:prstGeom prst="line">
            <a:avLst/>
          </a:prstGeom>
          <a:noFill/>
          <a:ln w="19050">
            <a:solidFill>
              <a:schemeClr val="tx2">
                <a:lumMod val="90000"/>
              </a:schemeClr>
            </a:solidFill>
            <a:prstDash val="dash"/>
            <a:round/>
            <a:headEnd/>
            <a:tailEnd/>
          </a:ln>
        </p:spPr>
        <p:txBody>
          <a:bodyPr/>
          <a:lstStyle/>
          <a:p>
            <a:pPr>
              <a:defRPr/>
            </a:pPr>
            <a:endParaRPr lang="en-US">
              <a:cs typeface="+mn-cs"/>
            </a:endParaRPr>
          </a:p>
        </p:txBody>
      </p:sp>
      <p:sp>
        <p:nvSpPr>
          <p:cNvPr id="8240" name="Text Box 29"/>
          <p:cNvSpPr txBox="1">
            <a:spLocks noChangeArrowheads="1"/>
          </p:cNvSpPr>
          <p:nvPr/>
        </p:nvSpPr>
        <p:spPr bwMode="auto">
          <a:xfrm>
            <a:off x="6324600" y="46482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C</a:t>
            </a:r>
          </a:p>
        </p:txBody>
      </p:sp>
      <p:sp>
        <p:nvSpPr>
          <p:cNvPr id="8241" name="Text Box 29"/>
          <p:cNvSpPr txBox="1">
            <a:spLocks noChangeArrowheads="1"/>
          </p:cNvSpPr>
          <p:nvPr/>
        </p:nvSpPr>
        <p:spPr bwMode="auto">
          <a:xfrm>
            <a:off x="6781800" y="4724400"/>
            <a:ext cx="4572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D</a:t>
            </a:r>
          </a:p>
        </p:txBody>
      </p:sp>
      <p:sp>
        <p:nvSpPr>
          <p:cNvPr id="60" name="Text Box 32"/>
          <p:cNvSpPr txBox="1">
            <a:spLocks noChangeArrowheads="1"/>
          </p:cNvSpPr>
          <p:nvPr/>
        </p:nvSpPr>
        <p:spPr bwMode="auto">
          <a:xfrm>
            <a:off x="4648200" y="4648200"/>
            <a:ext cx="304800" cy="369888"/>
          </a:xfrm>
          <a:prstGeom prst="rect">
            <a:avLst/>
          </a:prstGeom>
          <a:noFill/>
          <a:ln w="9525">
            <a:noFill/>
            <a:miter lim="800000"/>
            <a:headEnd/>
            <a:tailEnd/>
          </a:ln>
        </p:spPr>
        <p:txBody>
          <a:bodyPr>
            <a:spAutoFit/>
          </a:bodyPr>
          <a:lstStyle/>
          <a:p>
            <a:pPr algn="r" eaLnBrk="0" hangingPunct="0">
              <a:defRPr/>
            </a:pPr>
            <a:r>
              <a:rPr lang="en-US">
                <a:solidFill>
                  <a:schemeClr val="tx2">
                    <a:lumMod val="75000"/>
                  </a:schemeClr>
                </a:solidFill>
                <a:cs typeface="+mn-cs"/>
              </a:rPr>
              <a:t>t</a:t>
            </a:r>
          </a:p>
        </p:txBody>
      </p:sp>
      <p:sp>
        <p:nvSpPr>
          <p:cNvPr id="61" name="Text Box 32"/>
          <p:cNvSpPr txBox="1">
            <a:spLocks noChangeArrowheads="1"/>
          </p:cNvSpPr>
          <p:nvPr/>
        </p:nvSpPr>
        <p:spPr bwMode="auto">
          <a:xfrm>
            <a:off x="4419600" y="4343400"/>
            <a:ext cx="685800" cy="369888"/>
          </a:xfrm>
          <a:prstGeom prst="rect">
            <a:avLst/>
          </a:prstGeom>
          <a:noFill/>
          <a:ln w="9525">
            <a:noFill/>
            <a:miter lim="800000"/>
            <a:headEnd/>
            <a:tailEnd/>
          </a:ln>
        </p:spPr>
        <p:txBody>
          <a:bodyPr>
            <a:spAutoFit/>
          </a:bodyPr>
          <a:lstStyle/>
          <a:p>
            <a:pPr algn="r" eaLnBrk="0" hangingPunct="0">
              <a:defRPr/>
            </a:pPr>
            <a:r>
              <a:rPr lang="en-US">
                <a:solidFill>
                  <a:schemeClr val="tx2">
                    <a:lumMod val="75000"/>
                  </a:schemeClr>
                </a:solidFill>
                <a:cs typeface="+mn-cs"/>
              </a:rPr>
              <a:t>Pb+t</a:t>
            </a:r>
          </a:p>
        </p:txBody>
      </p:sp>
      <p:sp>
        <p:nvSpPr>
          <p:cNvPr id="62" name="Text Box 32"/>
          <p:cNvSpPr txBox="1">
            <a:spLocks noChangeArrowheads="1"/>
          </p:cNvSpPr>
          <p:nvPr/>
        </p:nvSpPr>
        <p:spPr bwMode="auto">
          <a:xfrm>
            <a:off x="4478338" y="4929188"/>
            <a:ext cx="685800" cy="368300"/>
          </a:xfrm>
          <a:prstGeom prst="rect">
            <a:avLst/>
          </a:prstGeom>
          <a:noFill/>
          <a:ln w="9525">
            <a:noFill/>
            <a:miter lim="800000"/>
            <a:headEnd/>
            <a:tailEnd/>
          </a:ln>
        </p:spPr>
        <p:txBody>
          <a:bodyPr>
            <a:spAutoFit/>
          </a:bodyPr>
          <a:lstStyle/>
          <a:p>
            <a:pPr algn="r" eaLnBrk="0" hangingPunct="0">
              <a:defRPr/>
            </a:pPr>
            <a:r>
              <a:rPr lang="en-US">
                <a:solidFill>
                  <a:schemeClr val="tx2">
                    <a:lumMod val="75000"/>
                  </a:schemeClr>
                </a:solidFill>
                <a:cs typeface="+mn-cs"/>
              </a:rPr>
              <a:t>Pb</a:t>
            </a:r>
          </a:p>
        </p:txBody>
      </p:sp>
      <p:sp>
        <p:nvSpPr>
          <p:cNvPr id="8245" name="Line 21"/>
          <p:cNvSpPr>
            <a:spLocks noChangeShapeType="1"/>
          </p:cNvSpPr>
          <p:nvPr/>
        </p:nvSpPr>
        <p:spPr bwMode="auto">
          <a:xfrm>
            <a:off x="5029200" y="4648200"/>
            <a:ext cx="0" cy="304800"/>
          </a:xfrm>
          <a:prstGeom prst="line">
            <a:avLst/>
          </a:prstGeom>
          <a:noFill/>
          <a:ln w="9525">
            <a:solidFill>
              <a:schemeClr val="tx2"/>
            </a:solidFill>
            <a:round/>
            <a:headEnd type="triangle" w="med" len="med"/>
            <a:tailEnd/>
          </a:ln>
        </p:spPr>
        <p:txBody>
          <a:bodyPr wrap="none" anchor="ctr"/>
          <a:lstStyle/>
          <a:p>
            <a:endParaRPr lang="en-US"/>
          </a:p>
        </p:txBody>
      </p:sp>
      <p:sp>
        <p:nvSpPr>
          <p:cNvPr id="8246" name="Text Box 35"/>
          <p:cNvSpPr txBox="1">
            <a:spLocks noChangeArrowheads="1"/>
          </p:cNvSpPr>
          <p:nvPr/>
        </p:nvSpPr>
        <p:spPr bwMode="auto">
          <a:xfrm>
            <a:off x="4953000" y="1981200"/>
            <a:ext cx="2925763" cy="484188"/>
          </a:xfrm>
          <a:prstGeom prst="rect">
            <a:avLst/>
          </a:prstGeom>
          <a:noFill/>
          <a:ln w="9525">
            <a:noFill/>
            <a:miter lim="800000"/>
            <a:headEnd/>
            <a:tailEnd/>
          </a:ln>
        </p:spPr>
        <p:txBody>
          <a:bodyPr>
            <a:spAutoFit/>
          </a:bodyPr>
          <a:lstStyle/>
          <a:p>
            <a:pPr algn="r" eaLnBrk="0" hangingPunct="0">
              <a:lnSpc>
                <a:spcPct val="70000"/>
              </a:lnSpc>
            </a:pPr>
            <a:r>
              <a:rPr lang="en-US"/>
              <a:t>government gains tariff revenue</a:t>
            </a:r>
          </a:p>
        </p:txBody>
      </p:sp>
      <p:sp>
        <p:nvSpPr>
          <p:cNvPr id="8247" name="Text Box 38"/>
          <p:cNvSpPr txBox="1">
            <a:spLocks noChangeArrowheads="1"/>
          </p:cNvSpPr>
          <p:nvPr/>
        </p:nvSpPr>
        <p:spPr bwMode="auto">
          <a:xfrm>
            <a:off x="8001000" y="1981200"/>
            <a:ext cx="457200" cy="400050"/>
          </a:xfrm>
          <a:prstGeom prst="rect">
            <a:avLst/>
          </a:prstGeom>
          <a:noFill/>
          <a:ln w="3175" algn="ctr">
            <a:solidFill>
              <a:schemeClr val="tx1"/>
            </a:solidFill>
            <a:miter lim="800000"/>
            <a:headEnd/>
            <a:tailEnd/>
          </a:ln>
        </p:spPr>
        <p:txBody>
          <a:bodyPr>
            <a:spAutoFit/>
          </a:bodyPr>
          <a:lstStyle/>
          <a:p>
            <a:pPr>
              <a:spcBef>
                <a:spcPct val="50000"/>
              </a:spcBef>
              <a:tabLst>
                <a:tab pos="8175625" algn="r"/>
              </a:tabLst>
            </a:pPr>
            <a:r>
              <a:rPr lang="en-US" sz="2000" b="1"/>
              <a:t>C</a:t>
            </a:r>
          </a:p>
        </p:txBody>
      </p:sp>
      <p:sp>
        <p:nvSpPr>
          <p:cNvPr id="8248" name="Freeform 33"/>
          <p:cNvSpPr>
            <a:spLocks/>
          </p:cNvSpPr>
          <p:nvPr/>
        </p:nvSpPr>
        <p:spPr bwMode="auto">
          <a:xfrm flipH="1" flipV="1">
            <a:off x="7924800" y="2514600"/>
            <a:ext cx="457200" cy="457200"/>
          </a:xfrm>
          <a:custGeom>
            <a:avLst/>
            <a:gdLst>
              <a:gd name="T0" fmla="*/ 0 w 720"/>
              <a:gd name="T1" fmla="*/ 0 h 480"/>
              <a:gd name="T2" fmla="*/ 2147483647 w 720"/>
              <a:gd name="T3" fmla="*/ 0 h 480"/>
              <a:gd name="T4" fmla="*/ 2147483647 w 720"/>
              <a:gd name="T5" fmla="*/ 2147483647 h 480"/>
              <a:gd name="T6" fmla="*/ 2147483647 w 720"/>
              <a:gd name="T7" fmla="*/ 2147483647 h 480"/>
              <a:gd name="T8" fmla="*/ 0 w 720"/>
              <a:gd name="T9" fmla="*/ 0 h 480"/>
              <a:gd name="T10" fmla="*/ 0 60000 65536"/>
              <a:gd name="T11" fmla="*/ 0 60000 65536"/>
              <a:gd name="T12" fmla="*/ 0 60000 65536"/>
              <a:gd name="T13" fmla="*/ 0 60000 65536"/>
              <a:gd name="T14" fmla="*/ 0 60000 65536"/>
              <a:gd name="T15" fmla="*/ 0 w 720"/>
              <a:gd name="T16" fmla="*/ 0 h 480"/>
              <a:gd name="T17" fmla="*/ 720 w 720"/>
              <a:gd name="T18" fmla="*/ 480 h 480"/>
            </a:gdLst>
            <a:ahLst/>
            <a:cxnLst>
              <a:cxn ang="T10">
                <a:pos x="T0" y="T1"/>
              </a:cxn>
              <a:cxn ang="T11">
                <a:pos x="T2" y="T3"/>
              </a:cxn>
              <a:cxn ang="T12">
                <a:pos x="T4" y="T5"/>
              </a:cxn>
              <a:cxn ang="T13">
                <a:pos x="T6" y="T7"/>
              </a:cxn>
              <a:cxn ang="T14">
                <a:pos x="T8" y="T9"/>
              </a:cxn>
            </a:cxnLst>
            <a:rect l="T15" t="T16" r="T17" b="T18"/>
            <a:pathLst>
              <a:path w="720" h="480">
                <a:moveTo>
                  <a:pt x="0" y="0"/>
                </a:moveTo>
                <a:lnTo>
                  <a:pt x="720" y="0"/>
                </a:lnTo>
                <a:lnTo>
                  <a:pt x="16" y="480"/>
                </a:lnTo>
                <a:cubicBezTo>
                  <a:pt x="16" y="479"/>
                  <a:pt x="15" y="478"/>
                  <a:pt x="15" y="477"/>
                </a:cubicBezTo>
                <a:lnTo>
                  <a:pt x="0" y="0"/>
                </a:lnTo>
                <a:close/>
              </a:path>
            </a:pathLst>
          </a:custGeom>
          <a:noFill/>
          <a:ln w="9525">
            <a:solidFill>
              <a:schemeClr val="tx1"/>
            </a:solidFill>
            <a:round/>
            <a:headEnd/>
            <a:tailEnd/>
          </a:ln>
        </p:spPr>
        <p:txBody>
          <a:bodyPr/>
          <a:lstStyle/>
          <a:p>
            <a:endParaRPr lang="en-US"/>
          </a:p>
        </p:txBody>
      </p:sp>
      <p:sp>
        <p:nvSpPr>
          <p:cNvPr id="8249" name="Text Box 34"/>
          <p:cNvSpPr txBox="1">
            <a:spLocks noChangeArrowheads="1"/>
          </p:cNvSpPr>
          <p:nvPr/>
        </p:nvSpPr>
        <p:spPr bwMode="auto">
          <a:xfrm>
            <a:off x="8077200" y="2590800"/>
            <a:ext cx="228600" cy="400050"/>
          </a:xfrm>
          <a:prstGeom prst="rect">
            <a:avLst/>
          </a:prstGeom>
          <a:noFill/>
          <a:ln w="9525" algn="ctr">
            <a:noFill/>
            <a:miter lim="800000"/>
            <a:headEnd/>
            <a:tailEnd/>
          </a:ln>
        </p:spPr>
        <p:txBody>
          <a:bodyPr>
            <a:spAutoFit/>
          </a:bodyPr>
          <a:lstStyle/>
          <a:p>
            <a:pPr>
              <a:spcBef>
                <a:spcPct val="50000"/>
              </a:spcBef>
              <a:tabLst>
                <a:tab pos="8175625" algn="r"/>
              </a:tabLst>
            </a:pPr>
            <a:r>
              <a:rPr lang="en-US" sz="2000" b="1"/>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9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2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4" grpId="0"/>
      <p:bldP spid="8215" grpId="0"/>
      <p:bldP spid="8216" grpId="0" animBg="1"/>
      <p:bldP spid="8217" grpId="0"/>
      <p:bldP spid="8218" grpId="0"/>
      <p:bldP spid="8219" grpId="0" animBg="1"/>
      <p:bldP spid="8220" grpId="0"/>
      <p:bldP spid="8221" grpId="0"/>
      <p:bldP spid="8222" grpId="0" animBg="1"/>
      <p:bldP spid="8223" grpId="0"/>
      <p:bldP spid="8224" grpId="0"/>
      <p:bldP spid="8225" grpId="0" animBg="1"/>
      <p:bldP spid="8226" grpId="0"/>
      <p:bldP spid="8229" grpId="0"/>
      <p:bldP spid="50" grpId="0" animBg="1"/>
      <p:bldP spid="51" grpId="0" animBg="1"/>
      <p:bldP spid="53" grpId="0"/>
      <p:bldP spid="8238" grpId="0" animBg="1"/>
      <p:bldP spid="8240" grpId="0"/>
      <p:bldP spid="8241" grpId="0"/>
      <p:bldP spid="60" grpId="0"/>
      <p:bldP spid="61" grpId="0"/>
      <p:bldP spid="8245" grpId="0" animBg="1"/>
      <p:bldP spid="8246" grpId="0"/>
      <p:bldP spid="8247" grpId="0" animBg="1"/>
      <p:bldP spid="8248" grpId="0" animBg="1"/>
      <p:bldP spid="824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 rice, revisited</a:t>
            </a:r>
            <a:endParaRPr lang="en-US" dirty="0"/>
          </a:p>
        </p:txBody>
      </p:sp>
      <p:sp>
        <p:nvSpPr>
          <p:cNvPr id="5" name="TextBox 4"/>
          <p:cNvSpPr txBox="1"/>
          <p:nvPr/>
        </p:nvSpPr>
        <p:spPr>
          <a:xfrm>
            <a:off x="152400" y="6400800"/>
            <a:ext cx="7981737" cy="369332"/>
          </a:xfrm>
          <a:prstGeom prst="rect">
            <a:avLst/>
          </a:prstGeom>
          <a:noFill/>
        </p:spPr>
        <p:txBody>
          <a:bodyPr wrap="none" rtlCol="0">
            <a:spAutoFit/>
          </a:bodyPr>
          <a:lstStyle/>
          <a:p>
            <a:r>
              <a:rPr lang="en-US" dirty="0" smtClean="0"/>
              <a:t>Source: Philippine Rice Statistics 1970-2002, vol. 2, Bureau of Ag Statistics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52" y="1219200"/>
            <a:ext cx="3962400" cy="504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2209800"/>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4724400"/>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526155"/>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5707049"/>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endCxn id="18" idx="1"/>
          </p:cNvCxnSpPr>
          <p:nvPr/>
        </p:nvCxnSpPr>
        <p:spPr>
          <a:xfrm>
            <a:off x="1727606" y="2327702"/>
            <a:ext cx="3581400" cy="4691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52600" y="2514600"/>
            <a:ext cx="3556406" cy="228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828800" y="2895600"/>
            <a:ext cx="3505200" cy="26670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0" idx="1"/>
          </p:cNvCxnSpPr>
          <p:nvPr/>
        </p:nvCxnSpPr>
        <p:spPr>
          <a:xfrm flipV="1">
            <a:off x="1828800" y="4678234"/>
            <a:ext cx="3505200" cy="11129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09006" y="2082225"/>
            <a:ext cx="3515706" cy="584775"/>
          </a:xfrm>
          <a:prstGeom prst="rect">
            <a:avLst/>
          </a:prstGeom>
          <a:noFill/>
        </p:spPr>
        <p:txBody>
          <a:bodyPr wrap="none" rtlCol="0">
            <a:spAutoFit/>
          </a:bodyPr>
          <a:lstStyle/>
          <a:p>
            <a:r>
              <a:rPr lang="en-US" sz="1600" dirty="0" smtClean="0"/>
              <a:t>Fertilizer = 1053/9273 ≈ 11% of cost</a:t>
            </a:r>
            <a:br>
              <a:rPr lang="en-US" sz="1600" dirty="0" smtClean="0"/>
            </a:br>
            <a:r>
              <a:rPr lang="en-US" sz="1600" dirty="0" smtClean="0"/>
              <a:t>                               (vs. 6% in 1999)</a:t>
            </a:r>
            <a:endParaRPr lang="en-US" sz="1600" dirty="0"/>
          </a:p>
        </p:txBody>
      </p:sp>
      <p:sp>
        <p:nvSpPr>
          <p:cNvPr id="20" name="TextBox 19"/>
          <p:cNvSpPr txBox="1"/>
          <p:nvPr/>
        </p:nvSpPr>
        <p:spPr>
          <a:xfrm>
            <a:off x="5334000" y="4385846"/>
            <a:ext cx="3982950" cy="584775"/>
          </a:xfrm>
          <a:prstGeom prst="rect">
            <a:avLst/>
          </a:prstGeom>
          <a:noFill/>
        </p:spPr>
        <p:txBody>
          <a:bodyPr wrap="none" rtlCol="0">
            <a:spAutoFit/>
          </a:bodyPr>
          <a:lstStyle/>
          <a:p>
            <a:r>
              <a:rPr lang="en-US" sz="1600" dirty="0" smtClean="0"/>
              <a:t>Cost = 3.31/4.31 ≈ 77% of price</a:t>
            </a:r>
            <a:br>
              <a:rPr lang="en-US" sz="1600" dirty="0" smtClean="0"/>
            </a:br>
            <a:r>
              <a:rPr lang="en-US" sz="1600" dirty="0" smtClean="0"/>
              <a:t>Fertilizer = 0.11/0.77= 18% of cost share</a:t>
            </a:r>
            <a:endParaRPr lang="en-US" sz="1600" dirty="0"/>
          </a:p>
        </p:txBody>
      </p:sp>
      <p:sp>
        <p:nvSpPr>
          <p:cNvPr id="25" name="TextBox 24"/>
          <p:cNvSpPr txBox="1"/>
          <p:nvPr/>
        </p:nvSpPr>
        <p:spPr>
          <a:xfrm>
            <a:off x="5334000" y="2743200"/>
            <a:ext cx="3825856" cy="338554"/>
          </a:xfrm>
          <a:prstGeom prst="rect">
            <a:avLst/>
          </a:prstGeom>
          <a:noFill/>
        </p:spPr>
        <p:txBody>
          <a:bodyPr wrap="none" rtlCol="0">
            <a:spAutoFit/>
          </a:bodyPr>
          <a:lstStyle/>
          <a:p>
            <a:r>
              <a:rPr lang="en-US" sz="1600" dirty="0" smtClean="0"/>
              <a:t>Fertilizer = 0.11 x 3.31 ≈ 0.36 pesos/kg</a:t>
            </a:r>
            <a:endParaRPr lang="en-US" sz="1600" dirty="0"/>
          </a:p>
        </p:txBody>
      </p:sp>
      <p:sp>
        <p:nvSpPr>
          <p:cNvPr id="27" name="TextBox 26"/>
          <p:cNvSpPr txBox="1"/>
          <p:nvPr/>
        </p:nvSpPr>
        <p:spPr>
          <a:xfrm>
            <a:off x="5334000" y="5300246"/>
            <a:ext cx="2600392" cy="338554"/>
          </a:xfrm>
          <a:prstGeom prst="rect">
            <a:avLst/>
          </a:prstGeom>
          <a:noFill/>
        </p:spPr>
        <p:txBody>
          <a:bodyPr wrap="none" rtlCol="0">
            <a:spAutoFit/>
          </a:bodyPr>
          <a:lstStyle/>
          <a:p>
            <a:r>
              <a:rPr lang="en-US" sz="1600" dirty="0" smtClean="0"/>
              <a:t>Numerator= (</a:t>
            </a:r>
            <a:r>
              <a:rPr lang="en-US" sz="1600" dirty="0" err="1" smtClean="0"/>
              <a:t>P</a:t>
            </a:r>
            <a:r>
              <a:rPr lang="en-US" sz="1600" baseline="-25000" dirty="0" err="1" smtClean="0"/>
              <a:t>d</a:t>
            </a:r>
            <a:r>
              <a:rPr lang="en-US" sz="1600" dirty="0" err="1" smtClean="0"/>
              <a:t>-r</a:t>
            </a:r>
            <a:r>
              <a:rPr lang="en-US" sz="1600" baseline="-25000" dirty="0" err="1" smtClean="0"/>
              <a:t>d</a:t>
            </a:r>
            <a:r>
              <a:rPr lang="en-US" sz="1600" dirty="0" smtClean="0"/>
              <a:t>)/</a:t>
            </a:r>
            <a:r>
              <a:rPr lang="en-US" sz="1600" dirty="0" err="1" smtClean="0"/>
              <a:t>exrate</a:t>
            </a:r>
            <a:endParaRPr lang="en-US" sz="1600" dirty="0"/>
          </a:p>
        </p:txBody>
      </p:sp>
      <p:sp>
        <p:nvSpPr>
          <p:cNvPr id="28" name="TextBox 27"/>
          <p:cNvSpPr txBox="1"/>
          <p:nvPr/>
        </p:nvSpPr>
        <p:spPr>
          <a:xfrm>
            <a:off x="5334000" y="5681246"/>
            <a:ext cx="2146742" cy="338554"/>
          </a:xfrm>
          <a:prstGeom prst="rect">
            <a:avLst/>
          </a:prstGeom>
          <a:noFill/>
        </p:spPr>
        <p:txBody>
          <a:bodyPr wrap="none" rtlCol="0">
            <a:spAutoFit/>
          </a:bodyPr>
          <a:lstStyle/>
          <a:p>
            <a:r>
              <a:rPr lang="en-US" sz="1600" dirty="0" smtClean="0"/>
              <a:t>Denominator= (P</a:t>
            </a:r>
            <a:r>
              <a:rPr lang="en-US" sz="1600" baseline="-25000" dirty="0" smtClean="0"/>
              <a:t>w</a:t>
            </a:r>
            <a:r>
              <a:rPr lang="en-US" sz="1600" dirty="0" smtClean="0"/>
              <a:t>-</a:t>
            </a:r>
            <a:r>
              <a:rPr lang="en-US" sz="1600" dirty="0" err="1" smtClean="0"/>
              <a:t>r</a:t>
            </a:r>
            <a:r>
              <a:rPr lang="en-US" sz="1600" baseline="-25000" dirty="0" err="1" smtClean="0"/>
              <a:t>w</a:t>
            </a:r>
            <a:r>
              <a:rPr lang="en-US" sz="1600" dirty="0" smtClean="0"/>
              <a:t>)</a:t>
            </a:r>
            <a:endParaRPr lang="en-US" sz="1600" dirty="0"/>
          </a:p>
        </p:txBody>
      </p:sp>
      <p:sp>
        <p:nvSpPr>
          <p:cNvPr id="3" name="TextBox 2"/>
          <p:cNvSpPr txBox="1"/>
          <p:nvPr/>
        </p:nvSpPr>
        <p:spPr>
          <a:xfrm>
            <a:off x="4452518" y="1397541"/>
            <a:ext cx="4339650" cy="369332"/>
          </a:xfrm>
          <a:prstGeom prst="rect">
            <a:avLst/>
          </a:prstGeom>
          <a:noFill/>
        </p:spPr>
        <p:txBody>
          <a:bodyPr wrap="none" rtlCol="0">
            <a:spAutoFit/>
          </a:bodyPr>
          <a:lstStyle/>
          <a:p>
            <a:r>
              <a:rPr lang="en-US" dirty="0" smtClean="0"/>
              <a:t>Focus on 1991 data, as “rough” estimate</a:t>
            </a:r>
            <a:endParaRPr lang="en-US" dirty="0"/>
          </a:p>
        </p:txBody>
      </p:sp>
      <p:sp>
        <p:nvSpPr>
          <p:cNvPr id="4" name="Down Arrow 3"/>
          <p:cNvSpPr/>
          <p:nvPr/>
        </p:nvSpPr>
        <p:spPr>
          <a:xfrm>
            <a:off x="1295400" y="1227184"/>
            <a:ext cx="256032" cy="526503"/>
          </a:xfrm>
          <a:prstGeom prst="downArrow">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8" grpId="0"/>
      <p:bldP spid="20" grpId="0"/>
      <p:bldP spid="25" grpId="0"/>
      <p:bldP spid="27" grpId="0"/>
      <p:bldP spid="28" grpId="0"/>
      <p:bldP spid="3" grpId="0"/>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 rice, revisited</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52" y="1219200"/>
            <a:ext cx="3962400" cy="504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2209800"/>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4724400"/>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526155"/>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5707049"/>
            <a:ext cx="1447800" cy="152400"/>
          </a:xfrm>
          <a:prstGeom prst="rect">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endCxn id="18" idx="1"/>
          </p:cNvCxnSpPr>
          <p:nvPr/>
        </p:nvCxnSpPr>
        <p:spPr>
          <a:xfrm flipV="1">
            <a:off x="1752600" y="2209800"/>
            <a:ext cx="35814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52600" y="2362200"/>
            <a:ext cx="3657600" cy="2438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828800" y="2895600"/>
            <a:ext cx="3505200" cy="26670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28800" y="4724400"/>
            <a:ext cx="35052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2040523"/>
            <a:ext cx="3460371" cy="338554"/>
          </a:xfrm>
          <a:prstGeom prst="rect">
            <a:avLst/>
          </a:prstGeom>
          <a:noFill/>
        </p:spPr>
        <p:txBody>
          <a:bodyPr wrap="none" rtlCol="0">
            <a:spAutoFit/>
          </a:bodyPr>
          <a:lstStyle/>
          <a:p>
            <a:r>
              <a:rPr lang="en-US" sz="1600" dirty="0" smtClean="0"/>
              <a:t>Fertilizer = </a:t>
            </a:r>
            <a:r>
              <a:rPr lang="en-US" sz="1600" dirty="0"/>
              <a:t>1053/9273 ≈ 11% of </a:t>
            </a:r>
            <a:r>
              <a:rPr lang="en-US" sz="1600" dirty="0" smtClean="0"/>
              <a:t>cost</a:t>
            </a:r>
            <a:endParaRPr lang="en-US" sz="1600" dirty="0"/>
          </a:p>
        </p:txBody>
      </p:sp>
      <p:sp>
        <p:nvSpPr>
          <p:cNvPr id="20" name="TextBox 19"/>
          <p:cNvSpPr txBox="1"/>
          <p:nvPr/>
        </p:nvSpPr>
        <p:spPr>
          <a:xfrm>
            <a:off x="5334000" y="4385846"/>
            <a:ext cx="3066865" cy="338554"/>
          </a:xfrm>
          <a:prstGeom prst="rect">
            <a:avLst/>
          </a:prstGeom>
          <a:noFill/>
        </p:spPr>
        <p:txBody>
          <a:bodyPr wrap="none" rtlCol="0">
            <a:spAutoFit/>
          </a:bodyPr>
          <a:lstStyle/>
          <a:p>
            <a:r>
              <a:rPr lang="en-US" sz="1600" dirty="0" smtClean="0"/>
              <a:t>Cost = 3.31/4.31 ≈ 77% of price</a:t>
            </a:r>
            <a:endParaRPr lang="en-US" sz="1600" dirty="0"/>
          </a:p>
        </p:txBody>
      </p:sp>
      <p:sp>
        <p:nvSpPr>
          <p:cNvPr id="23" name="TextBox 22"/>
          <p:cNvSpPr txBox="1"/>
          <p:nvPr/>
        </p:nvSpPr>
        <p:spPr>
          <a:xfrm>
            <a:off x="5334000" y="4724400"/>
            <a:ext cx="3591048" cy="338554"/>
          </a:xfrm>
          <a:prstGeom prst="rect">
            <a:avLst/>
          </a:prstGeom>
          <a:noFill/>
        </p:spPr>
        <p:txBody>
          <a:bodyPr wrap="none" rtlCol="0">
            <a:spAutoFit/>
          </a:bodyPr>
          <a:lstStyle/>
          <a:p>
            <a:r>
              <a:rPr lang="en-US" sz="1600" dirty="0" smtClean="0"/>
              <a:t>Fertilizer = 14/77 ≈ 18% of cost share</a:t>
            </a:r>
            <a:endParaRPr lang="en-US" sz="1600" dirty="0"/>
          </a:p>
        </p:txBody>
      </p:sp>
      <p:sp>
        <p:nvSpPr>
          <p:cNvPr id="25" name="TextBox 24"/>
          <p:cNvSpPr txBox="1"/>
          <p:nvPr/>
        </p:nvSpPr>
        <p:spPr>
          <a:xfrm>
            <a:off x="5334000" y="2743200"/>
            <a:ext cx="3825856" cy="338554"/>
          </a:xfrm>
          <a:prstGeom prst="rect">
            <a:avLst/>
          </a:prstGeom>
          <a:noFill/>
        </p:spPr>
        <p:txBody>
          <a:bodyPr wrap="none" rtlCol="0">
            <a:spAutoFit/>
          </a:bodyPr>
          <a:lstStyle/>
          <a:p>
            <a:r>
              <a:rPr lang="en-US" sz="1600" dirty="0" smtClean="0"/>
              <a:t>Fertilizer = 0.11 x 3.31 ≈ 0.36 pesos/kg</a:t>
            </a:r>
            <a:endParaRPr lang="en-US" sz="1600" dirty="0"/>
          </a:p>
        </p:txBody>
      </p:sp>
      <p:sp>
        <p:nvSpPr>
          <p:cNvPr id="27" name="TextBox 26"/>
          <p:cNvSpPr txBox="1"/>
          <p:nvPr/>
        </p:nvSpPr>
        <p:spPr>
          <a:xfrm>
            <a:off x="5334000" y="5300246"/>
            <a:ext cx="2749471" cy="338554"/>
          </a:xfrm>
          <a:prstGeom prst="rect">
            <a:avLst/>
          </a:prstGeom>
          <a:noFill/>
        </p:spPr>
        <p:txBody>
          <a:bodyPr wrap="none" rtlCol="0">
            <a:spAutoFit/>
          </a:bodyPr>
          <a:lstStyle/>
          <a:p>
            <a:r>
              <a:rPr lang="en-US" sz="1600" dirty="0" smtClean="0"/>
              <a:t>Numerator= (</a:t>
            </a:r>
            <a:r>
              <a:rPr lang="en-US" sz="1600" dirty="0" err="1" smtClean="0"/>
              <a:t>P</a:t>
            </a:r>
            <a:r>
              <a:rPr lang="en-US" sz="1600" baseline="-25000" dirty="0" err="1" smtClean="0"/>
              <a:t>d</a:t>
            </a:r>
            <a:r>
              <a:rPr lang="en-US" sz="1600" baseline="-25000" dirty="0" smtClean="0"/>
              <a:t> </a:t>
            </a:r>
            <a:r>
              <a:rPr lang="en-US" sz="1600" dirty="0" smtClean="0"/>
              <a:t>- </a:t>
            </a:r>
            <a:r>
              <a:rPr lang="en-US" sz="1600" dirty="0" smtClean="0">
                <a:sym typeface="Symbol" panose="05050102010706020507" pitchFamily="18" charset="2"/>
              </a:rPr>
              <a:t></a:t>
            </a:r>
            <a:r>
              <a:rPr lang="en-US" sz="1600" dirty="0" err="1" smtClean="0"/>
              <a:t>r</a:t>
            </a:r>
            <a:r>
              <a:rPr lang="en-US" sz="1600" baseline="-25000" dirty="0" err="1" smtClean="0"/>
              <a:t>d</a:t>
            </a:r>
            <a:r>
              <a:rPr lang="en-US" sz="1600" dirty="0" smtClean="0"/>
              <a:t>)/</a:t>
            </a:r>
            <a:r>
              <a:rPr lang="en-US" sz="1600" dirty="0" err="1" smtClean="0"/>
              <a:t>exrate</a:t>
            </a:r>
            <a:endParaRPr lang="en-US" sz="1600" dirty="0"/>
          </a:p>
        </p:txBody>
      </p:sp>
      <p:sp>
        <p:nvSpPr>
          <p:cNvPr id="28" name="TextBox 27"/>
          <p:cNvSpPr txBox="1"/>
          <p:nvPr/>
        </p:nvSpPr>
        <p:spPr>
          <a:xfrm>
            <a:off x="5334000" y="5681246"/>
            <a:ext cx="2403222" cy="338554"/>
          </a:xfrm>
          <a:prstGeom prst="rect">
            <a:avLst/>
          </a:prstGeom>
          <a:noFill/>
        </p:spPr>
        <p:txBody>
          <a:bodyPr wrap="none" rtlCol="0">
            <a:spAutoFit/>
          </a:bodyPr>
          <a:lstStyle/>
          <a:p>
            <a:r>
              <a:rPr lang="en-US" sz="1600" dirty="0" smtClean="0"/>
              <a:t>Denominator= (P</a:t>
            </a:r>
            <a:r>
              <a:rPr lang="en-US" sz="1600" baseline="-25000" dirty="0" smtClean="0"/>
              <a:t>w</a:t>
            </a:r>
            <a:r>
              <a:rPr lang="en-US" sz="1600" dirty="0"/>
              <a:t> </a:t>
            </a:r>
            <a:r>
              <a:rPr lang="en-US" sz="1600" dirty="0" smtClean="0"/>
              <a:t>- </a:t>
            </a:r>
            <a:r>
              <a:rPr lang="en-US" sz="1600" dirty="0" smtClean="0">
                <a:sym typeface="Symbol" panose="05050102010706020507" pitchFamily="18" charset="2"/>
              </a:rPr>
              <a:t></a:t>
            </a:r>
            <a:r>
              <a:rPr lang="en-US" sz="1600" dirty="0" err="1" smtClean="0"/>
              <a:t>r</a:t>
            </a:r>
            <a:r>
              <a:rPr lang="en-US" sz="1600" baseline="-25000" dirty="0" err="1" smtClean="0"/>
              <a:t>w</a:t>
            </a:r>
            <a:r>
              <a:rPr lang="en-US" sz="1600" dirty="0" smtClean="0"/>
              <a:t>)</a:t>
            </a:r>
            <a:endParaRPr lang="en-US" sz="1600" dirty="0"/>
          </a:p>
        </p:txBody>
      </p:sp>
      <p:sp>
        <p:nvSpPr>
          <p:cNvPr id="3" name="Rectangle 2"/>
          <p:cNvSpPr/>
          <p:nvPr/>
        </p:nvSpPr>
        <p:spPr>
          <a:xfrm>
            <a:off x="124333" y="1219200"/>
            <a:ext cx="8895334" cy="3962400"/>
          </a:xfrm>
          <a:prstGeom prst="rect">
            <a:avLst/>
          </a:prstGeom>
          <a:solidFill>
            <a:srgbClr val="0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5181600"/>
            <a:ext cx="4648200" cy="1219200"/>
          </a:xfrm>
          <a:prstGeom prst="rect">
            <a:avLst/>
          </a:prstGeom>
          <a:solidFill>
            <a:srgbClr val="0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5259455"/>
            <a:ext cx="3048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014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 rice, revisited</a:t>
            </a:r>
            <a:endParaRPr lang="en-US" dirty="0"/>
          </a:p>
        </p:txBody>
      </p:sp>
      <p:pic>
        <p:nvPicPr>
          <p:cNvPr id="4" name="Picture 3"/>
          <p:cNvPicPr/>
          <p:nvPr/>
        </p:nvPicPr>
        <p:blipFill rotWithShape="1">
          <a:blip r:embed="rId2"/>
          <a:srcRect l="8012" t="36111" r="50535" b="35764"/>
          <a:stretch/>
        </p:blipFill>
        <p:spPr bwMode="auto">
          <a:xfrm>
            <a:off x="152400" y="1600200"/>
            <a:ext cx="8839200" cy="47244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2400" y="6400800"/>
            <a:ext cx="8545994" cy="369332"/>
          </a:xfrm>
          <a:prstGeom prst="rect">
            <a:avLst/>
          </a:prstGeom>
          <a:noFill/>
        </p:spPr>
        <p:txBody>
          <a:bodyPr wrap="none" rtlCol="0">
            <a:spAutoFit/>
          </a:bodyPr>
          <a:lstStyle/>
          <a:p>
            <a:r>
              <a:rPr lang="en-US" dirty="0" smtClean="0"/>
              <a:t>Source: http</a:t>
            </a:r>
            <a:r>
              <a:rPr lang="en-US" dirty="0"/>
              <a:t>://www.indexmundi.com/commodities/?commodity=urea&amp;months=360</a:t>
            </a:r>
          </a:p>
        </p:txBody>
      </p:sp>
      <p:sp>
        <p:nvSpPr>
          <p:cNvPr id="3" name="Oval 2"/>
          <p:cNvSpPr/>
          <p:nvPr/>
        </p:nvSpPr>
        <p:spPr>
          <a:xfrm>
            <a:off x="762000" y="4876800"/>
            <a:ext cx="5562600" cy="457200"/>
          </a:xfrm>
          <a:prstGeom prst="ellipse">
            <a:avLst/>
          </a:prstGeom>
          <a:solidFill>
            <a:srgbClr val="FFFF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133600" y="4419600"/>
            <a:ext cx="2286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6635" y="4191000"/>
            <a:ext cx="3119765" cy="369332"/>
          </a:xfrm>
          <a:prstGeom prst="rect">
            <a:avLst/>
          </a:prstGeom>
          <a:noFill/>
        </p:spPr>
        <p:txBody>
          <a:bodyPr wrap="none" rtlCol="0">
            <a:spAutoFit/>
          </a:bodyPr>
          <a:lstStyle/>
          <a:p>
            <a:r>
              <a:rPr lang="en-US" dirty="0" smtClean="0">
                <a:solidFill>
                  <a:srgbClr val="FF0000"/>
                </a:solidFill>
              </a:rPr>
              <a:t>world fertilizer price ≈0.10/kg</a:t>
            </a:r>
            <a:endParaRPr lang="en-US" dirty="0">
              <a:solidFill>
                <a:srgbClr val="FF0000"/>
              </a:solidFill>
            </a:endParaRPr>
          </a:p>
        </p:txBody>
      </p:sp>
      <p:sp>
        <p:nvSpPr>
          <p:cNvPr id="13" name="TextBox 12"/>
          <p:cNvSpPr txBox="1"/>
          <p:nvPr/>
        </p:nvSpPr>
        <p:spPr>
          <a:xfrm>
            <a:off x="1066800" y="2362200"/>
            <a:ext cx="5537093" cy="369332"/>
          </a:xfrm>
          <a:prstGeom prst="rect">
            <a:avLst/>
          </a:prstGeom>
          <a:noFill/>
        </p:spPr>
        <p:txBody>
          <a:bodyPr wrap="none" rtlCol="0">
            <a:spAutoFit/>
          </a:bodyPr>
          <a:lstStyle/>
          <a:p>
            <a:r>
              <a:rPr lang="en-US" dirty="0" smtClean="0">
                <a:solidFill>
                  <a:srgbClr val="FF0000"/>
                </a:solidFill>
              </a:rPr>
              <a:t>Philippines fertilizer price = 5.37 Pesos/kg ≈$0.21/kg</a:t>
            </a:r>
            <a:endParaRPr lang="en-US" dirty="0">
              <a:solidFill>
                <a:srgbClr val="FF0000"/>
              </a:solidFill>
            </a:endParaRPr>
          </a:p>
        </p:txBody>
      </p:sp>
    </p:spTree>
    <p:extLst>
      <p:ext uri="{BB962C8B-B14F-4D97-AF65-F5344CB8AC3E}">
        <p14:creationId xmlns:p14="http://schemas.microsoft.com/office/powerpoint/2010/main" val="9672087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067800" cy="663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80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685800"/>
            <a:ext cx="9112250" cy="1752600"/>
          </a:xfrm>
        </p:spPr>
        <p:txBody>
          <a:bodyPr/>
          <a:lstStyle/>
          <a:p>
            <a:pPr eaLnBrk="1" hangingPunct="1">
              <a:lnSpc>
                <a:spcPct val="80000"/>
              </a:lnSpc>
            </a:pPr>
            <a:r>
              <a:rPr lang="en-US" sz="3200" i="1" dirty="0" smtClean="0"/>
              <a:t>Remember:</a:t>
            </a:r>
            <a:br>
              <a:rPr lang="en-US" sz="3200" i="1" dirty="0" smtClean="0"/>
            </a:br>
            <a:r>
              <a:rPr lang="en-US" sz="3200" i="1" dirty="0" smtClean="0"/>
              <a:t/>
            </a:r>
            <a:br>
              <a:rPr lang="en-US" sz="3200" i="1" dirty="0" smtClean="0"/>
            </a:br>
            <a:r>
              <a:rPr lang="en-US" sz="3200" dirty="0" smtClean="0"/>
              <a:t>Effective and nominal protection </a:t>
            </a:r>
            <a:br>
              <a:rPr lang="en-US" sz="3200" dirty="0" smtClean="0"/>
            </a:br>
            <a:r>
              <a:rPr lang="en-US" sz="3200" dirty="0" smtClean="0"/>
              <a:t>can be very different</a:t>
            </a:r>
            <a:r>
              <a:rPr lang="en-US" dirty="0" smtClean="0"/>
              <a:t>!</a:t>
            </a:r>
          </a:p>
        </p:txBody>
      </p:sp>
      <p:sp>
        <p:nvSpPr>
          <p:cNvPr id="231427" name="Rectangle 3"/>
          <p:cNvSpPr>
            <a:spLocks noGrp="1" noChangeArrowheads="1"/>
          </p:cNvSpPr>
          <p:nvPr>
            <p:ph type="body" idx="1"/>
          </p:nvPr>
        </p:nvSpPr>
        <p:spPr>
          <a:xfrm>
            <a:off x="762000" y="2667000"/>
            <a:ext cx="7620000" cy="1676400"/>
          </a:xfrm>
        </p:spPr>
        <p:txBody>
          <a:bodyPr/>
          <a:lstStyle/>
          <a:p>
            <a:pPr eaLnBrk="1" hangingPunct="1">
              <a:lnSpc>
                <a:spcPct val="80000"/>
              </a:lnSpc>
              <a:buFontTx/>
              <a:buNone/>
            </a:pPr>
            <a:r>
              <a:rPr lang="en-US" sz="2800" dirty="0" smtClean="0"/>
              <a:t>	Using </a:t>
            </a:r>
            <a:r>
              <a:rPr lang="en-US" sz="2800" i="1" dirty="0" smtClean="0"/>
              <a:t>effective </a:t>
            </a:r>
            <a:r>
              <a:rPr lang="en-US" sz="2800" dirty="0" smtClean="0"/>
              <a:t>protection to take account of input costs is especially important when policy affects input prices!</a:t>
            </a:r>
          </a:p>
        </p:txBody>
      </p:sp>
    </p:spTree>
    <p:extLst>
      <p:ext uri="{BB962C8B-B14F-4D97-AF65-F5344CB8AC3E}">
        <p14:creationId xmlns:p14="http://schemas.microsoft.com/office/powerpoint/2010/main" val="41692457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839200" cy="1143000"/>
          </a:xfrm>
        </p:spPr>
        <p:txBody>
          <a:bodyPr/>
          <a:lstStyle/>
          <a:p>
            <a:pPr eaLnBrk="1" hangingPunct="1">
              <a:lnSpc>
                <a:spcPct val="80000"/>
              </a:lnSpc>
            </a:pPr>
            <a:r>
              <a:rPr lang="en-US" sz="4000" smtClean="0"/>
              <a:t>From effective protection to </a:t>
            </a:r>
            <a:br>
              <a:rPr lang="en-US" sz="4000" smtClean="0"/>
            </a:br>
            <a:r>
              <a:rPr lang="en-US" sz="4000" smtClean="0"/>
              <a:t>Aggregate Measures of Support</a:t>
            </a:r>
            <a:endParaRPr lang="en-US" smtClean="0"/>
          </a:p>
        </p:txBody>
      </p:sp>
      <p:sp>
        <p:nvSpPr>
          <p:cNvPr id="44035" name="Rectangle 3"/>
          <p:cNvSpPr>
            <a:spLocks noGrp="1" noChangeArrowheads="1"/>
          </p:cNvSpPr>
          <p:nvPr>
            <p:ph type="body" idx="1"/>
          </p:nvPr>
        </p:nvSpPr>
        <p:spPr>
          <a:xfrm>
            <a:off x="152400" y="2057400"/>
            <a:ext cx="8991600" cy="4267200"/>
          </a:xfrm>
        </p:spPr>
        <p:txBody>
          <a:bodyPr/>
          <a:lstStyle/>
          <a:p>
            <a:pPr eaLnBrk="1" hangingPunct="1">
              <a:spcBef>
                <a:spcPct val="40000"/>
              </a:spcBef>
            </a:pPr>
            <a:r>
              <a:rPr lang="en-US" sz="2400" dirty="0" smtClean="0"/>
              <a:t>What about policies that intervene directly in value added (labor, capital, etc.?)  </a:t>
            </a:r>
          </a:p>
          <a:p>
            <a:pPr eaLnBrk="1" hangingPunct="1">
              <a:spcBef>
                <a:spcPct val="40000"/>
              </a:spcBef>
            </a:pPr>
            <a:r>
              <a:rPr lang="en-US" sz="2400" dirty="0" smtClean="0"/>
              <a:t>Although </a:t>
            </a:r>
            <a:r>
              <a:rPr lang="en-US" sz="2400" i="1" dirty="0" smtClean="0"/>
              <a:t>economic</a:t>
            </a:r>
            <a:r>
              <a:rPr lang="en-US" sz="2400" dirty="0" smtClean="0"/>
              <a:t> profits are zero with perfect competition, we can think about policies affecting “profits” which we expect then to be capitalized into asset prices and input costs.</a:t>
            </a:r>
          </a:p>
          <a:p>
            <a:pPr eaLnBrk="1" hangingPunct="1">
              <a:spcBef>
                <a:spcPct val="40000"/>
              </a:spcBef>
            </a:pPr>
            <a:r>
              <a:rPr lang="en-US" sz="2400" dirty="0" smtClean="0"/>
              <a:t>To compare policy effects on those producer “profits”:</a:t>
            </a:r>
          </a:p>
          <a:p>
            <a:pPr lvl="1" eaLnBrk="1" hangingPunct="1">
              <a:spcBef>
                <a:spcPct val="40000"/>
              </a:spcBef>
              <a:buFontTx/>
              <a:buNone/>
            </a:pPr>
            <a:r>
              <a:rPr lang="en-US" sz="2000" dirty="0" smtClean="0"/>
              <a:t>		PSE = [(</a:t>
            </a:r>
            <a:r>
              <a:rPr lang="en-US" sz="2000" dirty="0" err="1" smtClean="0"/>
              <a:t>Pd</a:t>
            </a:r>
            <a:r>
              <a:rPr lang="en-US" sz="2000" dirty="0" smtClean="0"/>
              <a:t>-Pw)+</a:t>
            </a:r>
            <a:r>
              <a:rPr lang="en-US" sz="2000" b="1" i="1" dirty="0" err="1" smtClean="0"/>
              <a:t>a</a:t>
            </a:r>
            <a:r>
              <a:rPr lang="en-US" sz="2000" b="1" i="1" baseline="-25000" dirty="0" err="1" smtClean="0"/>
              <a:t>i</a:t>
            </a:r>
            <a:r>
              <a:rPr lang="en-US" sz="2000" b="1" dirty="0" smtClean="0"/>
              <a:t>(</a:t>
            </a:r>
            <a:r>
              <a:rPr lang="en-US" sz="2000" b="1" dirty="0" err="1" smtClean="0"/>
              <a:t>Pd</a:t>
            </a:r>
            <a:r>
              <a:rPr lang="en-US" sz="2000" b="1" baseline="-25000" dirty="0" err="1" smtClean="0"/>
              <a:t>i</a:t>
            </a:r>
            <a:r>
              <a:rPr lang="en-US" sz="2000" dirty="0" err="1" smtClean="0"/>
              <a:t>-</a:t>
            </a:r>
            <a:r>
              <a:rPr lang="en-US" sz="2000" b="1" dirty="0" err="1" smtClean="0"/>
              <a:t>Pw</a:t>
            </a:r>
            <a:r>
              <a:rPr lang="en-US" sz="2000" baseline="-25000" dirty="0" err="1" smtClean="0"/>
              <a:t>i</a:t>
            </a:r>
            <a:r>
              <a:rPr lang="en-US" sz="2000" dirty="0" smtClean="0"/>
              <a:t>) + other transfers)]</a:t>
            </a:r>
          </a:p>
          <a:p>
            <a:pPr eaLnBrk="1" hangingPunct="1">
              <a:spcBef>
                <a:spcPct val="40000"/>
              </a:spcBef>
            </a:pPr>
            <a:r>
              <a:rPr lang="en-US" sz="2400" dirty="0" smtClean="0"/>
              <a:t>Often Producer Support Estimates (PSEs) are shown as total monetary value, implicitly as transfer per unit multiplied times total quantity produced</a:t>
            </a:r>
          </a:p>
          <a:p>
            <a:pPr lvl="1" eaLnBrk="1" hangingPunct="1">
              <a:spcBef>
                <a:spcPct val="40000"/>
              </a:spcBef>
              <a:buFontTx/>
              <a:buNone/>
            </a:pPr>
            <a:endParaRPr lang="en-US" sz="2000" dirty="0" smtClean="0"/>
          </a:p>
          <a:p>
            <a:pPr lvl="1" eaLnBrk="1" hangingPunct="1">
              <a:spcBef>
                <a:spcPct val="40000"/>
              </a:spcBef>
              <a:buFontTx/>
              <a:buNone/>
            </a:pPr>
            <a:r>
              <a:rPr lang="en-US" sz="2000"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304800"/>
            <a:ext cx="8839200" cy="1143000"/>
          </a:xfrm>
        </p:spPr>
        <p:txBody>
          <a:bodyPr/>
          <a:lstStyle/>
          <a:p>
            <a:pPr eaLnBrk="1" hangingPunct="1">
              <a:lnSpc>
                <a:spcPct val="80000"/>
              </a:lnSpc>
            </a:pPr>
            <a:r>
              <a:rPr lang="en-US" sz="4000" smtClean="0"/>
              <a:t>Properties of alternative PSE ratios</a:t>
            </a:r>
            <a:endParaRPr lang="en-US" smtClean="0"/>
          </a:p>
        </p:txBody>
      </p:sp>
      <p:sp>
        <p:nvSpPr>
          <p:cNvPr id="45059" name="Rectangle 3"/>
          <p:cNvSpPr>
            <a:spLocks noGrp="1" noChangeArrowheads="1"/>
          </p:cNvSpPr>
          <p:nvPr>
            <p:ph type="body" idx="1"/>
          </p:nvPr>
        </p:nvSpPr>
        <p:spPr>
          <a:xfrm>
            <a:off x="152400" y="1600200"/>
            <a:ext cx="8991600" cy="4800600"/>
          </a:xfrm>
        </p:spPr>
        <p:txBody>
          <a:bodyPr/>
          <a:lstStyle/>
          <a:p>
            <a:pPr eaLnBrk="1" hangingPunct="1">
              <a:lnSpc>
                <a:spcPct val="110000"/>
              </a:lnSpc>
              <a:spcBef>
                <a:spcPct val="40000"/>
              </a:spcBef>
            </a:pPr>
            <a:r>
              <a:rPr lang="en-US" sz="2400" dirty="0" smtClean="0"/>
              <a:t>The “percentage PSE” is PSE as a share of revenue (</a:t>
            </a:r>
            <a:r>
              <a:rPr lang="en-US" sz="2400" dirty="0" err="1" smtClean="0"/>
              <a:t>Pd</a:t>
            </a:r>
            <a:r>
              <a:rPr lang="en-US" sz="2400" dirty="0" smtClean="0"/>
              <a:t>):</a:t>
            </a:r>
          </a:p>
          <a:p>
            <a:pPr lvl="1" eaLnBrk="1" hangingPunct="1">
              <a:lnSpc>
                <a:spcPct val="110000"/>
              </a:lnSpc>
              <a:spcBef>
                <a:spcPct val="40000"/>
              </a:spcBef>
              <a:buFontTx/>
              <a:buNone/>
            </a:pPr>
            <a:r>
              <a:rPr lang="en-US" sz="2000" dirty="0" smtClean="0"/>
              <a:t>		PSE = [(</a:t>
            </a:r>
            <a:r>
              <a:rPr lang="en-US" sz="2000" dirty="0" err="1" smtClean="0"/>
              <a:t>Pd</a:t>
            </a:r>
            <a:r>
              <a:rPr lang="en-US" sz="2000" dirty="0" smtClean="0"/>
              <a:t>-Pw)+</a:t>
            </a:r>
            <a:r>
              <a:rPr lang="en-US" sz="2000" b="1" i="1" dirty="0" err="1" smtClean="0"/>
              <a:t>a</a:t>
            </a:r>
            <a:r>
              <a:rPr lang="en-US" sz="2000" b="1" i="1" baseline="-25000" dirty="0" err="1" smtClean="0"/>
              <a:t>i</a:t>
            </a:r>
            <a:r>
              <a:rPr lang="en-US" sz="2000" b="1" dirty="0" smtClean="0"/>
              <a:t>(</a:t>
            </a:r>
            <a:r>
              <a:rPr lang="en-US" sz="2000" b="1" dirty="0" err="1" smtClean="0"/>
              <a:t>Pd</a:t>
            </a:r>
            <a:r>
              <a:rPr lang="en-US" sz="2000" b="1" baseline="-25000" dirty="0" err="1" smtClean="0"/>
              <a:t>i</a:t>
            </a:r>
            <a:r>
              <a:rPr lang="en-US" sz="2000" dirty="0" err="1" smtClean="0"/>
              <a:t>-</a:t>
            </a:r>
            <a:r>
              <a:rPr lang="en-US" sz="2000" b="1" dirty="0" err="1" smtClean="0"/>
              <a:t>Pw</a:t>
            </a:r>
            <a:r>
              <a:rPr lang="en-US" sz="2000" baseline="-25000" dirty="0" err="1" smtClean="0"/>
              <a:t>i</a:t>
            </a:r>
            <a:r>
              <a:rPr lang="en-US" sz="2000" dirty="0" smtClean="0"/>
              <a:t>) + other transfers)]/</a:t>
            </a:r>
            <a:r>
              <a:rPr lang="en-US" sz="2000" dirty="0" err="1" smtClean="0">
                <a:solidFill>
                  <a:srgbClr val="FFFF00"/>
                </a:solidFill>
              </a:rPr>
              <a:t>Pd</a:t>
            </a:r>
            <a:endParaRPr lang="en-US" sz="2000" dirty="0" smtClean="0">
              <a:solidFill>
                <a:srgbClr val="FFFF00"/>
              </a:solidFill>
            </a:endParaRPr>
          </a:p>
          <a:p>
            <a:pPr eaLnBrk="1" hangingPunct="1">
              <a:lnSpc>
                <a:spcPct val="110000"/>
              </a:lnSpc>
              <a:spcBef>
                <a:spcPct val="40000"/>
              </a:spcBef>
            </a:pPr>
            <a:r>
              <a:rPr lang="en-US" sz="2400" dirty="0" smtClean="0"/>
              <a:t>The same data can also be shown relative to world price (Pw):</a:t>
            </a:r>
          </a:p>
          <a:p>
            <a:pPr lvl="1" eaLnBrk="1" hangingPunct="1">
              <a:lnSpc>
                <a:spcPct val="110000"/>
              </a:lnSpc>
              <a:spcBef>
                <a:spcPct val="40000"/>
              </a:spcBef>
              <a:buFontTx/>
              <a:buNone/>
            </a:pPr>
            <a:r>
              <a:rPr lang="en-US" sz="2000" dirty="0" smtClean="0"/>
              <a:t>	this was called “Subsidy Ratio to Producers” by S.R. Pearson (SRP), but is now known as the “Nominal Assistance Coefficient” by the OECD, in analogy with the “Nominal Protection Coefficient” (NPC):</a:t>
            </a:r>
          </a:p>
          <a:p>
            <a:pPr lvl="1" eaLnBrk="1" hangingPunct="1">
              <a:lnSpc>
                <a:spcPct val="110000"/>
              </a:lnSpc>
              <a:spcBef>
                <a:spcPct val="40000"/>
              </a:spcBef>
              <a:buFontTx/>
              <a:buNone/>
            </a:pPr>
            <a:r>
              <a:rPr lang="en-US" sz="2000" dirty="0" smtClean="0"/>
              <a:t>		SRP or NAC = [(</a:t>
            </a:r>
            <a:r>
              <a:rPr lang="en-US" sz="2000" dirty="0" err="1" smtClean="0"/>
              <a:t>Pd</a:t>
            </a:r>
            <a:r>
              <a:rPr lang="en-US" sz="2000" dirty="0" smtClean="0"/>
              <a:t>-Pw)+</a:t>
            </a:r>
            <a:r>
              <a:rPr lang="en-US" sz="2000" b="1" i="1" dirty="0" err="1" smtClean="0"/>
              <a:t>a</a:t>
            </a:r>
            <a:r>
              <a:rPr lang="en-US" sz="2000" b="1" i="1" baseline="-25000" dirty="0" err="1" smtClean="0"/>
              <a:t>i</a:t>
            </a:r>
            <a:r>
              <a:rPr lang="en-US" sz="2000" b="1" dirty="0" smtClean="0"/>
              <a:t>(</a:t>
            </a:r>
            <a:r>
              <a:rPr lang="en-US" sz="2000" b="1" dirty="0" err="1" smtClean="0"/>
              <a:t>Pd</a:t>
            </a:r>
            <a:r>
              <a:rPr lang="en-US" sz="2000" b="1" baseline="-25000" dirty="0" err="1" smtClean="0"/>
              <a:t>i</a:t>
            </a:r>
            <a:r>
              <a:rPr lang="en-US" sz="2000" dirty="0" err="1" smtClean="0"/>
              <a:t>-</a:t>
            </a:r>
            <a:r>
              <a:rPr lang="en-US" sz="2000" b="1" dirty="0" err="1" smtClean="0"/>
              <a:t>Pw</a:t>
            </a:r>
            <a:r>
              <a:rPr lang="en-US" sz="2000" baseline="-25000" dirty="0" err="1" smtClean="0"/>
              <a:t>i</a:t>
            </a:r>
            <a:r>
              <a:rPr lang="en-US" sz="2000" dirty="0" smtClean="0"/>
              <a:t>) + other transfers)]/</a:t>
            </a:r>
            <a:r>
              <a:rPr lang="en-US" sz="2000" dirty="0" smtClean="0">
                <a:solidFill>
                  <a:srgbClr val="FFFF00"/>
                </a:solidFill>
              </a:rPr>
              <a:t>Pw</a:t>
            </a:r>
          </a:p>
          <a:p>
            <a:pPr lvl="1" eaLnBrk="1" hangingPunct="1">
              <a:lnSpc>
                <a:spcPct val="110000"/>
              </a:lnSpc>
              <a:spcBef>
                <a:spcPct val="40000"/>
              </a:spcBef>
              <a:buFontTx/>
              <a:buNone/>
            </a:pPr>
            <a:r>
              <a:rPr lang="en-US" sz="2000" dirty="0" smtClean="0"/>
              <a:t>		NPC = </a:t>
            </a:r>
            <a:r>
              <a:rPr lang="en-US" sz="2000" dirty="0" err="1" smtClean="0"/>
              <a:t>Pd</a:t>
            </a:r>
            <a:r>
              <a:rPr lang="en-US" sz="2000" dirty="0" smtClean="0"/>
              <a:t>/Pw</a:t>
            </a:r>
          </a:p>
          <a:p>
            <a:pPr eaLnBrk="1" hangingPunct="1">
              <a:lnSpc>
                <a:spcPct val="110000"/>
              </a:lnSpc>
              <a:spcBef>
                <a:spcPct val="40000"/>
              </a:spcBef>
            </a:pPr>
            <a:r>
              <a:rPr lang="en-US" sz="2400" dirty="0" smtClean="0"/>
              <a:t>Using </a:t>
            </a:r>
            <a:r>
              <a:rPr lang="en-US" sz="2400" dirty="0" smtClean="0">
                <a:solidFill>
                  <a:srgbClr val="FFFF00"/>
                </a:solidFill>
              </a:rPr>
              <a:t>Pw</a:t>
            </a:r>
            <a:r>
              <a:rPr lang="en-US" sz="2400" dirty="0" smtClean="0"/>
              <a:t> instead of </a:t>
            </a:r>
            <a:r>
              <a:rPr lang="en-US" sz="2400" dirty="0" err="1" smtClean="0">
                <a:solidFill>
                  <a:srgbClr val="FFFF00"/>
                </a:solidFill>
              </a:rPr>
              <a:t>Pd</a:t>
            </a:r>
            <a:r>
              <a:rPr lang="en-US" sz="2400" dirty="0" smtClean="0"/>
              <a:t> will give priority rankings that are more consistent with the rankings of policies’ effect on profits, but PSEs relative to </a:t>
            </a:r>
            <a:r>
              <a:rPr lang="en-US" sz="2400" dirty="0" err="1" smtClean="0"/>
              <a:t>Pd</a:t>
            </a:r>
            <a:r>
              <a:rPr lang="en-US" sz="2400" dirty="0" smtClean="0"/>
              <a:t> are still used more widely.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304800"/>
            <a:ext cx="8839200" cy="1143000"/>
          </a:xfrm>
        </p:spPr>
        <p:txBody>
          <a:bodyPr/>
          <a:lstStyle/>
          <a:p>
            <a:pPr eaLnBrk="1" hangingPunct="1"/>
            <a:r>
              <a:rPr lang="en-US" sz="4000" dirty="0" smtClean="0"/>
              <a:t>Another kind of aggregate measure</a:t>
            </a:r>
            <a:r>
              <a:rPr lang="en-US" dirty="0" smtClean="0"/>
              <a:t>: </a:t>
            </a:r>
            <a:br>
              <a:rPr lang="en-US" dirty="0" smtClean="0"/>
            </a:br>
            <a:r>
              <a:rPr lang="en-US" dirty="0" smtClean="0"/>
              <a:t>Domestic Resource Costs</a:t>
            </a:r>
          </a:p>
        </p:txBody>
      </p:sp>
      <p:sp>
        <p:nvSpPr>
          <p:cNvPr id="46083" name="Rectangle 3"/>
          <p:cNvSpPr>
            <a:spLocks noGrp="1" noChangeArrowheads="1"/>
          </p:cNvSpPr>
          <p:nvPr>
            <p:ph type="body" idx="1"/>
          </p:nvPr>
        </p:nvSpPr>
        <p:spPr>
          <a:xfrm>
            <a:off x="0" y="1828800"/>
            <a:ext cx="8991600" cy="4800600"/>
          </a:xfrm>
        </p:spPr>
        <p:txBody>
          <a:bodyPr/>
          <a:lstStyle/>
          <a:p>
            <a:pPr lvl="1" eaLnBrk="1" hangingPunct="1">
              <a:lnSpc>
                <a:spcPct val="80000"/>
              </a:lnSpc>
            </a:pPr>
            <a:r>
              <a:rPr lang="en-US" sz="2400" dirty="0" smtClean="0"/>
              <a:t>To compare the “comparative advantage” of various activities, given various distortions, some people use the total cost of </a:t>
            </a:r>
            <a:r>
              <a:rPr lang="en-US" sz="2400" dirty="0" err="1" smtClean="0"/>
              <a:t>nontradables</a:t>
            </a:r>
            <a:r>
              <a:rPr lang="en-US" sz="2400" dirty="0" smtClean="0"/>
              <a:t> per unit of tradable value added:</a:t>
            </a:r>
          </a:p>
          <a:p>
            <a:pPr lvl="1" eaLnBrk="1" hangingPunct="1">
              <a:lnSpc>
                <a:spcPct val="80000"/>
              </a:lnSpc>
              <a:buFontTx/>
              <a:buNone/>
            </a:pPr>
            <a:r>
              <a:rPr lang="en-US" sz="2400" dirty="0" smtClean="0"/>
              <a:t>			DRC = (domestic factor costs)/(Pw-</a:t>
            </a:r>
            <a:r>
              <a:rPr lang="en-US" sz="2400" b="1" dirty="0" err="1" smtClean="0"/>
              <a:t>a</a:t>
            </a:r>
            <a:r>
              <a:rPr lang="en-US" sz="2400" b="1" baseline="-25000" dirty="0" err="1" smtClean="0"/>
              <a:t>i</a:t>
            </a:r>
            <a:r>
              <a:rPr lang="en-US" sz="2400" b="1" dirty="0" err="1" smtClean="0"/>
              <a:t>Pw</a:t>
            </a:r>
            <a:r>
              <a:rPr lang="en-US" sz="2400" b="1" baseline="-25000" dirty="0" err="1" smtClean="0"/>
              <a:t>i</a:t>
            </a:r>
            <a:r>
              <a:rPr lang="en-US" sz="2400" dirty="0" smtClean="0"/>
              <a:t>)</a:t>
            </a:r>
          </a:p>
          <a:p>
            <a:pPr lvl="1" eaLnBrk="1" hangingPunct="1">
              <a:lnSpc>
                <a:spcPct val="80000"/>
              </a:lnSpc>
            </a:pPr>
            <a:endParaRPr lang="en-US" sz="2400" dirty="0" smtClean="0"/>
          </a:p>
          <a:p>
            <a:pPr lvl="1" eaLnBrk="1" hangingPunct="1">
              <a:lnSpc>
                <a:spcPct val="80000"/>
              </a:lnSpc>
            </a:pPr>
            <a:r>
              <a:rPr lang="en-US" sz="2400" dirty="0" smtClean="0"/>
              <a:t>The DRC has the same denominator as the EPC.  This kind of ratio can also be calculated relative to Pw, which is a kind of “social cost-benefit ratio”:</a:t>
            </a:r>
          </a:p>
          <a:p>
            <a:pPr lvl="1" eaLnBrk="1" hangingPunct="1">
              <a:lnSpc>
                <a:spcPct val="80000"/>
              </a:lnSpc>
              <a:buFontTx/>
              <a:buNone/>
            </a:pPr>
            <a:r>
              <a:rPr lang="en-US" sz="2400" dirty="0" smtClean="0"/>
              <a:t>			SCB = (domestic factor costs + </a:t>
            </a:r>
            <a:r>
              <a:rPr lang="en-US" sz="2400" b="1" dirty="0" err="1" smtClean="0"/>
              <a:t>a</a:t>
            </a:r>
            <a:r>
              <a:rPr lang="en-US" sz="2400" b="1" baseline="-25000" dirty="0" err="1" smtClean="0"/>
              <a:t>i</a:t>
            </a:r>
            <a:r>
              <a:rPr lang="en-US" sz="2400" b="1" dirty="0" err="1" smtClean="0"/>
              <a:t>Pw</a:t>
            </a:r>
            <a:r>
              <a:rPr lang="en-US" sz="2400" b="1" baseline="-25000" dirty="0" err="1" smtClean="0"/>
              <a:t>i</a:t>
            </a:r>
            <a:r>
              <a:rPr lang="en-US" sz="2400" dirty="0" smtClean="0"/>
              <a:t>)/</a:t>
            </a:r>
            <a:r>
              <a:rPr lang="en-US" sz="2400" dirty="0" smtClean="0">
                <a:solidFill>
                  <a:srgbClr val="FFFF00"/>
                </a:solidFill>
              </a:rPr>
              <a:t>Pw</a:t>
            </a:r>
          </a:p>
          <a:p>
            <a:pPr lvl="1" eaLnBrk="1" hangingPunct="1">
              <a:lnSpc>
                <a:spcPct val="80000"/>
              </a:lnSpc>
              <a:buFontTx/>
              <a:buNone/>
            </a:pPr>
            <a:r>
              <a:rPr lang="en-US" sz="2400" dirty="0" smtClean="0"/>
              <a:t>			         = total costs / total benefits</a:t>
            </a:r>
          </a:p>
          <a:p>
            <a:pPr lvl="1" eaLnBrk="1" hangingPunct="1">
              <a:lnSpc>
                <a:spcPct val="80000"/>
              </a:lnSpc>
              <a:buFontTx/>
              <a:buNone/>
            </a:pPr>
            <a:endParaRPr lang="en-US" sz="2400" dirty="0" smtClean="0"/>
          </a:p>
          <a:p>
            <a:pPr lvl="1" eaLnBrk="1" hangingPunct="1">
              <a:lnSpc>
                <a:spcPct val="80000"/>
              </a:lnSpc>
            </a:pPr>
            <a:r>
              <a:rPr lang="en-US" sz="2400" dirty="0" smtClean="0"/>
              <a:t>Using the SCB instead of the DRC will give priority rankings that are more consistent with the rankings of policies’ effects on profits in a more general model.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304800"/>
            <a:ext cx="8839200" cy="1143000"/>
          </a:xfrm>
        </p:spPr>
        <p:txBody>
          <a:bodyPr/>
          <a:lstStyle/>
          <a:p>
            <a:pPr eaLnBrk="1" hangingPunct="1"/>
            <a:r>
              <a:rPr lang="en-US" smtClean="0"/>
              <a:t>Policy measurement</a:t>
            </a:r>
            <a:r>
              <a:rPr lang="en-US" sz="3200" smtClean="0"/>
              <a:t>: </a:t>
            </a:r>
            <a:r>
              <a:rPr lang="en-US" smtClean="0"/>
              <a:t>some conclusions</a:t>
            </a:r>
          </a:p>
        </p:txBody>
      </p:sp>
      <p:sp>
        <p:nvSpPr>
          <p:cNvPr id="243715" name="Rectangle 3"/>
          <p:cNvSpPr>
            <a:spLocks noGrp="1" noChangeArrowheads="1"/>
          </p:cNvSpPr>
          <p:nvPr>
            <p:ph type="body" idx="1"/>
          </p:nvPr>
        </p:nvSpPr>
        <p:spPr>
          <a:xfrm>
            <a:off x="-457200" y="1828800"/>
            <a:ext cx="9829800" cy="4800600"/>
          </a:xfrm>
        </p:spPr>
        <p:txBody>
          <a:bodyPr/>
          <a:lstStyle/>
          <a:p>
            <a:pPr lvl="1" eaLnBrk="1" hangingPunct="1">
              <a:lnSpc>
                <a:spcPct val="90000"/>
              </a:lnSpc>
            </a:pPr>
            <a:r>
              <a:rPr lang="en-US" sz="2400" dirty="0" smtClean="0"/>
              <a:t>In each case we are using:</a:t>
            </a:r>
          </a:p>
          <a:p>
            <a:pPr lvl="2" eaLnBrk="1" hangingPunct="1">
              <a:lnSpc>
                <a:spcPct val="90000"/>
              </a:lnSpc>
            </a:pPr>
            <a:r>
              <a:rPr lang="en-US" sz="2000" dirty="0" smtClean="0"/>
              <a:t>world prices as opportunity costs,</a:t>
            </a:r>
          </a:p>
          <a:p>
            <a:pPr lvl="2" eaLnBrk="1" hangingPunct="1">
              <a:lnSpc>
                <a:spcPct val="90000"/>
              </a:lnSpc>
            </a:pPr>
            <a:r>
              <a:rPr lang="en-US" sz="2000" dirty="0" smtClean="0"/>
              <a:t>observed prices as measure of policy effects,</a:t>
            </a:r>
          </a:p>
          <a:p>
            <a:pPr lvl="2" eaLnBrk="1" hangingPunct="1">
              <a:lnSpc>
                <a:spcPct val="90000"/>
              </a:lnSpc>
            </a:pPr>
            <a:r>
              <a:rPr lang="en-US" sz="2000" dirty="0" smtClean="0"/>
              <a:t>input-output coefficients as weights to add up prices,</a:t>
            </a:r>
          </a:p>
          <a:p>
            <a:pPr lvl="2" eaLnBrk="1" hangingPunct="1">
              <a:lnSpc>
                <a:spcPct val="90000"/>
              </a:lnSpc>
            </a:pPr>
            <a:r>
              <a:rPr lang="en-US" sz="2000" dirty="0" smtClean="0"/>
              <a:t>and some formula with which to aggregate the price changes.</a:t>
            </a:r>
            <a:br>
              <a:rPr lang="en-US" sz="2000" dirty="0" smtClean="0"/>
            </a:br>
            <a:endParaRPr lang="en-US" sz="2000" dirty="0" smtClean="0"/>
          </a:p>
          <a:p>
            <a:pPr lvl="1" eaLnBrk="1" hangingPunct="1">
              <a:lnSpc>
                <a:spcPct val="90000"/>
              </a:lnSpc>
            </a:pPr>
            <a:r>
              <a:rPr lang="en-US" sz="2400" dirty="0" smtClean="0"/>
              <a:t>Drawback – no “adjustment” taking place with these</a:t>
            </a:r>
          </a:p>
          <a:p>
            <a:pPr lvl="2" eaLnBrk="1" hangingPunct="1">
              <a:lnSpc>
                <a:spcPct val="90000"/>
              </a:lnSpc>
            </a:pPr>
            <a:r>
              <a:rPr lang="en-US" sz="2000" dirty="0" smtClean="0"/>
              <a:t>Although the indicators can give some idea of policy magnitudes and efficiency levels, they cannot predict quantity or welfare changes, so models are needed…</a:t>
            </a:r>
          </a:p>
          <a:p>
            <a:pPr lvl="2" eaLnBrk="1" hangingPunct="1">
              <a:lnSpc>
                <a:spcPct val="90000"/>
              </a:lnSpc>
            </a:pPr>
            <a:r>
              <a:rPr lang="en-US" sz="2000" dirty="0" smtClean="0"/>
              <a:t>And since the ease and cost of computing is falling fast, models are </a:t>
            </a:r>
            <a:br>
              <a:rPr lang="en-US" sz="2000" dirty="0" smtClean="0"/>
            </a:br>
            <a:r>
              <a:rPr lang="en-US" sz="2000" dirty="0" smtClean="0"/>
              <a:t>coming into policy-making far more than in the past</a:t>
            </a:r>
            <a:br>
              <a:rPr lang="en-US" sz="2000" dirty="0" smtClean="0"/>
            </a:br>
            <a:endParaRPr lang="en-US" sz="2000" dirty="0" smtClean="0"/>
          </a:p>
          <a:p>
            <a:pPr lvl="1" eaLnBrk="1" hangingPunct="1">
              <a:lnSpc>
                <a:spcPct val="90000"/>
              </a:lnSpc>
            </a:pPr>
            <a:r>
              <a:rPr lang="en-US" sz="2400" dirty="0" smtClean="0"/>
              <a:t>… but “indicator” measures still matter!</a:t>
            </a:r>
          </a:p>
          <a:p>
            <a:pPr lvl="1" eaLnBrk="1" hangingPunct="1">
              <a:lnSpc>
                <a:spcPct val="90000"/>
              </a:lnSpc>
              <a:buFontTx/>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7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3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3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37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37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3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23035"/>
            <a:ext cx="9788331" cy="6836988"/>
          </a:xfrm>
          <a:prstGeom prst="rect">
            <a:avLst/>
          </a:prstGeom>
        </p:spPr>
      </p:pic>
      <p:sp>
        <p:nvSpPr>
          <p:cNvPr id="2" name="Title 1"/>
          <p:cNvSpPr>
            <a:spLocks noGrp="1"/>
          </p:cNvSpPr>
          <p:nvPr>
            <p:ph type="title"/>
          </p:nvPr>
        </p:nvSpPr>
        <p:spPr>
          <a:xfrm>
            <a:off x="779365" y="76200"/>
            <a:ext cx="8229600" cy="1143000"/>
          </a:xfrm>
        </p:spPr>
        <p:txBody>
          <a:bodyPr/>
          <a:lstStyle/>
          <a:p>
            <a:r>
              <a:rPr lang="en-US" dirty="0" smtClean="0">
                <a:solidFill>
                  <a:schemeClr val="bg1">
                    <a:lumMod val="50000"/>
                  </a:schemeClr>
                </a:solidFill>
              </a:rPr>
              <a:t>10/04/18 Starts here</a:t>
            </a:r>
            <a:endParaRPr lang="en-US" dirty="0">
              <a:solidFill>
                <a:schemeClr val="bg1">
                  <a:lumMod val="50000"/>
                </a:schemeClr>
              </a:solidFill>
            </a:endParaRPr>
          </a:p>
        </p:txBody>
      </p:sp>
      <p:sp>
        <p:nvSpPr>
          <p:cNvPr id="4" name="TextBox 3"/>
          <p:cNvSpPr txBox="1"/>
          <p:nvPr/>
        </p:nvSpPr>
        <p:spPr>
          <a:xfrm>
            <a:off x="3157946" y="6400800"/>
            <a:ext cx="5845703" cy="307777"/>
          </a:xfrm>
          <a:prstGeom prst="rect">
            <a:avLst/>
          </a:prstGeom>
          <a:noFill/>
        </p:spPr>
        <p:txBody>
          <a:bodyPr wrap="none" rtlCol="0">
            <a:spAutoFit/>
          </a:bodyPr>
          <a:lstStyle/>
          <a:p>
            <a:r>
              <a:rPr lang="en-US" sz="1400" dirty="0" smtClean="0"/>
              <a:t>Source: https</a:t>
            </a:r>
            <a:r>
              <a:rPr lang="en-US" sz="1400" dirty="0"/>
              <a:t>://www.cbd.int/financial/pes/swiss-pesagriculturalpolicy.pdf</a:t>
            </a:r>
          </a:p>
        </p:txBody>
      </p:sp>
    </p:spTree>
    <p:extLst>
      <p:ext uri="{BB962C8B-B14F-4D97-AF65-F5344CB8AC3E}">
        <p14:creationId xmlns:p14="http://schemas.microsoft.com/office/powerpoint/2010/main" val="258953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0"/>
            <a:ext cx="9144000" cy="1143000"/>
          </a:xfrm>
        </p:spPr>
        <p:txBody>
          <a:bodyPr/>
          <a:lstStyle/>
          <a:p>
            <a:pPr eaLnBrk="1" hangingPunct="1">
              <a:lnSpc>
                <a:spcPct val="70000"/>
              </a:lnSpc>
            </a:pPr>
            <a:r>
              <a:rPr lang="en-US" smtClean="0"/>
              <a:t>The logic is the same</a:t>
            </a:r>
            <a:br>
              <a:rPr lang="en-US" smtClean="0"/>
            </a:br>
            <a:r>
              <a:rPr lang="en-US" smtClean="0"/>
              <a:t>for trade taxes and for trade quotas</a:t>
            </a:r>
          </a:p>
        </p:txBody>
      </p:sp>
      <p:sp>
        <p:nvSpPr>
          <p:cNvPr id="9220" name="Line 28"/>
          <p:cNvSpPr>
            <a:spLocks noChangeShapeType="1"/>
          </p:cNvSpPr>
          <p:nvPr/>
        </p:nvSpPr>
        <p:spPr bwMode="auto">
          <a:xfrm>
            <a:off x="1030288" y="1905000"/>
            <a:ext cx="0" cy="2133600"/>
          </a:xfrm>
          <a:prstGeom prst="line">
            <a:avLst/>
          </a:prstGeom>
          <a:noFill/>
          <a:ln w="9525">
            <a:solidFill>
              <a:schemeClr val="tx1"/>
            </a:solidFill>
            <a:round/>
            <a:headEnd/>
            <a:tailEnd/>
          </a:ln>
        </p:spPr>
        <p:txBody>
          <a:bodyPr wrap="none" anchor="ctr"/>
          <a:lstStyle/>
          <a:p>
            <a:endParaRPr lang="en-US"/>
          </a:p>
        </p:txBody>
      </p:sp>
      <p:sp>
        <p:nvSpPr>
          <p:cNvPr id="9221" name="Line 29"/>
          <p:cNvSpPr>
            <a:spLocks noChangeShapeType="1"/>
          </p:cNvSpPr>
          <p:nvPr/>
        </p:nvSpPr>
        <p:spPr bwMode="auto">
          <a:xfrm>
            <a:off x="1030288" y="4038600"/>
            <a:ext cx="2514600" cy="0"/>
          </a:xfrm>
          <a:prstGeom prst="line">
            <a:avLst/>
          </a:prstGeom>
          <a:noFill/>
          <a:ln w="9525">
            <a:solidFill>
              <a:schemeClr val="tx1"/>
            </a:solidFill>
            <a:round/>
            <a:headEnd/>
            <a:tailEnd/>
          </a:ln>
        </p:spPr>
        <p:txBody>
          <a:bodyPr wrap="none" anchor="ctr"/>
          <a:lstStyle/>
          <a:p>
            <a:endParaRPr lang="en-US"/>
          </a:p>
        </p:txBody>
      </p:sp>
      <p:sp>
        <p:nvSpPr>
          <p:cNvPr id="9222" name="Line 30"/>
          <p:cNvSpPr>
            <a:spLocks noChangeShapeType="1"/>
          </p:cNvSpPr>
          <p:nvPr/>
        </p:nvSpPr>
        <p:spPr bwMode="auto">
          <a:xfrm flipV="1">
            <a:off x="1030288" y="2438400"/>
            <a:ext cx="2209800" cy="1600200"/>
          </a:xfrm>
          <a:prstGeom prst="line">
            <a:avLst/>
          </a:prstGeom>
          <a:noFill/>
          <a:ln w="9525">
            <a:solidFill>
              <a:schemeClr val="tx1"/>
            </a:solidFill>
            <a:round/>
            <a:headEnd/>
            <a:tailEnd/>
          </a:ln>
        </p:spPr>
        <p:txBody>
          <a:bodyPr wrap="none" anchor="ctr"/>
          <a:lstStyle/>
          <a:p>
            <a:endParaRPr lang="en-US"/>
          </a:p>
        </p:txBody>
      </p:sp>
      <p:sp>
        <p:nvSpPr>
          <p:cNvPr id="9223" name="Line 31"/>
          <p:cNvSpPr>
            <a:spLocks noChangeShapeType="1"/>
          </p:cNvSpPr>
          <p:nvPr/>
        </p:nvSpPr>
        <p:spPr bwMode="auto">
          <a:xfrm>
            <a:off x="1030288" y="1981200"/>
            <a:ext cx="2193925" cy="1676400"/>
          </a:xfrm>
          <a:prstGeom prst="line">
            <a:avLst/>
          </a:prstGeom>
          <a:noFill/>
          <a:ln w="9525">
            <a:solidFill>
              <a:schemeClr val="tx1"/>
            </a:solidFill>
            <a:round/>
            <a:headEnd/>
            <a:tailEnd/>
          </a:ln>
        </p:spPr>
        <p:txBody>
          <a:bodyPr wrap="none" anchor="ctr"/>
          <a:lstStyle/>
          <a:p>
            <a:endParaRPr lang="en-US"/>
          </a:p>
        </p:txBody>
      </p:sp>
      <p:sp>
        <p:nvSpPr>
          <p:cNvPr id="9224" name="Line 32"/>
          <p:cNvSpPr>
            <a:spLocks noChangeShapeType="1"/>
          </p:cNvSpPr>
          <p:nvPr/>
        </p:nvSpPr>
        <p:spPr bwMode="auto">
          <a:xfrm>
            <a:off x="2097088" y="3276600"/>
            <a:ext cx="609600" cy="0"/>
          </a:xfrm>
          <a:prstGeom prst="line">
            <a:avLst/>
          </a:prstGeom>
          <a:noFill/>
          <a:ln w="9525">
            <a:solidFill>
              <a:srgbClr val="FFFF00"/>
            </a:solidFill>
            <a:round/>
            <a:headEnd/>
            <a:tailEnd/>
          </a:ln>
        </p:spPr>
        <p:txBody>
          <a:bodyPr wrap="none" anchor="ctr"/>
          <a:lstStyle/>
          <a:p>
            <a:endParaRPr lang="en-US"/>
          </a:p>
        </p:txBody>
      </p:sp>
      <p:sp>
        <p:nvSpPr>
          <p:cNvPr id="9225" name="Line 33"/>
          <p:cNvSpPr>
            <a:spLocks noChangeShapeType="1"/>
          </p:cNvSpPr>
          <p:nvPr/>
        </p:nvSpPr>
        <p:spPr bwMode="auto">
          <a:xfrm>
            <a:off x="2097088" y="3276600"/>
            <a:ext cx="0" cy="762000"/>
          </a:xfrm>
          <a:prstGeom prst="line">
            <a:avLst/>
          </a:prstGeom>
          <a:noFill/>
          <a:ln w="9525">
            <a:solidFill>
              <a:schemeClr val="tx2"/>
            </a:solidFill>
            <a:round/>
            <a:headEnd/>
            <a:tailEnd/>
          </a:ln>
        </p:spPr>
        <p:txBody>
          <a:bodyPr wrap="none" anchor="ctr"/>
          <a:lstStyle/>
          <a:p>
            <a:endParaRPr lang="en-US"/>
          </a:p>
        </p:txBody>
      </p:sp>
      <p:sp>
        <p:nvSpPr>
          <p:cNvPr id="9226" name="Line 34"/>
          <p:cNvSpPr>
            <a:spLocks noChangeShapeType="1"/>
          </p:cNvSpPr>
          <p:nvPr/>
        </p:nvSpPr>
        <p:spPr bwMode="auto">
          <a:xfrm>
            <a:off x="2706688" y="3276600"/>
            <a:ext cx="0" cy="762000"/>
          </a:xfrm>
          <a:prstGeom prst="line">
            <a:avLst/>
          </a:prstGeom>
          <a:noFill/>
          <a:ln w="9525">
            <a:solidFill>
              <a:srgbClr val="FFFF00"/>
            </a:solidFill>
            <a:round/>
            <a:headEnd/>
            <a:tailEnd/>
          </a:ln>
        </p:spPr>
        <p:txBody>
          <a:bodyPr wrap="none" anchor="ctr"/>
          <a:lstStyle/>
          <a:p>
            <a:endParaRPr lang="en-US"/>
          </a:p>
        </p:txBody>
      </p:sp>
      <p:sp>
        <p:nvSpPr>
          <p:cNvPr id="9227" name="Line 35"/>
          <p:cNvSpPr>
            <a:spLocks noChangeShapeType="1"/>
          </p:cNvSpPr>
          <p:nvPr/>
        </p:nvSpPr>
        <p:spPr bwMode="auto">
          <a:xfrm flipV="1">
            <a:off x="1014413" y="3581400"/>
            <a:ext cx="2301875" cy="0"/>
          </a:xfrm>
          <a:prstGeom prst="line">
            <a:avLst/>
          </a:prstGeom>
          <a:noFill/>
          <a:ln w="9525">
            <a:solidFill>
              <a:schemeClr val="tx1"/>
            </a:solidFill>
            <a:round/>
            <a:headEnd/>
            <a:tailEnd/>
          </a:ln>
        </p:spPr>
        <p:txBody>
          <a:bodyPr wrap="none" anchor="ctr"/>
          <a:lstStyle/>
          <a:p>
            <a:endParaRPr lang="en-US"/>
          </a:p>
        </p:txBody>
      </p:sp>
      <p:sp>
        <p:nvSpPr>
          <p:cNvPr id="9228" name="Text Box 36"/>
          <p:cNvSpPr txBox="1">
            <a:spLocks noChangeArrowheads="1"/>
          </p:cNvSpPr>
          <p:nvPr/>
        </p:nvSpPr>
        <p:spPr bwMode="auto">
          <a:xfrm>
            <a:off x="609600" y="3429000"/>
            <a:ext cx="338138" cy="369888"/>
          </a:xfrm>
          <a:prstGeom prst="rect">
            <a:avLst/>
          </a:prstGeom>
          <a:noFill/>
          <a:ln w="9525">
            <a:noFill/>
            <a:miter lim="800000"/>
            <a:headEnd/>
            <a:tailEnd/>
          </a:ln>
        </p:spPr>
        <p:txBody>
          <a:bodyPr wrap="none">
            <a:spAutoFit/>
          </a:bodyPr>
          <a:lstStyle/>
          <a:p>
            <a:pPr eaLnBrk="0" hangingPunct="0"/>
            <a:r>
              <a:rPr lang="en-US"/>
              <a:t>P</a:t>
            </a:r>
          </a:p>
        </p:txBody>
      </p:sp>
      <p:sp>
        <p:nvSpPr>
          <p:cNvPr id="9229" name="Line 37"/>
          <p:cNvSpPr>
            <a:spLocks noChangeShapeType="1"/>
          </p:cNvSpPr>
          <p:nvPr/>
        </p:nvSpPr>
        <p:spPr bwMode="auto">
          <a:xfrm flipH="1">
            <a:off x="1030288" y="3276600"/>
            <a:ext cx="1066800" cy="0"/>
          </a:xfrm>
          <a:prstGeom prst="line">
            <a:avLst/>
          </a:prstGeom>
          <a:noFill/>
          <a:ln w="9525">
            <a:solidFill>
              <a:srgbClr val="FFFF00"/>
            </a:solidFill>
            <a:round/>
            <a:headEnd/>
            <a:tailEnd/>
          </a:ln>
        </p:spPr>
        <p:txBody>
          <a:bodyPr wrap="none" anchor="ctr"/>
          <a:lstStyle/>
          <a:p>
            <a:endParaRPr lang="en-US"/>
          </a:p>
        </p:txBody>
      </p:sp>
      <p:sp>
        <p:nvSpPr>
          <p:cNvPr id="9230" name="Line 39"/>
          <p:cNvSpPr>
            <a:spLocks noChangeShapeType="1"/>
          </p:cNvSpPr>
          <p:nvPr/>
        </p:nvSpPr>
        <p:spPr bwMode="auto">
          <a:xfrm>
            <a:off x="533400" y="3352800"/>
            <a:ext cx="0" cy="304800"/>
          </a:xfrm>
          <a:prstGeom prst="line">
            <a:avLst/>
          </a:prstGeom>
          <a:noFill/>
          <a:ln w="9525">
            <a:solidFill>
              <a:srgbClr val="FFFF00"/>
            </a:solidFill>
            <a:round/>
            <a:headEnd type="triangle" w="med" len="med"/>
            <a:tailEnd/>
          </a:ln>
        </p:spPr>
        <p:txBody>
          <a:bodyPr wrap="none" anchor="ctr"/>
          <a:lstStyle/>
          <a:p>
            <a:endParaRPr lang="en-US"/>
          </a:p>
        </p:txBody>
      </p:sp>
      <p:sp>
        <p:nvSpPr>
          <p:cNvPr id="9231" name="Line 40"/>
          <p:cNvSpPr>
            <a:spLocks noChangeShapeType="1"/>
          </p:cNvSpPr>
          <p:nvPr/>
        </p:nvSpPr>
        <p:spPr bwMode="auto">
          <a:xfrm>
            <a:off x="1639888" y="3581400"/>
            <a:ext cx="0" cy="457200"/>
          </a:xfrm>
          <a:prstGeom prst="line">
            <a:avLst/>
          </a:prstGeom>
          <a:noFill/>
          <a:ln w="9525">
            <a:solidFill>
              <a:schemeClr val="tx1"/>
            </a:solidFill>
            <a:round/>
            <a:headEnd/>
            <a:tailEnd/>
          </a:ln>
        </p:spPr>
        <p:txBody>
          <a:bodyPr wrap="none" anchor="ctr"/>
          <a:lstStyle/>
          <a:p>
            <a:endParaRPr lang="en-US"/>
          </a:p>
        </p:txBody>
      </p:sp>
      <p:sp>
        <p:nvSpPr>
          <p:cNvPr id="9232" name="Line 41"/>
          <p:cNvSpPr>
            <a:spLocks noChangeShapeType="1"/>
          </p:cNvSpPr>
          <p:nvPr/>
        </p:nvSpPr>
        <p:spPr bwMode="auto">
          <a:xfrm>
            <a:off x="3087688" y="3581400"/>
            <a:ext cx="0" cy="457200"/>
          </a:xfrm>
          <a:prstGeom prst="line">
            <a:avLst/>
          </a:prstGeom>
          <a:noFill/>
          <a:ln w="9525">
            <a:solidFill>
              <a:schemeClr val="tx1"/>
            </a:solidFill>
            <a:round/>
            <a:headEnd/>
            <a:tailEnd/>
          </a:ln>
        </p:spPr>
        <p:txBody>
          <a:bodyPr wrap="none" anchor="ctr"/>
          <a:lstStyle/>
          <a:p>
            <a:endParaRPr lang="en-US"/>
          </a:p>
        </p:txBody>
      </p:sp>
      <p:sp>
        <p:nvSpPr>
          <p:cNvPr id="9233" name="Line 42"/>
          <p:cNvSpPr>
            <a:spLocks noChangeShapeType="1"/>
          </p:cNvSpPr>
          <p:nvPr/>
        </p:nvSpPr>
        <p:spPr bwMode="auto">
          <a:xfrm>
            <a:off x="1639888" y="4648200"/>
            <a:ext cx="381000" cy="0"/>
          </a:xfrm>
          <a:prstGeom prst="line">
            <a:avLst/>
          </a:prstGeom>
          <a:noFill/>
          <a:ln w="9525">
            <a:solidFill>
              <a:schemeClr val="tx2"/>
            </a:solidFill>
            <a:round/>
            <a:headEnd/>
            <a:tailEnd type="triangle" w="med" len="med"/>
          </a:ln>
        </p:spPr>
        <p:txBody>
          <a:bodyPr wrap="none" anchor="ctr"/>
          <a:lstStyle/>
          <a:p>
            <a:endParaRPr lang="en-US"/>
          </a:p>
        </p:txBody>
      </p:sp>
      <p:sp>
        <p:nvSpPr>
          <p:cNvPr id="9234" name="Line 43"/>
          <p:cNvSpPr>
            <a:spLocks noChangeShapeType="1"/>
          </p:cNvSpPr>
          <p:nvPr/>
        </p:nvSpPr>
        <p:spPr bwMode="auto">
          <a:xfrm flipH="1">
            <a:off x="2706688" y="4648200"/>
            <a:ext cx="381000" cy="0"/>
          </a:xfrm>
          <a:prstGeom prst="line">
            <a:avLst/>
          </a:prstGeom>
          <a:noFill/>
          <a:ln w="9525">
            <a:solidFill>
              <a:schemeClr val="tx2"/>
            </a:solidFill>
            <a:round/>
            <a:headEnd/>
            <a:tailEnd type="triangle" w="med" len="med"/>
          </a:ln>
        </p:spPr>
        <p:txBody>
          <a:bodyPr wrap="none" anchor="ctr"/>
          <a:lstStyle/>
          <a:p>
            <a:endParaRPr lang="en-US"/>
          </a:p>
        </p:txBody>
      </p:sp>
      <p:sp>
        <p:nvSpPr>
          <p:cNvPr id="9235" name="Text Box 44"/>
          <p:cNvSpPr txBox="1">
            <a:spLocks noChangeArrowheads="1"/>
          </p:cNvSpPr>
          <p:nvPr/>
        </p:nvSpPr>
        <p:spPr bwMode="auto">
          <a:xfrm>
            <a:off x="1319213" y="3236913"/>
            <a:ext cx="349250" cy="366712"/>
          </a:xfrm>
          <a:prstGeom prst="rect">
            <a:avLst/>
          </a:prstGeom>
          <a:noFill/>
          <a:ln w="9525">
            <a:noFill/>
            <a:miter lim="800000"/>
            <a:headEnd/>
            <a:tailEnd/>
          </a:ln>
        </p:spPr>
        <p:txBody>
          <a:bodyPr wrap="none">
            <a:spAutoFit/>
          </a:bodyPr>
          <a:lstStyle/>
          <a:p>
            <a:pPr eaLnBrk="0" hangingPunct="0"/>
            <a:r>
              <a:rPr lang="en-US" b="1">
                <a:solidFill>
                  <a:srgbClr val="FF6600"/>
                </a:solidFill>
              </a:rPr>
              <a:t>A</a:t>
            </a:r>
          </a:p>
        </p:txBody>
      </p:sp>
      <p:sp>
        <p:nvSpPr>
          <p:cNvPr id="9236" name="Text Box 45"/>
          <p:cNvSpPr txBox="1">
            <a:spLocks noChangeArrowheads="1"/>
          </p:cNvSpPr>
          <p:nvPr/>
        </p:nvSpPr>
        <p:spPr bwMode="auto">
          <a:xfrm>
            <a:off x="1868488" y="3276600"/>
            <a:ext cx="349250" cy="366713"/>
          </a:xfrm>
          <a:prstGeom prst="rect">
            <a:avLst/>
          </a:prstGeom>
          <a:noFill/>
          <a:ln w="9525">
            <a:noFill/>
            <a:miter lim="800000"/>
            <a:headEnd/>
            <a:tailEnd/>
          </a:ln>
        </p:spPr>
        <p:txBody>
          <a:bodyPr wrap="none">
            <a:spAutoFit/>
          </a:bodyPr>
          <a:lstStyle/>
          <a:p>
            <a:pPr eaLnBrk="0" hangingPunct="0"/>
            <a:r>
              <a:rPr lang="en-US" b="1">
                <a:solidFill>
                  <a:srgbClr val="FF6600"/>
                </a:solidFill>
              </a:rPr>
              <a:t>B</a:t>
            </a:r>
          </a:p>
        </p:txBody>
      </p:sp>
      <p:sp>
        <p:nvSpPr>
          <p:cNvPr id="9237" name="Text Box 46"/>
          <p:cNvSpPr txBox="1">
            <a:spLocks noChangeArrowheads="1"/>
          </p:cNvSpPr>
          <p:nvPr/>
        </p:nvSpPr>
        <p:spPr bwMode="auto">
          <a:xfrm>
            <a:off x="2209800" y="3276600"/>
            <a:ext cx="349250" cy="366713"/>
          </a:xfrm>
          <a:prstGeom prst="rect">
            <a:avLst/>
          </a:prstGeom>
          <a:noFill/>
          <a:ln w="9525">
            <a:noFill/>
            <a:miter lim="800000"/>
            <a:headEnd/>
            <a:tailEnd/>
          </a:ln>
        </p:spPr>
        <p:txBody>
          <a:bodyPr wrap="none">
            <a:spAutoFit/>
          </a:bodyPr>
          <a:lstStyle/>
          <a:p>
            <a:pPr eaLnBrk="0" hangingPunct="0"/>
            <a:r>
              <a:rPr lang="en-US" b="1">
                <a:solidFill>
                  <a:srgbClr val="FF6600"/>
                </a:solidFill>
              </a:rPr>
              <a:t>C</a:t>
            </a:r>
          </a:p>
        </p:txBody>
      </p:sp>
      <p:sp>
        <p:nvSpPr>
          <p:cNvPr id="9238" name="Text Box 47"/>
          <p:cNvSpPr txBox="1">
            <a:spLocks noChangeArrowheads="1"/>
          </p:cNvSpPr>
          <p:nvPr/>
        </p:nvSpPr>
        <p:spPr bwMode="auto">
          <a:xfrm>
            <a:off x="2630488" y="3276600"/>
            <a:ext cx="349250" cy="366713"/>
          </a:xfrm>
          <a:prstGeom prst="rect">
            <a:avLst/>
          </a:prstGeom>
          <a:noFill/>
          <a:ln w="9525">
            <a:noFill/>
            <a:miter lim="800000"/>
            <a:headEnd/>
            <a:tailEnd/>
          </a:ln>
        </p:spPr>
        <p:txBody>
          <a:bodyPr wrap="none">
            <a:spAutoFit/>
          </a:bodyPr>
          <a:lstStyle/>
          <a:p>
            <a:pPr eaLnBrk="0" hangingPunct="0"/>
            <a:r>
              <a:rPr lang="en-US" b="1">
                <a:solidFill>
                  <a:srgbClr val="FF6600"/>
                </a:solidFill>
              </a:rPr>
              <a:t>D</a:t>
            </a:r>
          </a:p>
        </p:txBody>
      </p:sp>
      <p:sp>
        <p:nvSpPr>
          <p:cNvPr id="9239" name="Text Box 48"/>
          <p:cNvSpPr txBox="1">
            <a:spLocks noChangeArrowheads="1"/>
          </p:cNvSpPr>
          <p:nvPr/>
        </p:nvSpPr>
        <p:spPr bwMode="auto">
          <a:xfrm>
            <a:off x="457200" y="1219200"/>
            <a:ext cx="3429000" cy="646113"/>
          </a:xfrm>
          <a:prstGeom prst="rect">
            <a:avLst/>
          </a:prstGeom>
          <a:noFill/>
          <a:ln w="9525">
            <a:noFill/>
            <a:miter lim="800000"/>
            <a:headEnd/>
            <a:tailEnd/>
          </a:ln>
        </p:spPr>
        <p:txBody>
          <a:bodyPr>
            <a:spAutoFit/>
          </a:bodyPr>
          <a:lstStyle/>
          <a:p>
            <a:r>
              <a:rPr lang="en-US"/>
              <a:t>An import tax raises the price that importers must pay</a:t>
            </a:r>
          </a:p>
        </p:txBody>
      </p:sp>
      <p:sp>
        <p:nvSpPr>
          <p:cNvPr id="9240" name="Text Box 49"/>
          <p:cNvSpPr txBox="1">
            <a:spLocks noChangeArrowheads="1"/>
          </p:cNvSpPr>
          <p:nvPr/>
        </p:nvSpPr>
        <p:spPr bwMode="auto">
          <a:xfrm>
            <a:off x="0" y="3048000"/>
            <a:ext cx="985838" cy="369888"/>
          </a:xfrm>
          <a:prstGeom prst="rect">
            <a:avLst/>
          </a:prstGeom>
          <a:noFill/>
          <a:ln w="9525">
            <a:noFill/>
            <a:miter lim="800000"/>
            <a:headEnd/>
            <a:tailEnd/>
          </a:ln>
        </p:spPr>
        <p:txBody>
          <a:bodyPr wrap="none">
            <a:spAutoFit/>
          </a:bodyPr>
          <a:lstStyle/>
          <a:p>
            <a:r>
              <a:rPr lang="en-US" b="1">
                <a:solidFill>
                  <a:srgbClr val="FFFF00"/>
                </a:solidFill>
              </a:rPr>
              <a:t>P+tariff</a:t>
            </a:r>
          </a:p>
        </p:txBody>
      </p:sp>
      <p:sp>
        <p:nvSpPr>
          <p:cNvPr id="9241" name="Text Box 50"/>
          <p:cNvSpPr txBox="1">
            <a:spLocks noChangeArrowheads="1"/>
          </p:cNvSpPr>
          <p:nvPr/>
        </p:nvSpPr>
        <p:spPr bwMode="auto">
          <a:xfrm>
            <a:off x="1752600" y="4114800"/>
            <a:ext cx="658813" cy="457200"/>
          </a:xfrm>
          <a:prstGeom prst="rect">
            <a:avLst/>
          </a:prstGeom>
          <a:noFill/>
          <a:ln w="9525">
            <a:noFill/>
            <a:miter lim="800000"/>
            <a:headEnd/>
            <a:tailEnd/>
          </a:ln>
        </p:spPr>
        <p:txBody>
          <a:bodyPr wrap="none">
            <a:spAutoFit/>
          </a:bodyPr>
          <a:lstStyle/>
          <a:p>
            <a:pPr eaLnBrk="0" hangingPunct="0"/>
            <a:r>
              <a:rPr lang="en-US">
                <a:solidFill>
                  <a:schemeClr val="tx2"/>
                </a:solidFill>
              </a:rPr>
              <a:t>Qp’</a:t>
            </a:r>
          </a:p>
        </p:txBody>
      </p:sp>
      <p:sp>
        <p:nvSpPr>
          <p:cNvPr id="9242" name="Text Box 51"/>
          <p:cNvSpPr txBox="1">
            <a:spLocks noChangeArrowheads="1"/>
          </p:cNvSpPr>
          <p:nvPr/>
        </p:nvSpPr>
        <p:spPr bwMode="auto">
          <a:xfrm>
            <a:off x="2454275" y="4114800"/>
            <a:ext cx="641350" cy="457200"/>
          </a:xfrm>
          <a:prstGeom prst="rect">
            <a:avLst/>
          </a:prstGeom>
          <a:noFill/>
          <a:ln w="9525">
            <a:noFill/>
            <a:miter lim="800000"/>
            <a:headEnd/>
            <a:tailEnd/>
          </a:ln>
        </p:spPr>
        <p:txBody>
          <a:bodyPr wrap="none">
            <a:spAutoFit/>
          </a:bodyPr>
          <a:lstStyle/>
          <a:p>
            <a:pPr eaLnBrk="0" hangingPunct="0"/>
            <a:r>
              <a:rPr lang="en-US">
                <a:solidFill>
                  <a:schemeClr val="tx2"/>
                </a:solidFill>
              </a:rPr>
              <a:t>Qc’</a:t>
            </a:r>
          </a:p>
        </p:txBody>
      </p:sp>
      <p:sp>
        <p:nvSpPr>
          <p:cNvPr id="9243" name="Text Box 52"/>
          <p:cNvSpPr txBox="1">
            <a:spLocks noChangeArrowheads="1"/>
          </p:cNvSpPr>
          <p:nvPr/>
        </p:nvSpPr>
        <p:spPr bwMode="auto">
          <a:xfrm>
            <a:off x="1295400" y="4114800"/>
            <a:ext cx="557213" cy="457200"/>
          </a:xfrm>
          <a:prstGeom prst="rect">
            <a:avLst/>
          </a:prstGeom>
          <a:noFill/>
          <a:ln w="9525">
            <a:noFill/>
            <a:miter lim="800000"/>
            <a:headEnd/>
            <a:tailEnd/>
          </a:ln>
        </p:spPr>
        <p:txBody>
          <a:bodyPr wrap="none">
            <a:spAutoFit/>
          </a:bodyPr>
          <a:lstStyle/>
          <a:p>
            <a:pPr eaLnBrk="0" hangingPunct="0"/>
            <a:r>
              <a:rPr lang="en-US"/>
              <a:t>Qp</a:t>
            </a:r>
          </a:p>
        </p:txBody>
      </p:sp>
      <p:sp>
        <p:nvSpPr>
          <p:cNvPr id="9244" name="Text Box 53"/>
          <p:cNvSpPr txBox="1">
            <a:spLocks noChangeArrowheads="1"/>
          </p:cNvSpPr>
          <p:nvPr/>
        </p:nvSpPr>
        <p:spPr bwMode="auto">
          <a:xfrm>
            <a:off x="2895600" y="4114800"/>
            <a:ext cx="539750" cy="457200"/>
          </a:xfrm>
          <a:prstGeom prst="rect">
            <a:avLst/>
          </a:prstGeom>
          <a:noFill/>
          <a:ln w="9525">
            <a:noFill/>
            <a:miter lim="800000"/>
            <a:headEnd/>
            <a:tailEnd/>
          </a:ln>
        </p:spPr>
        <p:txBody>
          <a:bodyPr wrap="none">
            <a:spAutoFit/>
          </a:bodyPr>
          <a:lstStyle/>
          <a:p>
            <a:pPr eaLnBrk="0" hangingPunct="0"/>
            <a:r>
              <a:rPr lang="en-US"/>
              <a:t>Qc</a:t>
            </a:r>
          </a:p>
        </p:txBody>
      </p:sp>
      <p:sp>
        <p:nvSpPr>
          <p:cNvPr id="1417270" name="Text Box 54"/>
          <p:cNvSpPr txBox="1">
            <a:spLocks noChangeArrowheads="1"/>
          </p:cNvSpPr>
          <p:nvPr/>
        </p:nvSpPr>
        <p:spPr bwMode="auto">
          <a:xfrm>
            <a:off x="381000" y="5943600"/>
            <a:ext cx="8763000" cy="676275"/>
          </a:xfrm>
          <a:prstGeom prst="rect">
            <a:avLst/>
          </a:prstGeom>
          <a:noFill/>
          <a:ln w="9525">
            <a:noFill/>
            <a:miter lim="800000"/>
            <a:headEnd/>
            <a:tailEnd/>
          </a:ln>
        </p:spPr>
        <p:txBody>
          <a:bodyPr>
            <a:spAutoFit/>
          </a:bodyPr>
          <a:lstStyle/>
          <a:p>
            <a:pPr>
              <a:lnSpc>
                <a:spcPct val="80000"/>
              </a:lnSpc>
              <a:spcBef>
                <a:spcPct val="50000"/>
              </a:spcBef>
            </a:pPr>
            <a:r>
              <a:rPr lang="en-US" dirty="0"/>
              <a:t>Note that this “tariff-quota equivalence” is limited; if there are changes in S, D or Pw, the two policies lead to different responses!</a:t>
            </a:r>
          </a:p>
        </p:txBody>
      </p:sp>
      <p:sp>
        <p:nvSpPr>
          <p:cNvPr id="9246" name="Text Box 59"/>
          <p:cNvSpPr txBox="1">
            <a:spLocks noChangeArrowheads="1"/>
          </p:cNvSpPr>
          <p:nvPr/>
        </p:nvSpPr>
        <p:spPr bwMode="auto">
          <a:xfrm>
            <a:off x="1066800" y="4724400"/>
            <a:ext cx="2570163" cy="1260475"/>
          </a:xfrm>
          <a:prstGeom prst="rect">
            <a:avLst/>
          </a:prstGeom>
          <a:noFill/>
          <a:ln w="9525">
            <a:noFill/>
            <a:miter lim="800000"/>
            <a:headEnd/>
            <a:tailEnd/>
          </a:ln>
        </p:spPr>
        <p:txBody>
          <a:bodyPr wrap="none">
            <a:spAutoFit/>
          </a:bodyPr>
          <a:lstStyle/>
          <a:p>
            <a:pPr>
              <a:lnSpc>
                <a:spcPct val="80000"/>
              </a:lnSpc>
            </a:pPr>
            <a:r>
              <a:rPr lang="en-US"/>
              <a:t>C.S. change: </a:t>
            </a:r>
            <a:r>
              <a:rPr lang="en-US">
                <a:solidFill>
                  <a:srgbClr val="FF6600"/>
                </a:solidFill>
              </a:rPr>
              <a:t>-</a:t>
            </a:r>
            <a:r>
              <a:rPr lang="en-US" b="1">
                <a:solidFill>
                  <a:srgbClr val="FF6600"/>
                </a:solidFill>
              </a:rPr>
              <a:t>ABCD</a:t>
            </a:r>
            <a:endParaRPr lang="en-US">
              <a:solidFill>
                <a:srgbClr val="FF6600"/>
              </a:solidFill>
            </a:endParaRPr>
          </a:p>
          <a:p>
            <a:pPr>
              <a:lnSpc>
                <a:spcPct val="80000"/>
              </a:lnSpc>
            </a:pPr>
            <a:r>
              <a:rPr lang="en-US"/>
              <a:t>P.S. change: </a:t>
            </a:r>
            <a:r>
              <a:rPr lang="en-US">
                <a:solidFill>
                  <a:srgbClr val="FF6600"/>
                </a:solidFill>
              </a:rPr>
              <a:t>+</a:t>
            </a:r>
            <a:r>
              <a:rPr lang="en-US" b="1">
                <a:solidFill>
                  <a:srgbClr val="FF6600"/>
                </a:solidFill>
              </a:rPr>
              <a:t>A</a:t>
            </a:r>
          </a:p>
          <a:p>
            <a:pPr>
              <a:lnSpc>
                <a:spcPct val="80000"/>
              </a:lnSpc>
            </a:pPr>
            <a:r>
              <a:rPr lang="en-US"/>
              <a:t>tariff revenue:  </a:t>
            </a:r>
            <a:r>
              <a:rPr lang="en-US">
                <a:solidFill>
                  <a:srgbClr val="FF6600"/>
                </a:solidFill>
              </a:rPr>
              <a:t>+</a:t>
            </a:r>
            <a:r>
              <a:rPr lang="en-US" b="1">
                <a:solidFill>
                  <a:srgbClr val="FF6600"/>
                </a:solidFill>
              </a:rPr>
              <a:t>C</a:t>
            </a:r>
            <a:r>
              <a:rPr lang="en-US"/>
              <a:t> </a:t>
            </a:r>
          </a:p>
          <a:p>
            <a:pPr>
              <a:lnSpc>
                <a:spcPct val="80000"/>
              </a:lnSpc>
            </a:pPr>
            <a:r>
              <a:rPr lang="en-US"/>
              <a:t>net change:     </a:t>
            </a:r>
            <a:r>
              <a:rPr lang="en-US">
                <a:solidFill>
                  <a:srgbClr val="FF6600"/>
                </a:solidFill>
              </a:rPr>
              <a:t>-</a:t>
            </a:r>
            <a:r>
              <a:rPr lang="en-US" b="1">
                <a:solidFill>
                  <a:srgbClr val="FF6600"/>
                </a:solidFill>
              </a:rPr>
              <a:t>B D</a:t>
            </a:r>
          </a:p>
        </p:txBody>
      </p:sp>
      <p:sp>
        <p:nvSpPr>
          <p:cNvPr id="9247" name="Line 3"/>
          <p:cNvSpPr>
            <a:spLocks noChangeShapeType="1"/>
          </p:cNvSpPr>
          <p:nvPr/>
        </p:nvSpPr>
        <p:spPr bwMode="auto">
          <a:xfrm>
            <a:off x="4953000" y="1922463"/>
            <a:ext cx="0" cy="2133600"/>
          </a:xfrm>
          <a:prstGeom prst="line">
            <a:avLst/>
          </a:prstGeom>
          <a:noFill/>
          <a:ln w="9525">
            <a:solidFill>
              <a:schemeClr val="tx1"/>
            </a:solidFill>
            <a:round/>
            <a:headEnd/>
            <a:tailEnd/>
          </a:ln>
        </p:spPr>
        <p:txBody>
          <a:bodyPr wrap="none" anchor="ctr"/>
          <a:lstStyle/>
          <a:p>
            <a:endParaRPr lang="en-US"/>
          </a:p>
        </p:txBody>
      </p:sp>
      <p:sp>
        <p:nvSpPr>
          <p:cNvPr id="9248" name="Line 4"/>
          <p:cNvSpPr>
            <a:spLocks noChangeShapeType="1"/>
          </p:cNvSpPr>
          <p:nvPr/>
        </p:nvSpPr>
        <p:spPr bwMode="auto">
          <a:xfrm>
            <a:off x="4953000" y="4056063"/>
            <a:ext cx="2514600" cy="0"/>
          </a:xfrm>
          <a:prstGeom prst="line">
            <a:avLst/>
          </a:prstGeom>
          <a:noFill/>
          <a:ln w="9525">
            <a:solidFill>
              <a:schemeClr val="tx1"/>
            </a:solidFill>
            <a:round/>
            <a:headEnd/>
            <a:tailEnd/>
          </a:ln>
        </p:spPr>
        <p:txBody>
          <a:bodyPr wrap="none" anchor="ctr"/>
          <a:lstStyle/>
          <a:p>
            <a:endParaRPr lang="en-US"/>
          </a:p>
        </p:txBody>
      </p:sp>
      <p:sp>
        <p:nvSpPr>
          <p:cNvPr id="9249" name="Line 5"/>
          <p:cNvSpPr>
            <a:spLocks noChangeShapeType="1"/>
          </p:cNvSpPr>
          <p:nvPr/>
        </p:nvSpPr>
        <p:spPr bwMode="auto">
          <a:xfrm flipV="1">
            <a:off x="4953000" y="2455863"/>
            <a:ext cx="2209800" cy="1600200"/>
          </a:xfrm>
          <a:prstGeom prst="line">
            <a:avLst/>
          </a:prstGeom>
          <a:noFill/>
          <a:ln w="9525">
            <a:solidFill>
              <a:schemeClr val="tx1"/>
            </a:solidFill>
            <a:round/>
            <a:headEnd/>
            <a:tailEnd/>
          </a:ln>
        </p:spPr>
        <p:txBody>
          <a:bodyPr wrap="none" anchor="ctr"/>
          <a:lstStyle/>
          <a:p>
            <a:endParaRPr lang="en-US"/>
          </a:p>
        </p:txBody>
      </p:sp>
      <p:sp>
        <p:nvSpPr>
          <p:cNvPr id="9250" name="Line 6"/>
          <p:cNvSpPr>
            <a:spLocks noChangeShapeType="1"/>
          </p:cNvSpPr>
          <p:nvPr/>
        </p:nvSpPr>
        <p:spPr bwMode="auto">
          <a:xfrm>
            <a:off x="4953000" y="1998663"/>
            <a:ext cx="2193925" cy="1676400"/>
          </a:xfrm>
          <a:prstGeom prst="line">
            <a:avLst/>
          </a:prstGeom>
          <a:noFill/>
          <a:ln w="9525">
            <a:solidFill>
              <a:schemeClr val="tx1"/>
            </a:solidFill>
            <a:round/>
            <a:headEnd/>
            <a:tailEnd/>
          </a:ln>
        </p:spPr>
        <p:txBody>
          <a:bodyPr wrap="none" anchor="ctr"/>
          <a:lstStyle/>
          <a:p>
            <a:endParaRPr lang="en-US"/>
          </a:p>
        </p:txBody>
      </p:sp>
      <p:sp>
        <p:nvSpPr>
          <p:cNvPr id="9251" name="Line 7"/>
          <p:cNvSpPr>
            <a:spLocks noChangeShapeType="1"/>
          </p:cNvSpPr>
          <p:nvPr/>
        </p:nvSpPr>
        <p:spPr bwMode="auto">
          <a:xfrm>
            <a:off x="6019800" y="3294063"/>
            <a:ext cx="609600" cy="0"/>
          </a:xfrm>
          <a:prstGeom prst="line">
            <a:avLst/>
          </a:prstGeom>
          <a:noFill/>
          <a:ln w="9525">
            <a:solidFill>
              <a:srgbClr val="FFFF00"/>
            </a:solidFill>
            <a:round/>
            <a:headEnd/>
            <a:tailEnd/>
          </a:ln>
        </p:spPr>
        <p:txBody>
          <a:bodyPr wrap="none" anchor="ctr"/>
          <a:lstStyle/>
          <a:p>
            <a:endParaRPr lang="en-US"/>
          </a:p>
        </p:txBody>
      </p:sp>
      <p:sp>
        <p:nvSpPr>
          <p:cNvPr id="9252" name="Line 8"/>
          <p:cNvSpPr>
            <a:spLocks noChangeShapeType="1"/>
          </p:cNvSpPr>
          <p:nvPr/>
        </p:nvSpPr>
        <p:spPr bwMode="auto">
          <a:xfrm>
            <a:off x="6019800" y="3294063"/>
            <a:ext cx="0" cy="762000"/>
          </a:xfrm>
          <a:prstGeom prst="line">
            <a:avLst/>
          </a:prstGeom>
          <a:noFill/>
          <a:ln w="9525">
            <a:solidFill>
              <a:srgbClr val="FFFF00"/>
            </a:solidFill>
            <a:round/>
            <a:headEnd/>
            <a:tailEnd/>
          </a:ln>
        </p:spPr>
        <p:txBody>
          <a:bodyPr wrap="none" anchor="ctr"/>
          <a:lstStyle/>
          <a:p>
            <a:endParaRPr lang="en-US"/>
          </a:p>
        </p:txBody>
      </p:sp>
      <p:sp>
        <p:nvSpPr>
          <p:cNvPr id="9253" name="Line 9"/>
          <p:cNvSpPr>
            <a:spLocks noChangeShapeType="1"/>
          </p:cNvSpPr>
          <p:nvPr/>
        </p:nvSpPr>
        <p:spPr bwMode="auto">
          <a:xfrm>
            <a:off x="6629400" y="3294063"/>
            <a:ext cx="0" cy="762000"/>
          </a:xfrm>
          <a:prstGeom prst="line">
            <a:avLst/>
          </a:prstGeom>
          <a:noFill/>
          <a:ln w="9525">
            <a:solidFill>
              <a:srgbClr val="FFFF00"/>
            </a:solidFill>
            <a:round/>
            <a:headEnd/>
            <a:tailEnd/>
          </a:ln>
        </p:spPr>
        <p:txBody>
          <a:bodyPr wrap="none" anchor="ctr"/>
          <a:lstStyle/>
          <a:p>
            <a:endParaRPr lang="en-US"/>
          </a:p>
        </p:txBody>
      </p:sp>
      <p:sp>
        <p:nvSpPr>
          <p:cNvPr id="9254" name="Text Box 10"/>
          <p:cNvSpPr txBox="1">
            <a:spLocks noChangeArrowheads="1"/>
          </p:cNvSpPr>
          <p:nvPr/>
        </p:nvSpPr>
        <p:spPr bwMode="auto">
          <a:xfrm>
            <a:off x="5638800" y="4132263"/>
            <a:ext cx="658813" cy="457200"/>
          </a:xfrm>
          <a:prstGeom prst="rect">
            <a:avLst/>
          </a:prstGeom>
          <a:noFill/>
          <a:ln w="9525">
            <a:noFill/>
            <a:miter lim="800000"/>
            <a:headEnd/>
            <a:tailEnd/>
          </a:ln>
        </p:spPr>
        <p:txBody>
          <a:bodyPr>
            <a:spAutoFit/>
          </a:bodyPr>
          <a:lstStyle/>
          <a:p>
            <a:pPr eaLnBrk="0" hangingPunct="0"/>
            <a:r>
              <a:rPr lang="en-US">
                <a:solidFill>
                  <a:schemeClr val="tx2"/>
                </a:solidFill>
              </a:rPr>
              <a:t>Qp’</a:t>
            </a:r>
          </a:p>
        </p:txBody>
      </p:sp>
      <p:sp>
        <p:nvSpPr>
          <p:cNvPr id="9255" name="Text Box 11"/>
          <p:cNvSpPr txBox="1">
            <a:spLocks noChangeArrowheads="1"/>
          </p:cNvSpPr>
          <p:nvPr/>
        </p:nvSpPr>
        <p:spPr bwMode="auto">
          <a:xfrm>
            <a:off x="6477000" y="4132263"/>
            <a:ext cx="641350" cy="457200"/>
          </a:xfrm>
          <a:prstGeom prst="rect">
            <a:avLst/>
          </a:prstGeom>
          <a:noFill/>
          <a:ln w="9525">
            <a:noFill/>
            <a:miter lim="800000"/>
            <a:headEnd/>
            <a:tailEnd/>
          </a:ln>
        </p:spPr>
        <p:txBody>
          <a:bodyPr wrap="none">
            <a:spAutoFit/>
          </a:bodyPr>
          <a:lstStyle/>
          <a:p>
            <a:pPr eaLnBrk="0" hangingPunct="0"/>
            <a:r>
              <a:rPr lang="en-US">
                <a:solidFill>
                  <a:schemeClr val="tx2"/>
                </a:solidFill>
              </a:rPr>
              <a:t>Qc’</a:t>
            </a:r>
          </a:p>
        </p:txBody>
      </p:sp>
      <p:sp>
        <p:nvSpPr>
          <p:cNvPr id="9256" name="Line 12"/>
          <p:cNvSpPr>
            <a:spLocks noChangeShapeType="1"/>
          </p:cNvSpPr>
          <p:nvPr/>
        </p:nvSpPr>
        <p:spPr bwMode="auto">
          <a:xfrm flipV="1">
            <a:off x="4937125" y="3598863"/>
            <a:ext cx="2301875" cy="0"/>
          </a:xfrm>
          <a:prstGeom prst="line">
            <a:avLst/>
          </a:prstGeom>
          <a:noFill/>
          <a:ln w="9525">
            <a:solidFill>
              <a:schemeClr val="tx1"/>
            </a:solidFill>
            <a:round/>
            <a:headEnd/>
            <a:tailEnd/>
          </a:ln>
        </p:spPr>
        <p:txBody>
          <a:bodyPr wrap="none" anchor="ctr"/>
          <a:lstStyle/>
          <a:p>
            <a:endParaRPr lang="en-US"/>
          </a:p>
        </p:txBody>
      </p:sp>
      <p:sp>
        <p:nvSpPr>
          <p:cNvPr id="9257" name="Text Box 13"/>
          <p:cNvSpPr txBox="1">
            <a:spLocks noChangeArrowheads="1"/>
          </p:cNvSpPr>
          <p:nvPr/>
        </p:nvSpPr>
        <p:spPr bwMode="auto">
          <a:xfrm>
            <a:off x="4387850" y="3335338"/>
            <a:ext cx="338138" cy="368300"/>
          </a:xfrm>
          <a:prstGeom prst="rect">
            <a:avLst/>
          </a:prstGeom>
          <a:noFill/>
          <a:ln w="9525">
            <a:noFill/>
            <a:miter lim="800000"/>
            <a:headEnd/>
            <a:tailEnd/>
          </a:ln>
        </p:spPr>
        <p:txBody>
          <a:bodyPr wrap="none">
            <a:spAutoFit/>
          </a:bodyPr>
          <a:lstStyle/>
          <a:p>
            <a:pPr eaLnBrk="0" hangingPunct="0"/>
            <a:r>
              <a:rPr lang="en-US"/>
              <a:t>P</a:t>
            </a:r>
          </a:p>
        </p:txBody>
      </p:sp>
      <p:sp>
        <p:nvSpPr>
          <p:cNvPr id="9258" name="Line 14"/>
          <p:cNvSpPr>
            <a:spLocks noChangeShapeType="1"/>
          </p:cNvSpPr>
          <p:nvPr/>
        </p:nvSpPr>
        <p:spPr bwMode="auto">
          <a:xfrm flipH="1">
            <a:off x="4953000" y="3294063"/>
            <a:ext cx="1066800" cy="0"/>
          </a:xfrm>
          <a:prstGeom prst="line">
            <a:avLst/>
          </a:prstGeom>
          <a:noFill/>
          <a:ln w="9525">
            <a:solidFill>
              <a:srgbClr val="FFFF00"/>
            </a:solidFill>
            <a:round/>
            <a:headEnd/>
            <a:tailEnd/>
          </a:ln>
        </p:spPr>
        <p:txBody>
          <a:bodyPr wrap="none" anchor="ctr"/>
          <a:lstStyle/>
          <a:p>
            <a:endParaRPr lang="en-US"/>
          </a:p>
        </p:txBody>
      </p:sp>
      <p:sp>
        <p:nvSpPr>
          <p:cNvPr id="9259" name="Text Box 15"/>
          <p:cNvSpPr txBox="1">
            <a:spLocks noChangeArrowheads="1"/>
          </p:cNvSpPr>
          <p:nvPr/>
        </p:nvSpPr>
        <p:spPr bwMode="auto">
          <a:xfrm>
            <a:off x="4343400" y="3065463"/>
            <a:ext cx="390525" cy="368300"/>
          </a:xfrm>
          <a:prstGeom prst="rect">
            <a:avLst/>
          </a:prstGeom>
          <a:noFill/>
          <a:ln w="9525">
            <a:noFill/>
            <a:miter lim="800000"/>
            <a:headEnd/>
            <a:tailEnd/>
          </a:ln>
        </p:spPr>
        <p:txBody>
          <a:bodyPr wrap="none">
            <a:spAutoFit/>
          </a:bodyPr>
          <a:lstStyle/>
          <a:p>
            <a:pPr eaLnBrk="0" hangingPunct="0"/>
            <a:r>
              <a:rPr lang="en-US">
                <a:solidFill>
                  <a:srgbClr val="FFFF00"/>
                </a:solidFill>
              </a:rPr>
              <a:t>P’</a:t>
            </a:r>
          </a:p>
        </p:txBody>
      </p:sp>
      <p:sp>
        <p:nvSpPr>
          <p:cNvPr id="9260" name="Text Box 16"/>
          <p:cNvSpPr txBox="1">
            <a:spLocks noChangeArrowheads="1"/>
          </p:cNvSpPr>
          <p:nvPr/>
        </p:nvSpPr>
        <p:spPr bwMode="auto">
          <a:xfrm>
            <a:off x="5257800" y="4132263"/>
            <a:ext cx="557213" cy="457200"/>
          </a:xfrm>
          <a:prstGeom prst="rect">
            <a:avLst/>
          </a:prstGeom>
          <a:noFill/>
          <a:ln w="9525">
            <a:noFill/>
            <a:miter lim="800000"/>
            <a:headEnd/>
            <a:tailEnd/>
          </a:ln>
        </p:spPr>
        <p:txBody>
          <a:bodyPr wrap="none">
            <a:spAutoFit/>
          </a:bodyPr>
          <a:lstStyle/>
          <a:p>
            <a:pPr eaLnBrk="0" hangingPunct="0"/>
            <a:r>
              <a:rPr lang="en-US"/>
              <a:t>Qp</a:t>
            </a:r>
          </a:p>
        </p:txBody>
      </p:sp>
      <p:sp>
        <p:nvSpPr>
          <p:cNvPr id="9261" name="Line 17"/>
          <p:cNvSpPr>
            <a:spLocks noChangeShapeType="1"/>
          </p:cNvSpPr>
          <p:nvPr/>
        </p:nvSpPr>
        <p:spPr bwMode="auto">
          <a:xfrm>
            <a:off x="5562600" y="3598863"/>
            <a:ext cx="0" cy="457200"/>
          </a:xfrm>
          <a:prstGeom prst="line">
            <a:avLst/>
          </a:prstGeom>
          <a:noFill/>
          <a:ln w="9525">
            <a:solidFill>
              <a:schemeClr val="tx1"/>
            </a:solidFill>
            <a:round/>
            <a:headEnd/>
            <a:tailEnd/>
          </a:ln>
        </p:spPr>
        <p:txBody>
          <a:bodyPr wrap="none" anchor="ctr"/>
          <a:lstStyle/>
          <a:p>
            <a:endParaRPr lang="en-US"/>
          </a:p>
        </p:txBody>
      </p:sp>
      <p:sp>
        <p:nvSpPr>
          <p:cNvPr id="9262" name="Line 18"/>
          <p:cNvSpPr>
            <a:spLocks noChangeShapeType="1"/>
          </p:cNvSpPr>
          <p:nvPr/>
        </p:nvSpPr>
        <p:spPr bwMode="auto">
          <a:xfrm>
            <a:off x="7010400" y="3598863"/>
            <a:ext cx="0" cy="457200"/>
          </a:xfrm>
          <a:prstGeom prst="line">
            <a:avLst/>
          </a:prstGeom>
          <a:noFill/>
          <a:ln w="9525">
            <a:solidFill>
              <a:schemeClr val="tx1"/>
            </a:solidFill>
            <a:round/>
            <a:headEnd/>
            <a:tailEnd/>
          </a:ln>
        </p:spPr>
        <p:txBody>
          <a:bodyPr wrap="none" anchor="ctr"/>
          <a:lstStyle/>
          <a:p>
            <a:endParaRPr lang="en-US"/>
          </a:p>
        </p:txBody>
      </p:sp>
      <p:sp>
        <p:nvSpPr>
          <p:cNvPr id="9263" name="Text Box 19"/>
          <p:cNvSpPr txBox="1">
            <a:spLocks noChangeArrowheads="1"/>
          </p:cNvSpPr>
          <p:nvPr/>
        </p:nvSpPr>
        <p:spPr bwMode="auto">
          <a:xfrm>
            <a:off x="6934200" y="4132263"/>
            <a:ext cx="539750" cy="457200"/>
          </a:xfrm>
          <a:prstGeom prst="rect">
            <a:avLst/>
          </a:prstGeom>
          <a:noFill/>
          <a:ln w="9525">
            <a:noFill/>
            <a:miter lim="800000"/>
            <a:headEnd/>
            <a:tailEnd/>
          </a:ln>
        </p:spPr>
        <p:txBody>
          <a:bodyPr wrap="none">
            <a:spAutoFit/>
          </a:bodyPr>
          <a:lstStyle/>
          <a:p>
            <a:pPr eaLnBrk="0" hangingPunct="0"/>
            <a:r>
              <a:rPr lang="en-US"/>
              <a:t>Qc</a:t>
            </a:r>
          </a:p>
        </p:txBody>
      </p:sp>
      <p:sp>
        <p:nvSpPr>
          <p:cNvPr id="9264" name="Line 20"/>
          <p:cNvSpPr>
            <a:spLocks noChangeShapeType="1"/>
          </p:cNvSpPr>
          <p:nvPr/>
        </p:nvSpPr>
        <p:spPr bwMode="auto">
          <a:xfrm>
            <a:off x="5562600" y="4665663"/>
            <a:ext cx="381000" cy="0"/>
          </a:xfrm>
          <a:prstGeom prst="line">
            <a:avLst/>
          </a:prstGeom>
          <a:noFill/>
          <a:ln w="9525">
            <a:solidFill>
              <a:schemeClr val="tx2"/>
            </a:solidFill>
            <a:round/>
            <a:headEnd/>
            <a:tailEnd type="triangle" w="med" len="med"/>
          </a:ln>
        </p:spPr>
        <p:txBody>
          <a:bodyPr wrap="none" anchor="ctr"/>
          <a:lstStyle/>
          <a:p>
            <a:endParaRPr lang="en-US"/>
          </a:p>
        </p:txBody>
      </p:sp>
      <p:sp>
        <p:nvSpPr>
          <p:cNvPr id="9265" name="Line 21"/>
          <p:cNvSpPr>
            <a:spLocks noChangeShapeType="1"/>
          </p:cNvSpPr>
          <p:nvPr/>
        </p:nvSpPr>
        <p:spPr bwMode="auto">
          <a:xfrm flipH="1">
            <a:off x="6629400" y="4665663"/>
            <a:ext cx="381000" cy="0"/>
          </a:xfrm>
          <a:prstGeom prst="line">
            <a:avLst/>
          </a:prstGeom>
          <a:noFill/>
          <a:ln w="9525">
            <a:solidFill>
              <a:schemeClr val="tx2"/>
            </a:solidFill>
            <a:round/>
            <a:headEnd/>
            <a:tailEnd type="triangle" w="med" len="med"/>
          </a:ln>
        </p:spPr>
        <p:txBody>
          <a:bodyPr wrap="none" anchor="ctr"/>
          <a:lstStyle/>
          <a:p>
            <a:endParaRPr lang="en-US"/>
          </a:p>
        </p:txBody>
      </p:sp>
      <p:sp>
        <p:nvSpPr>
          <p:cNvPr id="9266" name="Text Box 22"/>
          <p:cNvSpPr txBox="1">
            <a:spLocks noChangeArrowheads="1"/>
          </p:cNvSpPr>
          <p:nvPr/>
        </p:nvSpPr>
        <p:spPr bwMode="auto">
          <a:xfrm>
            <a:off x="5105400" y="3294063"/>
            <a:ext cx="349250" cy="366712"/>
          </a:xfrm>
          <a:prstGeom prst="rect">
            <a:avLst/>
          </a:prstGeom>
          <a:noFill/>
          <a:ln w="9525">
            <a:noFill/>
            <a:miter lim="800000"/>
            <a:headEnd/>
            <a:tailEnd/>
          </a:ln>
        </p:spPr>
        <p:txBody>
          <a:bodyPr wrap="none">
            <a:spAutoFit/>
          </a:bodyPr>
          <a:lstStyle/>
          <a:p>
            <a:pPr eaLnBrk="0" hangingPunct="0"/>
            <a:r>
              <a:rPr lang="en-US" b="1">
                <a:solidFill>
                  <a:srgbClr val="FF6600"/>
                </a:solidFill>
              </a:rPr>
              <a:t>A</a:t>
            </a:r>
          </a:p>
        </p:txBody>
      </p:sp>
      <p:sp>
        <p:nvSpPr>
          <p:cNvPr id="9267" name="Text Box 23"/>
          <p:cNvSpPr txBox="1">
            <a:spLocks noChangeArrowheads="1"/>
          </p:cNvSpPr>
          <p:nvPr/>
        </p:nvSpPr>
        <p:spPr bwMode="auto">
          <a:xfrm>
            <a:off x="5791200" y="3294063"/>
            <a:ext cx="349250" cy="366712"/>
          </a:xfrm>
          <a:prstGeom prst="rect">
            <a:avLst/>
          </a:prstGeom>
          <a:noFill/>
          <a:ln w="9525">
            <a:noFill/>
            <a:miter lim="800000"/>
            <a:headEnd/>
            <a:tailEnd/>
          </a:ln>
        </p:spPr>
        <p:txBody>
          <a:bodyPr wrap="none">
            <a:spAutoFit/>
          </a:bodyPr>
          <a:lstStyle/>
          <a:p>
            <a:pPr eaLnBrk="0" hangingPunct="0"/>
            <a:r>
              <a:rPr lang="en-US" b="1">
                <a:solidFill>
                  <a:srgbClr val="FF6600"/>
                </a:solidFill>
              </a:rPr>
              <a:t>B</a:t>
            </a:r>
          </a:p>
        </p:txBody>
      </p:sp>
      <p:sp>
        <p:nvSpPr>
          <p:cNvPr id="9268" name="Text Box 24"/>
          <p:cNvSpPr txBox="1">
            <a:spLocks noChangeArrowheads="1"/>
          </p:cNvSpPr>
          <p:nvPr/>
        </p:nvSpPr>
        <p:spPr bwMode="auto">
          <a:xfrm>
            <a:off x="6172200" y="3294063"/>
            <a:ext cx="349250" cy="366712"/>
          </a:xfrm>
          <a:prstGeom prst="rect">
            <a:avLst/>
          </a:prstGeom>
          <a:noFill/>
          <a:ln w="9525">
            <a:noFill/>
            <a:miter lim="800000"/>
            <a:headEnd/>
            <a:tailEnd/>
          </a:ln>
        </p:spPr>
        <p:txBody>
          <a:bodyPr wrap="none">
            <a:spAutoFit/>
          </a:bodyPr>
          <a:lstStyle/>
          <a:p>
            <a:pPr eaLnBrk="0" hangingPunct="0"/>
            <a:r>
              <a:rPr lang="en-US" b="1">
                <a:solidFill>
                  <a:srgbClr val="FF6600"/>
                </a:solidFill>
              </a:rPr>
              <a:t>C</a:t>
            </a:r>
          </a:p>
        </p:txBody>
      </p:sp>
      <p:sp>
        <p:nvSpPr>
          <p:cNvPr id="9269" name="Text Box 25"/>
          <p:cNvSpPr txBox="1">
            <a:spLocks noChangeArrowheads="1"/>
          </p:cNvSpPr>
          <p:nvPr/>
        </p:nvSpPr>
        <p:spPr bwMode="auto">
          <a:xfrm>
            <a:off x="6553200" y="3294063"/>
            <a:ext cx="349250" cy="366712"/>
          </a:xfrm>
          <a:prstGeom prst="rect">
            <a:avLst/>
          </a:prstGeom>
          <a:noFill/>
          <a:ln w="9525">
            <a:noFill/>
            <a:miter lim="800000"/>
            <a:headEnd/>
            <a:tailEnd/>
          </a:ln>
        </p:spPr>
        <p:txBody>
          <a:bodyPr wrap="none">
            <a:spAutoFit/>
          </a:bodyPr>
          <a:lstStyle/>
          <a:p>
            <a:pPr eaLnBrk="0" hangingPunct="0"/>
            <a:r>
              <a:rPr lang="en-US" b="1">
                <a:solidFill>
                  <a:srgbClr val="FF6600"/>
                </a:solidFill>
              </a:rPr>
              <a:t>D</a:t>
            </a:r>
          </a:p>
        </p:txBody>
      </p:sp>
      <p:sp>
        <p:nvSpPr>
          <p:cNvPr id="9270" name="Text Box 26"/>
          <p:cNvSpPr txBox="1">
            <a:spLocks noChangeArrowheads="1"/>
          </p:cNvSpPr>
          <p:nvPr/>
        </p:nvSpPr>
        <p:spPr bwMode="auto">
          <a:xfrm>
            <a:off x="4343400" y="1160463"/>
            <a:ext cx="3659188" cy="646112"/>
          </a:xfrm>
          <a:prstGeom prst="rect">
            <a:avLst/>
          </a:prstGeom>
          <a:noFill/>
          <a:ln w="9525">
            <a:noFill/>
            <a:miter lim="800000"/>
            <a:headEnd/>
            <a:tailEnd/>
          </a:ln>
        </p:spPr>
        <p:txBody>
          <a:bodyPr wrap="none">
            <a:spAutoFit/>
          </a:bodyPr>
          <a:lstStyle/>
          <a:p>
            <a:r>
              <a:rPr lang="en-US"/>
              <a:t>An import quota limits the quantity</a:t>
            </a:r>
          </a:p>
          <a:p>
            <a:r>
              <a:rPr lang="en-US"/>
              <a:t>that importers can import</a:t>
            </a:r>
          </a:p>
        </p:txBody>
      </p:sp>
      <p:sp>
        <p:nvSpPr>
          <p:cNvPr id="9271" name="Text Box 27"/>
          <p:cNvSpPr txBox="1">
            <a:spLocks noChangeArrowheads="1"/>
          </p:cNvSpPr>
          <p:nvPr/>
        </p:nvSpPr>
        <p:spPr bwMode="auto">
          <a:xfrm>
            <a:off x="4913313" y="4741863"/>
            <a:ext cx="2570162" cy="1260475"/>
          </a:xfrm>
          <a:prstGeom prst="rect">
            <a:avLst/>
          </a:prstGeom>
          <a:noFill/>
          <a:ln w="9525">
            <a:noFill/>
            <a:miter lim="800000"/>
            <a:headEnd/>
            <a:tailEnd/>
          </a:ln>
        </p:spPr>
        <p:txBody>
          <a:bodyPr wrap="none">
            <a:spAutoFit/>
          </a:bodyPr>
          <a:lstStyle/>
          <a:p>
            <a:pPr>
              <a:lnSpc>
                <a:spcPct val="80000"/>
              </a:lnSpc>
            </a:pPr>
            <a:r>
              <a:rPr lang="en-US"/>
              <a:t>C.S. change: </a:t>
            </a:r>
            <a:r>
              <a:rPr lang="en-US">
                <a:solidFill>
                  <a:srgbClr val="FF6600"/>
                </a:solidFill>
              </a:rPr>
              <a:t>-</a:t>
            </a:r>
            <a:r>
              <a:rPr lang="en-US" b="1">
                <a:solidFill>
                  <a:srgbClr val="FF6600"/>
                </a:solidFill>
              </a:rPr>
              <a:t>ABCD</a:t>
            </a:r>
            <a:endParaRPr lang="en-US">
              <a:solidFill>
                <a:srgbClr val="FF6600"/>
              </a:solidFill>
            </a:endParaRPr>
          </a:p>
          <a:p>
            <a:pPr>
              <a:lnSpc>
                <a:spcPct val="80000"/>
              </a:lnSpc>
            </a:pPr>
            <a:r>
              <a:rPr lang="en-US"/>
              <a:t>P.S. change: </a:t>
            </a:r>
            <a:r>
              <a:rPr lang="en-US">
                <a:solidFill>
                  <a:srgbClr val="FF6600"/>
                </a:solidFill>
              </a:rPr>
              <a:t>+</a:t>
            </a:r>
            <a:r>
              <a:rPr lang="en-US" b="1">
                <a:solidFill>
                  <a:srgbClr val="FF6600"/>
                </a:solidFill>
              </a:rPr>
              <a:t>A</a:t>
            </a:r>
          </a:p>
          <a:p>
            <a:pPr>
              <a:lnSpc>
                <a:spcPct val="80000"/>
              </a:lnSpc>
            </a:pPr>
            <a:r>
              <a:rPr lang="en-US"/>
              <a:t>quota rent:       </a:t>
            </a:r>
            <a:r>
              <a:rPr lang="en-US">
                <a:solidFill>
                  <a:srgbClr val="FF6600"/>
                </a:solidFill>
              </a:rPr>
              <a:t>+</a:t>
            </a:r>
            <a:r>
              <a:rPr lang="en-US" b="1">
                <a:solidFill>
                  <a:srgbClr val="FF6600"/>
                </a:solidFill>
              </a:rPr>
              <a:t>C</a:t>
            </a:r>
            <a:r>
              <a:rPr lang="en-US"/>
              <a:t> </a:t>
            </a:r>
          </a:p>
          <a:p>
            <a:pPr>
              <a:lnSpc>
                <a:spcPct val="80000"/>
              </a:lnSpc>
            </a:pPr>
            <a:r>
              <a:rPr lang="en-US"/>
              <a:t>net change:     </a:t>
            </a:r>
            <a:r>
              <a:rPr lang="en-US">
                <a:solidFill>
                  <a:srgbClr val="FF6600"/>
                </a:solidFill>
              </a:rPr>
              <a:t>-</a:t>
            </a:r>
            <a:r>
              <a:rPr lang="en-US" b="1">
                <a:solidFill>
                  <a:srgbClr val="FF6600"/>
                </a:solidFill>
              </a:rPr>
              <a:t>B D</a:t>
            </a:r>
          </a:p>
        </p:txBody>
      </p:sp>
      <p:sp>
        <p:nvSpPr>
          <p:cNvPr id="9272" name="Text Box 55"/>
          <p:cNvSpPr txBox="1">
            <a:spLocks noChangeArrowheads="1"/>
          </p:cNvSpPr>
          <p:nvPr/>
        </p:nvSpPr>
        <p:spPr bwMode="auto">
          <a:xfrm>
            <a:off x="7467600" y="2074863"/>
            <a:ext cx="19050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FF00"/>
                </a:solidFill>
              </a:rPr>
              <a:t>S+quota</a:t>
            </a:r>
          </a:p>
        </p:txBody>
      </p:sp>
      <p:sp>
        <p:nvSpPr>
          <p:cNvPr id="9273" name="Line 56"/>
          <p:cNvSpPr>
            <a:spLocks noChangeShapeType="1"/>
          </p:cNvSpPr>
          <p:nvPr/>
        </p:nvSpPr>
        <p:spPr bwMode="auto">
          <a:xfrm flipV="1">
            <a:off x="5600700" y="2489200"/>
            <a:ext cx="2136775" cy="1554163"/>
          </a:xfrm>
          <a:prstGeom prst="line">
            <a:avLst/>
          </a:prstGeom>
          <a:noFill/>
          <a:ln w="28575">
            <a:solidFill>
              <a:srgbClr val="FFFF00"/>
            </a:solidFill>
            <a:prstDash val="dash"/>
            <a:round/>
            <a:headEnd/>
            <a:tailEnd/>
          </a:ln>
        </p:spPr>
        <p:txBody>
          <a:bodyPr wrap="none" anchor="ctr"/>
          <a:lstStyle/>
          <a:p>
            <a:endParaRPr lang="en-US"/>
          </a:p>
        </p:txBody>
      </p:sp>
      <p:sp>
        <p:nvSpPr>
          <p:cNvPr id="9274" name="Text Box 57"/>
          <p:cNvSpPr txBox="1">
            <a:spLocks noChangeArrowheads="1"/>
          </p:cNvSpPr>
          <p:nvPr/>
        </p:nvSpPr>
        <p:spPr bwMode="auto">
          <a:xfrm>
            <a:off x="6934200" y="2074863"/>
            <a:ext cx="1905000" cy="396875"/>
          </a:xfrm>
          <a:prstGeom prst="rect">
            <a:avLst/>
          </a:prstGeom>
          <a:noFill/>
          <a:ln w="9525">
            <a:noFill/>
            <a:miter lim="800000"/>
            <a:headEnd/>
            <a:tailEnd/>
          </a:ln>
        </p:spPr>
        <p:txBody>
          <a:bodyPr>
            <a:spAutoFit/>
          </a:bodyPr>
          <a:lstStyle/>
          <a:p>
            <a:pPr eaLnBrk="0" hangingPunct="0">
              <a:spcBef>
                <a:spcPct val="50000"/>
              </a:spcBef>
            </a:pPr>
            <a:r>
              <a:rPr lang="en-US" sz="2000"/>
              <a:t>S</a:t>
            </a:r>
          </a:p>
        </p:txBody>
      </p:sp>
      <p:sp>
        <p:nvSpPr>
          <p:cNvPr id="9275" name="Line 58"/>
          <p:cNvSpPr>
            <a:spLocks noChangeShapeType="1"/>
          </p:cNvSpPr>
          <p:nvPr/>
        </p:nvSpPr>
        <p:spPr bwMode="auto">
          <a:xfrm>
            <a:off x="7086600" y="2532063"/>
            <a:ext cx="609600" cy="0"/>
          </a:xfrm>
          <a:prstGeom prst="line">
            <a:avLst/>
          </a:prstGeom>
          <a:noFill/>
          <a:ln w="9525">
            <a:solidFill>
              <a:srgbClr val="FFFF00"/>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7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7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63" y="1219200"/>
            <a:ext cx="9057159" cy="4924425"/>
          </a:xfrm>
          <a:prstGeom prst="rect">
            <a:avLst/>
          </a:prstGeom>
          <a:noFill/>
        </p:spPr>
        <p:txBody>
          <a:bodyPr wrap="none" rtlCol="0">
            <a:spAutoFit/>
          </a:bodyPr>
          <a:lstStyle/>
          <a:p>
            <a:r>
              <a:rPr lang="en-US" sz="2800" b="1" dirty="0"/>
              <a:t>Agricultural </a:t>
            </a:r>
            <a:r>
              <a:rPr lang="en-US" sz="2800" b="1" dirty="0" smtClean="0"/>
              <a:t>support:</a:t>
            </a:r>
          </a:p>
          <a:p>
            <a:endParaRPr lang="en-US" b="1" dirty="0"/>
          </a:p>
          <a:p>
            <a:r>
              <a:rPr lang="en-US" dirty="0" smtClean="0"/>
              <a:t>defined by the OECD as…</a:t>
            </a:r>
            <a:br>
              <a:rPr lang="en-US" dirty="0" smtClean="0"/>
            </a:br>
            <a:r>
              <a:rPr lang="en-US" dirty="0" smtClean="0"/>
              <a:t/>
            </a:r>
            <a:br>
              <a:rPr lang="en-US" dirty="0" smtClean="0"/>
            </a:br>
            <a:r>
              <a:rPr lang="en-US" dirty="0" smtClean="0"/>
              <a:t>      the </a:t>
            </a:r>
            <a:r>
              <a:rPr lang="en-US" dirty="0"/>
              <a:t>annual monetary value of gross transfers </a:t>
            </a:r>
            <a:r>
              <a:rPr lang="en-US" dirty="0" smtClean="0"/>
              <a:t>to </a:t>
            </a:r>
            <a:r>
              <a:rPr lang="en-US" dirty="0"/>
              <a:t>agriculture from consumers and </a:t>
            </a:r>
            <a:r>
              <a:rPr lang="en-US" dirty="0" smtClean="0"/>
              <a:t/>
            </a:r>
            <a:br>
              <a:rPr lang="en-US" dirty="0" smtClean="0"/>
            </a:br>
            <a:r>
              <a:rPr lang="en-US" dirty="0" smtClean="0"/>
              <a:t>      taxpayers</a:t>
            </a:r>
            <a:r>
              <a:rPr lang="en-US" dirty="0"/>
              <a:t>, arising from governments' policies that support agriculture, regardless </a:t>
            </a:r>
            <a:r>
              <a:rPr lang="en-US" dirty="0" smtClean="0"/>
              <a:t/>
            </a:r>
            <a:br>
              <a:rPr lang="en-US" dirty="0" smtClean="0"/>
            </a:br>
            <a:r>
              <a:rPr lang="en-US" dirty="0" smtClean="0"/>
              <a:t>      of their </a:t>
            </a:r>
            <a:r>
              <a:rPr lang="en-US" dirty="0"/>
              <a:t>objectives and their economic impacts.</a:t>
            </a:r>
            <a:br>
              <a:rPr lang="en-US" dirty="0"/>
            </a:br>
            <a:r>
              <a:rPr lang="en-US" dirty="0"/>
              <a:t/>
            </a:r>
            <a:br>
              <a:rPr lang="en-US" dirty="0"/>
            </a:br>
            <a:r>
              <a:rPr lang="en-US" sz="1600" dirty="0"/>
              <a:t/>
            </a:r>
            <a:br>
              <a:rPr lang="en-US" sz="1600" dirty="0"/>
            </a:br>
            <a:r>
              <a:rPr lang="en-US" sz="1600" dirty="0">
                <a:hlinkClick r:id="rId2"/>
              </a:rPr>
              <a:t>http://</a:t>
            </a:r>
            <a:r>
              <a:rPr lang="en-US" sz="1600" dirty="0" smtClean="0">
                <a:hlinkClick r:id="rId2"/>
              </a:rPr>
              <a:t>www.oecd.org/tad/agricultural-policies/producerandconsumersupportestimatesdatabase.htm</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THINK: total policy transfers, measured at the farm gate.  This includes:</a:t>
            </a:r>
            <a:br>
              <a:rPr lang="en-US" sz="1600" dirty="0" smtClean="0"/>
            </a:br>
            <a:r>
              <a:rPr lang="en-US" sz="1600" dirty="0" smtClean="0"/>
              <a:t/>
            </a:r>
            <a:br>
              <a:rPr lang="en-US" sz="1600" dirty="0" smtClean="0"/>
            </a:br>
            <a:r>
              <a:rPr lang="en-US" sz="1600" dirty="0" smtClean="0"/>
              <a:t>	- price support</a:t>
            </a:r>
            <a:br>
              <a:rPr lang="en-US" sz="1600" dirty="0" smtClean="0"/>
            </a:br>
            <a:r>
              <a:rPr lang="en-US" sz="1600" dirty="0" smtClean="0"/>
              <a:t>	- direct payments</a:t>
            </a:r>
          </a:p>
          <a:p>
            <a:r>
              <a:rPr lang="en-US" sz="1600" dirty="0"/>
              <a:t>	</a:t>
            </a:r>
            <a:r>
              <a:rPr lang="en-US" sz="1600" dirty="0" smtClean="0"/>
              <a:t>- foregone revenue</a:t>
            </a:r>
            <a:br>
              <a:rPr lang="en-US" sz="1600" dirty="0" smtClean="0"/>
            </a:br>
            <a:endParaRPr lang="en-US" sz="1600" dirty="0"/>
          </a:p>
        </p:txBody>
      </p:sp>
    </p:spTree>
    <p:extLst>
      <p:ext uri="{BB962C8B-B14F-4D97-AF65-F5344CB8AC3E}">
        <p14:creationId xmlns:p14="http://schemas.microsoft.com/office/powerpoint/2010/main" val="27090157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p:cNvPicPr>
            <a:picLocks noChangeAspect="1" noChangeArrowheads="1"/>
          </p:cNvPicPr>
          <p:nvPr/>
        </p:nvPicPr>
        <p:blipFill>
          <a:blip r:embed="rId3" cstate="print"/>
          <a:srcRect/>
          <a:stretch>
            <a:fillRect/>
          </a:stretch>
        </p:blipFill>
        <p:spPr bwMode="auto">
          <a:xfrm>
            <a:off x="381000" y="755650"/>
            <a:ext cx="8534400" cy="6102350"/>
          </a:xfrm>
          <a:prstGeom prst="rect">
            <a:avLst/>
          </a:prstGeom>
          <a:noFill/>
          <a:ln w="9525">
            <a:noFill/>
            <a:miter lim="800000"/>
            <a:headEnd/>
            <a:tailEnd/>
          </a:ln>
        </p:spPr>
      </p:pic>
      <p:sp>
        <p:nvSpPr>
          <p:cNvPr id="48131" name="Title 9"/>
          <p:cNvSpPr>
            <a:spLocks noGrp="1"/>
          </p:cNvSpPr>
          <p:nvPr>
            <p:ph type="title"/>
          </p:nvPr>
        </p:nvSpPr>
        <p:spPr>
          <a:xfrm>
            <a:off x="0" y="0"/>
            <a:ext cx="9144000" cy="685800"/>
          </a:xfrm>
        </p:spPr>
        <p:txBody>
          <a:bodyPr/>
          <a:lstStyle/>
          <a:p>
            <a:r>
              <a:rPr lang="en-US" smtClean="0"/>
              <a:t>Comparison of policy measures over time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9"/>
          <p:cNvSpPr>
            <a:spLocks noGrp="1"/>
          </p:cNvSpPr>
          <p:nvPr>
            <p:ph type="title"/>
          </p:nvPr>
        </p:nvSpPr>
        <p:spPr>
          <a:xfrm>
            <a:off x="0" y="0"/>
            <a:ext cx="9144000" cy="685800"/>
          </a:xfrm>
        </p:spPr>
        <p:txBody>
          <a:bodyPr/>
          <a:lstStyle/>
          <a:p>
            <a:r>
              <a:rPr lang="en-US" smtClean="0"/>
              <a:t>Comparison of PSEs across countries</a:t>
            </a:r>
          </a:p>
        </p:txBody>
      </p:sp>
      <p:pic>
        <p:nvPicPr>
          <p:cNvPr id="49155" name="Picture 8"/>
          <p:cNvPicPr>
            <a:picLocks noChangeAspect="1" noChangeArrowheads="1"/>
          </p:cNvPicPr>
          <p:nvPr/>
        </p:nvPicPr>
        <p:blipFill>
          <a:blip r:embed="rId3" cstate="print"/>
          <a:srcRect/>
          <a:stretch>
            <a:fillRect/>
          </a:stretch>
        </p:blipFill>
        <p:spPr bwMode="auto">
          <a:xfrm>
            <a:off x="381000" y="1136384"/>
            <a:ext cx="8034338" cy="4829175"/>
          </a:xfrm>
          <a:prstGeom prst="rect">
            <a:avLst/>
          </a:prstGeom>
          <a:noFill/>
          <a:ln w="9525">
            <a:noFill/>
            <a:miter lim="800000"/>
            <a:headEnd/>
            <a:tailEnd/>
          </a:ln>
        </p:spPr>
      </p:pic>
      <p:pic>
        <p:nvPicPr>
          <p:cNvPr id="49156" name="Picture 9"/>
          <p:cNvPicPr>
            <a:picLocks noChangeAspect="1" noChangeArrowheads="1"/>
          </p:cNvPicPr>
          <p:nvPr/>
        </p:nvPicPr>
        <p:blipFill>
          <a:blip r:embed="rId4" cstate="print"/>
          <a:srcRect/>
          <a:stretch>
            <a:fillRect/>
          </a:stretch>
        </p:blipFill>
        <p:spPr bwMode="auto">
          <a:xfrm>
            <a:off x="120650" y="5943600"/>
            <a:ext cx="8791575" cy="285750"/>
          </a:xfrm>
          <a:prstGeom prst="rect">
            <a:avLst/>
          </a:prstGeom>
          <a:noFill/>
          <a:ln w="9525">
            <a:noFill/>
            <a:miter lim="800000"/>
            <a:headEnd/>
            <a:tailEnd/>
          </a:ln>
        </p:spPr>
      </p:pic>
      <p:cxnSp>
        <p:nvCxnSpPr>
          <p:cNvPr id="3" name="Straight Arrow Connector 2"/>
          <p:cNvCxnSpPr/>
          <p:nvPr/>
        </p:nvCxnSpPr>
        <p:spPr>
          <a:xfrm flipV="1">
            <a:off x="3799283" y="4038600"/>
            <a:ext cx="228600" cy="15240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62199" y="2773144"/>
            <a:ext cx="3102769" cy="461665"/>
          </a:xfrm>
          <a:prstGeom prst="rect">
            <a:avLst/>
          </a:prstGeom>
          <a:noFill/>
        </p:spPr>
        <p:txBody>
          <a:bodyPr wrap="square" rtlCol="0">
            <a:spAutoFit/>
          </a:bodyPr>
          <a:lstStyle/>
          <a:p>
            <a:r>
              <a:rPr lang="en-US" sz="1200" dirty="0" smtClean="0">
                <a:solidFill>
                  <a:srgbClr val="FF0000"/>
                </a:solidFill>
              </a:rPr>
              <a:t>Within country, the </a:t>
            </a:r>
            <a:r>
              <a:rPr lang="en-US" sz="1200" dirty="0" smtClean="0">
                <a:solidFill>
                  <a:srgbClr val="FF0000"/>
                </a:solidFill>
              </a:rPr>
              <a:t>long-term trend </a:t>
            </a:r>
            <a:r>
              <a:rPr lang="en-US" sz="1200" dirty="0" smtClean="0">
                <a:solidFill>
                  <a:srgbClr val="FF0000"/>
                </a:solidFill>
              </a:rPr>
              <a:t>is downward (almost) </a:t>
            </a:r>
            <a:r>
              <a:rPr lang="en-US" sz="1200" dirty="0" smtClean="0">
                <a:solidFill>
                  <a:srgbClr val="FF0000"/>
                </a:solidFill>
              </a:rPr>
              <a:t>everywhere… </a:t>
            </a:r>
            <a:endParaRPr lang="en-US" sz="1200" dirty="0">
              <a:solidFill>
                <a:srgbClr val="FF0000"/>
              </a:solidFill>
            </a:endParaRPr>
          </a:p>
        </p:txBody>
      </p:sp>
      <p:sp>
        <p:nvSpPr>
          <p:cNvPr id="6" name="Rectangle 5"/>
          <p:cNvSpPr/>
          <p:nvPr/>
        </p:nvSpPr>
        <p:spPr>
          <a:xfrm>
            <a:off x="5964108" y="5614846"/>
            <a:ext cx="1635384" cy="338554"/>
          </a:xfrm>
          <a:prstGeom prst="rect">
            <a:avLst/>
          </a:prstGeom>
        </p:spPr>
        <p:txBody>
          <a:bodyPr wrap="none">
            <a:spAutoFit/>
          </a:bodyPr>
          <a:lstStyle/>
          <a:p>
            <a:r>
              <a:rPr lang="en-US" sz="1600" dirty="0" smtClean="0">
                <a:solidFill>
                  <a:srgbClr val="FF0000"/>
                </a:solidFill>
              </a:rPr>
              <a:t>…but read </a:t>
            </a:r>
            <a:r>
              <a:rPr lang="en-US" sz="1600" dirty="0">
                <a:solidFill>
                  <a:srgbClr val="FF0000"/>
                </a:solidFill>
                <a:hlinkClick r:id="rId5"/>
              </a:rPr>
              <a:t>this</a:t>
            </a:r>
            <a:r>
              <a:rPr lang="en-US" sz="1600" dirty="0">
                <a:solidFill>
                  <a:srgbClr val="FF0000"/>
                </a:solidFill>
              </a:rPr>
              <a:t>. </a:t>
            </a:r>
            <a:endParaRPr lang="en-US" sz="1600" dirty="0">
              <a:solidFill>
                <a:srgbClr val="FF0000"/>
              </a:solidFill>
            </a:endParaRPr>
          </a:p>
        </p:txBody>
      </p:sp>
      <p:cxnSp>
        <p:nvCxnSpPr>
          <p:cNvPr id="11" name="Straight Arrow Connector 10"/>
          <p:cNvCxnSpPr/>
          <p:nvPr/>
        </p:nvCxnSpPr>
        <p:spPr>
          <a:xfrm>
            <a:off x="1066800" y="4524655"/>
            <a:ext cx="228600" cy="13519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00200" y="4650758"/>
            <a:ext cx="228600" cy="13519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47899" y="4114800"/>
            <a:ext cx="190501" cy="40375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33090" y="3912920"/>
            <a:ext cx="190501" cy="40375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90899" y="3596203"/>
            <a:ext cx="101998" cy="5185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16437" y="3513298"/>
            <a:ext cx="101998" cy="5185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05400" y="3344217"/>
            <a:ext cx="101998" cy="5185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99546" y="2507289"/>
            <a:ext cx="101998" cy="5185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48400" y="2212523"/>
            <a:ext cx="101998" cy="5185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81800" y="2312721"/>
            <a:ext cx="44025" cy="36506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338842" y="2332070"/>
            <a:ext cx="44025" cy="36506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19658" y="2210345"/>
            <a:ext cx="44025" cy="36506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9"/>
          <p:cNvSpPr>
            <a:spLocks noGrp="1"/>
          </p:cNvSpPr>
          <p:nvPr>
            <p:ph type="title"/>
          </p:nvPr>
        </p:nvSpPr>
        <p:spPr>
          <a:xfrm>
            <a:off x="0" y="0"/>
            <a:ext cx="9144000" cy="685800"/>
          </a:xfrm>
        </p:spPr>
        <p:txBody>
          <a:bodyPr/>
          <a:lstStyle/>
          <a:p>
            <a:r>
              <a:rPr lang="en-US" smtClean="0"/>
              <a:t>Composition of PSEs by policy instrument</a:t>
            </a:r>
          </a:p>
        </p:txBody>
      </p:sp>
      <p:pic>
        <p:nvPicPr>
          <p:cNvPr id="50179" name="Picture 5"/>
          <p:cNvPicPr>
            <a:picLocks noChangeAspect="1" noChangeArrowheads="1"/>
          </p:cNvPicPr>
          <p:nvPr/>
        </p:nvPicPr>
        <p:blipFill>
          <a:blip r:embed="rId3" cstate="print"/>
          <a:srcRect/>
          <a:stretch>
            <a:fillRect/>
          </a:stretch>
        </p:blipFill>
        <p:spPr bwMode="auto">
          <a:xfrm>
            <a:off x="685800" y="1447800"/>
            <a:ext cx="7419975" cy="5181600"/>
          </a:xfrm>
          <a:prstGeom prst="rect">
            <a:avLst/>
          </a:prstGeom>
          <a:noFill/>
          <a:ln w="9525">
            <a:noFill/>
            <a:miter lim="800000"/>
            <a:headEnd/>
            <a:tailEnd/>
          </a:ln>
        </p:spPr>
      </p:pic>
      <p:pic>
        <p:nvPicPr>
          <p:cNvPr id="50180" name="Picture 6"/>
          <p:cNvPicPr>
            <a:picLocks noChangeAspect="1" noChangeArrowheads="1"/>
          </p:cNvPicPr>
          <p:nvPr/>
        </p:nvPicPr>
        <p:blipFill>
          <a:blip r:embed="rId4" cstate="print"/>
          <a:srcRect/>
          <a:stretch>
            <a:fillRect/>
          </a:stretch>
        </p:blipFill>
        <p:spPr bwMode="auto">
          <a:xfrm>
            <a:off x="1828800" y="3810000"/>
            <a:ext cx="5167313" cy="1452563"/>
          </a:xfrm>
          <a:prstGeom prst="rect">
            <a:avLst/>
          </a:prstGeom>
          <a:noFill/>
          <a:ln w="9525">
            <a:noFill/>
            <a:miter lim="800000"/>
            <a:headEnd/>
            <a:tailEnd/>
          </a:ln>
        </p:spPr>
      </p:pic>
      <p:pic>
        <p:nvPicPr>
          <p:cNvPr id="50181" name="Picture 7"/>
          <p:cNvPicPr>
            <a:picLocks noChangeAspect="1" noChangeArrowheads="1"/>
          </p:cNvPicPr>
          <p:nvPr/>
        </p:nvPicPr>
        <p:blipFill>
          <a:blip r:embed="rId5" cstate="print"/>
          <a:srcRect/>
          <a:stretch>
            <a:fillRect/>
          </a:stretch>
        </p:blipFill>
        <p:spPr bwMode="auto">
          <a:xfrm>
            <a:off x="228600" y="6572250"/>
            <a:ext cx="8601075" cy="219075"/>
          </a:xfrm>
          <a:prstGeom prst="rect">
            <a:avLst/>
          </a:prstGeom>
          <a:noFill/>
          <a:ln w="9525">
            <a:noFill/>
            <a:miter lim="800000"/>
            <a:headEnd/>
            <a:tailEnd/>
          </a:ln>
        </p:spPr>
      </p:pic>
      <p:pic>
        <p:nvPicPr>
          <p:cNvPr id="50182" name="Picture 8"/>
          <p:cNvPicPr>
            <a:picLocks noChangeAspect="1" noChangeArrowheads="1"/>
          </p:cNvPicPr>
          <p:nvPr/>
        </p:nvPicPr>
        <p:blipFill>
          <a:blip r:embed="rId6" cstate="print"/>
          <a:srcRect/>
          <a:stretch>
            <a:fillRect/>
          </a:stretch>
        </p:blipFill>
        <p:spPr bwMode="auto">
          <a:xfrm>
            <a:off x="669925" y="1042988"/>
            <a:ext cx="7458075" cy="415925"/>
          </a:xfrm>
          <a:prstGeom prst="rect">
            <a:avLst/>
          </a:prstGeom>
          <a:noFill/>
          <a:ln w="9525">
            <a:noFill/>
            <a:miter lim="800000"/>
            <a:headEnd/>
            <a:tailEnd/>
          </a:ln>
        </p:spPr>
      </p:pic>
      <p:sp>
        <p:nvSpPr>
          <p:cNvPr id="7" name="TextBox 6"/>
          <p:cNvSpPr txBox="1"/>
          <p:nvPr/>
        </p:nvSpPr>
        <p:spPr>
          <a:xfrm>
            <a:off x="7543800" y="4038600"/>
            <a:ext cx="1371600" cy="830997"/>
          </a:xfrm>
          <a:prstGeom prst="rect">
            <a:avLst/>
          </a:prstGeom>
          <a:solidFill>
            <a:schemeClr val="accent1"/>
          </a:solidFill>
        </p:spPr>
        <p:txBody>
          <a:bodyPr wrap="square" rtlCol="0">
            <a:spAutoFit/>
          </a:bodyPr>
          <a:lstStyle/>
          <a:p>
            <a:r>
              <a:rPr lang="en-US" sz="1200" dirty="0" smtClean="0"/>
              <a:t>A   = per area</a:t>
            </a:r>
            <a:br>
              <a:rPr lang="en-US" sz="1200" dirty="0" smtClean="0"/>
            </a:br>
            <a:r>
              <a:rPr lang="en-US" sz="1200" dirty="0" smtClean="0"/>
              <a:t>An = per animal</a:t>
            </a:r>
            <a:br>
              <a:rPr lang="en-US" sz="1200" dirty="0" smtClean="0"/>
            </a:br>
            <a:r>
              <a:rPr lang="en-US" sz="1200" dirty="0" smtClean="0"/>
              <a:t>R   = revenue</a:t>
            </a:r>
            <a:br>
              <a:rPr lang="en-US" sz="1200" dirty="0" smtClean="0"/>
            </a:br>
            <a:r>
              <a:rPr lang="en-US" sz="1200" dirty="0" smtClean="0"/>
              <a:t>I     = income</a:t>
            </a:r>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EU and US PSEs by policy instrument</a:t>
            </a:r>
          </a:p>
        </p:txBody>
      </p:sp>
      <p:pic>
        <p:nvPicPr>
          <p:cNvPr id="51203" name="Picture 2"/>
          <p:cNvPicPr>
            <a:picLocks noChangeAspect="1" noChangeArrowheads="1"/>
          </p:cNvPicPr>
          <p:nvPr/>
        </p:nvPicPr>
        <p:blipFill>
          <a:blip r:embed="rId3" cstate="print"/>
          <a:srcRect/>
          <a:stretch>
            <a:fillRect/>
          </a:stretch>
        </p:blipFill>
        <p:spPr bwMode="auto">
          <a:xfrm>
            <a:off x="4648200" y="1524000"/>
            <a:ext cx="4219575" cy="4867275"/>
          </a:xfrm>
          <a:prstGeom prst="rect">
            <a:avLst/>
          </a:prstGeom>
          <a:noFill/>
          <a:ln w="9525">
            <a:noFill/>
            <a:miter lim="800000"/>
            <a:headEnd/>
            <a:tailEnd/>
          </a:ln>
        </p:spPr>
      </p:pic>
      <p:pic>
        <p:nvPicPr>
          <p:cNvPr id="51204" name="Picture 3"/>
          <p:cNvPicPr>
            <a:picLocks noChangeAspect="1" noChangeArrowheads="1"/>
          </p:cNvPicPr>
          <p:nvPr/>
        </p:nvPicPr>
        <p:blipFill>
          <a:blip r:embed="rId4" cstate="print"/>
          <a:srcRect/>
          <a:stretch>
            <a:fillRect/>
          </a:stretch>
        </p:blipFill>
        <p:spPr bwMode="auto">
          <a:xfrm>
            <a:off x="381000" y="1524000"/>
            <a:ext cx="4143375" cy="4886325"/>
          </a:xfrm>
          <a:prstGeom prst="rect">
            <a:avLst/>
          </a:prstGeom>
          <a:noFill/>
          <a:ln w="9525">
            <a:noFill/>
            <a:miter lim="800000"/>
            <a:headEnd/>
            <a:tailEnd/>
          </a:ln>
        </p:spPr>
      </p:pic>
      <p:sp>
        <p:nvSpPr>
          <p:cNvPr id="51205" name="Rectangle 5"/>
          <p:cNvSpPr>
            <a:spLocks noChangeArrowheads="1"/>
          </p:cNvSpPr>
          <p:nvPr/>
        </p:nvSpPr>
        <p:spPr bwMode="auto">
          <a:xfrm>
            <a:off x="0" y="6534150"/>
            <a:ext cx="9144000" cy="369888"/>
          </a:xfrm>
          <a:prstGeom prst="rect">
            <a:avLst/>
          </a:prstGeom>
          <a:noFill/>
          <a:ln w="9525">
            <a:noFill/>
            <a:miter lim="800000"/>
            <a:headEnd/>
            <a:tailEnd/>
          </a:ln>
        </p:spPr>
        <p:txBody>
          <a:bodyPr>
            <a:spAutoFit/>
          </a:bodyPr>
          <a:lstStyle/>
          <a:p>
            <a:r>
              <a:rPr lang="en-US"/>
              <a:t>Source:  Agricultural Policies in OECD Countries: At a Glance 2008, pages 64 and 84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Bottom line on type of support</a:t>
            </a:r>
          </a:p>
        </p:txBody>
      </p:sp>
      <p:sp>
        <p:nvSpPr>
          <p:cNvPr id="51205" name="Rectangle 5"/>
          <p:cNvSpPr>
            <a:spLocks noChangeArrowheads="1"/>
          </p:cNvSpPr>
          <p:nvPr/>
        </p:nvSpPr>
        <p:spPr bwMode="auto">
          <a:xfrm>
            <a:off x="0" y="6534150"/>
            <a:ext cx="9144000" cy="369888"/>
          </a:xfrm>
          <a:prstGeom prst="rect">
            <a:avLst/>
          </a:prstGeom>
          <a:noFill/>
          <a:ln w="9525">
            <a:noFill/>
            <a:miter lim="800000"/>
            <a:headEnd/>
            <a:tailEnd/>
          </a:ln>
        </p:spPr>
        <p:txBody>
          <a:bodyPr>
            <a:spAutoFit/>
          </a:bodyPr>
          <a:lstStyle/>
          <a:p>
            <a:r>
              <a:rPr lang="en-US" dirty="0" smtClean="0"/>
              <a:t>Source:  OECD 2009 (</a:t>
            </a:r>
            <a:r>
              <a:rPr lang="en-US" dirty="0" smtClean="0">
                <a:hlinkClick r:id="rId3"/>
              </a:rPr>
              <a:t>http://www.oecd.org/dataoecd/23/7/44924550.pdf</a:t>
            </a:r>
            <a:r>
              <a:rPr lang="en-US" dirty="0" smtClean="0"/>
              <a:t>)</a:t>
            </a:r>
          </a:p>
        </p:txBody>
      </p:sp>
      <p:pic>
        <p:nvPicPr>
          <p:cNvPr id="121858" name="Picture 2"/>
          <p:cNvPicPr>
            <a:picLocks noChangeAspect="1" noChangeArrowheads="1"/>
          </p:cNvPicPr>
          <p:nvPr/>
        </p:nvPicPr>
        <p:blipFill>
          <a:blip r:embed="rId4" cstate="print"/>
          <a:srcRect/>
          <a:stretch>
            <a:fillRect/>
          </a:stretch>
        </p:blipFill>
        <p:spPr bwMode="auto">
          <a:xfrm>
            <a:off x="217102" y="1314450"/>
            <a:ext cx="8429839"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EU and US PSEs by commodity</a:t>
            </a:r>
          </a:p>
        </p:txBody>
      </p:sp>
      <p:sp>
        <p:nvSpPr>
          <p:cNvPr id="52227" name="Rectangle 5"/>
          <p:cNvSpPr>
            <a:spLocks noChangeArrowheads="1"/>
          </p:cNvSpPr>
          <p:nvPr/>
        </p:nvSpPr>
        <p:spPr bwMode="auto">
          <a:xfrm>
            <a:off x="0" y="6534150"/>
            <a:ext cx="9144000" cy="369888"/>
          </a:xfrm>
          <a:prstGeom prst="rect">
            <a:avLst/>
          </a:prstGeom>
          <a:noFill/>
          <a:ln w="9525">
            <a:noFill/>
            <a:miter lim="800000"/>
            <a:headEnd/>
            <a:tailEnd/>
          </a:ln>
        </p:spPr>
        <p:txBody>
          <a:bodyPr>
            <a:spAutoFit/>
          </a:bodyPr>
          <a:lstStyle/>
          <a:p>
            <a:r>
              <a:rPr lang="en-US"/>
              <a:t>Source:  Agricultural Policies in OECD Countries: At a Glance 2008, pages 64 and 84</a:t>
            </a:r>
          </a:p>
        </p:txBody>
      </p:sp>
      <p:pic>
        <p:nvPicPr>
          <p:cNvPr id="52228" name="Picture 2"/>
          <p:cNvPicPr>
            <a:picLocks noChangeAspect="1" noChangeArrowheads="1"/>
          </p:cNvPicPr>
          <p:nvPr/>
        </p:nvPicPr>
        <p:blipFill>
          <a:blip r:embed="rId3" cstate="print"/>
          <a:srcRect l="3804" b="5820"/>
          <a:stretch>
            <a:fillRect/>
          </a:stretch>
        </p:blipFill>
        <p:spPr bwMode="auto">
          <a:xfrm>
            <a:off x="4624388" y="1471613"/>
            <a:ext cx="4427537" cy="5005387"/>
          </a:xfrm>
          <a:prstGeom prst="rect">
            <a:avLst/>
          </a:prstGeom>
          <a:noFill/>
          <a:ln w="9525">
            <a:noFill/>
            <a:miter lim="800000"/>
            <a:headEnd/>
            <a:tailEnd/>
          </a:ln>
        </p:spPr>
      </p:pic>
      <p:pic>
        <p:nvPicPr>
          <p:cNvPr id="52229" name="Picture 3"/>
          <p:cNvPicPr>
            <a:picLocks noChangeAspect="1" noChangeArrowheads="1"/>
          </p:cNvPicPr>
          <p:nvPr/>
        </p:nvPicPr>
        <p:blipFill>
          <a:blip r:embed="rId4" cstate="print"/>
          <a:srcRect/>
          <a:stretch>
            <a:fillRect/>
          </a:stretch>
        </p:blipFill>
        <p:spPr bwMode="auto">
          <a:xfrm>
            <a:off x="66675" y="1471613"/>
            <a:ext cx="4518025" cy="5002212"/>
          </a:xfrm>
          <a:prstGeom prst="rect">
            <a:avLst/>
          </a:prstGeom>
          <a:noFill/>
          <a:ln w="9525">
            <a:noFill/>
            <a:miter lim="800000"/>
            <a:headEnd/>
            <a:tailEnd/>
          </a:ln>
        </p:spPr>
      </p:pic>
      <p:sp>
        <p:nvSpPr>
          <p:cNvPr id="6" name="Oval 5"/>
          <p:cNvSpPr/>
          <p:nvPr/>
        </p:nvSpPr>
        <p:spPr>
          <a:xfrm>
            <a:off x="771525" y="2066925"/>
            <a:ext cx="533400" cy="381000"/>
          </a:xfrm>
          <a:prstGeom prst="ellipse">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5"/>
          </p:cNvCxnSpPr>
          <p:nvPr/>
        </p:nvCxnSpPr>
        <p:spPr>
          <a:xfrm rot="10800000">
            <a:off x="1226810" y="2392130"/>
            <a:ext cx="830590" cy="655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0" y="3048000"/>
            <a:ext cx="2590800" cy="646331"/>
          </a:xfrm>
          <a:prstGeom prst="rect">
            <a:avLst/>
          </a:prstGeom>
          <a:noFill/>
          <a:ln>
            <a:solidFill>
              <a:schemeClr val="accent1">
                <a:shade val="50000"/>
              </a:schemeClr>
            </a:solidFill>
          </a:ln>
        </p:spPr>
        <p:txBody>
          <a:bodyPr wrap="square" rtlCol="0">
            <a:spAutoFit/>
          </a:bodyPr>
          <a:lstStyle/>
          <a:p>
            <a:r>
              <a:rPr lang="en-US" sz="1200" dirty="0" smtClean="0">
                <a:solidFill>
                  <a:srgbClr val="FF0000"/>
                </a:solidFill>
              </a:rPr>
              <a:t>MPS=Market Price Support</a:t>
            </a:r>
            <a:br>
              <a:rPr lang="en-US" sz="1200" dirty="0" smtClean="0">
                <a:solidFill>
                  <a:srgbClr val="FF0000"/>
                </a:solidFill>
              </a:rPr>
            </a:br>
            <a:r>
              <a:rPr lang="en-US" sz="1200" dirty="0" smtClean="0">
                <a:solidFill>
                  <a:srgbClr val="FF0000"/>
                </a:solidFill>
              </a:rPr>
              <a:t>SCT =Single Commodity Transfer</a:t>
            </a:r>
          </a:p>
          <a:p>
            <a:r>
              <a:rPr lang="en-US" sz="1200" dirty="0" smtClean="0">
                <a:solidFill>
                  <a:srgbClr val="FF0000"/>
                </a:solidFill>
              </a:rPr>
              <a:t>PSE = Producer support estimate</a:t>
            </a:r>
            <a:endParaRPr lang="en-US" sz="1200" dirty="0">
              <a:solidFill>
                <a:srgbClr val="FF0000"/>
              </a:solidFill>
            </a:endParaRPr>
          </a:p>
        </p:txBody>
      </p:sp>
      <p:cxnSp>
        <p:nvCxnSpPr>
          <p:cNvPr id="11" name="Straight Arrow Connector 10"/>
          <p:cNvCxnSpPr/>
          <p:nvPr/>
        </p:nvCxnSpPr>
        <p:spPr>
          <a:xfrm flipV="1">
            <a:off x="2057400" y="1752600"/>
            <a:ext cx="2057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Trend in producer support</a:t>
            </a:r>
          </a:p>
        </p:txBody>
      </p:sp>
      <p:sp>
        <p:nvSpPr>
          <p:cNvPr id="52227" name="Rectangle 5"/>
          <p:cNvSpPr>
            <a:spLocks noChangeArrowheads="1"/>
          </p:cNvSpPr>
          <p:nvPr/>
        </p:nvSpPr>
        <p:spPr bwMode="auto">
          <a:xfrm>
            <a:off x="0" y="6534150"/>
            <a:ext cx="9144000" cy="646331"/>
          </a:xfrm>
          <a:prstGeom prst="rect">
            <a:avLst/>
          </a:prstGeom>
          <a:noFill/>
          <a:ln w="9525">
            <a:noFill/>
            <a:miter lim="800000"/>
            <a:headEnd/>
            <a:tailEnd/>
          </a:ln>
        </p:spPr>
        <p:txBody>
          <a:bodyPr>
            <a:spAutoFit/>
          </a:bodyPr>
          <a:lstStyle/>
          <a:p>
            <a:r>
              <a:rPr lang="en-US" dirty="0"/>
              <a:t>Source:  </a:t>
            </a:r>
            <a:r>
              <a:rPr lang="en-US" dirty="0" smtClean="0"/>
              <a:t>OECD 2009 (</a:t>
            </a:r>
            <a:r>
              <a:rPr lang="en-US" dirty="0" smtClean="0">
                <a:hlinkClick r:id="rId3"/>
              </a:rPr>
              <a:t>http://www.oecd.org/dataoecd/23/7/44924550.pdf</a:t>
            </a:r>
            <a:r>
              <a:rPr lang="en-US" dirty="0" smtClean="0"/>
              <a:t>)</a:t>
            </a:r>
          </a:p>
          <a:p>
            <a:endParaRPr lang="en-US" dirty="0"/>
          </a:p>
        </p:txBody>
      </p:sp>
      <p:pic>
        <p:nvPicPr>
          <p:cNvPr id="120834" name="Picture 2"/>
          <p:cNvPicPr>
            <a:picLocks noChangeAspect="1" noChangeArrowheads="1"/>
          </p:cNvPicPr>
          <p:nvPr/>
        </p:nvPicPr>
        <p:blipFill>
          <a:blip r:embed="rId4" cstate="print"/>
          <a:srcRect/>
          <a:stretch>
            <a:fillRect/>
          </a:stretch>
        </p:blipFill>
        <p:spPr bwMode="auto">
          <a:xfrm>
            <a:off x="156443" y="1633538"/>
            <a:ext cx="8638770" cy="491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For further reading:</a:t>
            </a:r>
          </a:p>
        </p:txBody>
      </p:sp>
      <p:sp>
        <p:nvSpPr>
          <p:cNvPr id="52227" name="Rectangle 5"/>
          <p:cNvSpPr>
            <a:spLocks noChangeArrowheads="1"/>
          </p:cNvSpPr>
          <p:nvPr/>
        </p:nvSpPr>
        <p:spPr bwMode="auto">
          <a:xfrm>
            <a:off x="0" y="4419600"/>
            <a:ext cx="9144000" cy="646331"/>
          </a:xfrm>
          <a:prstGeom prst="rect">
            <a:avLst/>
          </a:prstGeom>
          <a:noFill/>
          <a:ln w="9525">
            <a:noFill/>
            <a:miter lim="800000"/>
            <a:headEnd/>
            <a:tailEnd/>
          </a:ln>
        </p:spPr>
        <p:txBody>
          <a:bodyPr>
            <a:spAutoFit/>
          </a:bodyPr>
          <a:lstStyle/>
          <a:p>
            <a:r>
              <a:rPr lang="en-US" dirty="0" smtClean="0"/>
              <a:t>OECD 2009 (</a:t>
            </a:r>
            <a:r>
              <a:rPr lang="en-US" dirty="0" smtClean="0">
                <a:hlinkClick r:id="rId3"/>
              </a:rPr>
              <a:t>http://www.oecd.org/dataoecd/23/7/44924550.pdf</a:t>
            </a:r>
            <a:r>
              <a:rPr lang="en-US" dirty="0" smtClean="0"/>
              <a:t>)</a:t>
            </a:r>
          </a:p>
          <a:p>
            <a:endParaRPr lang="en-US" dirty="0"/>
          </a:p>
        </p:txBody>
      </p:sp>
      <p:pic>
        <p:nvPicPr>
          <p:cNvPr id="122882" name="Picture 2"/>
          <p:cNvPicPr>
            <a:picLocks noChangeAspect="1" noChangeArrowheads="1"/>
          </p:cNvPicPr>
          <p:nvPr/>
        </p:nvPicPr>
        <p:blipFill>
          <a:blip r:embed="rId4" cstate="print"/>
          <a:srcRect/>
          <a:stretch>
            <a:fillRect/>
          </a:stretch>
        </p:blipFill>
        <p:spPr bwMode="auto">
          <a:xfrm>
            <a:off x="762000" y="2900363"/>
            <a:ext cx="762000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381000"/>
            <a:ext cx="9144000" cy="990600"/>
          </a:xfrm>
        </p:spPr>
        <p:txBody>
          <a:bodyPr/>
          <a:lstStyle/>
          <a:p>
            <a:r>
              <a:rPr lang="en-US" dirty="0" smtClean="0"/>
              <a:t>The evidence? </a:t>
            </a:r>
            <a:br>
              <a:rPr lang="en-US" dirty="0" smtClean="0"/>
            </a:br>
            <a:r>
              <a:rPr lang="en-US" dirty="0" smtClean="0"/>
              <a:t>Distortions have worsened </a:t>
            </a:r>
            <a:r>
              <a:rPr lang="en-US" i="1" dirty="0" smtClean="0"/>
              <a:t>and</a:t>
            </a:r>
            <a:r>
              <a:rPr lang="en-US" dirty="0" smtClean="0"/>
              <a:t> improved</a:t>
            </a:r>
          </a:p>
        </p:txBody>
      </p:sp>
      <p:grpSp>
        <p:nvGrpSpPr>
          <p:cNvPr id="56323" name="Group 8"/>
          <p:cNvGrpSpPr>
            <a:grpSpLocks/>
          </p:cNvGrpSpPr>
          <p:nvPr/>
        </p:nvGrpSpPr>
        <p:grpSpPr bwMode="auto">
          <a:xfrm>
            <a:off x="838200" y="1600200"/>
            <a:ext cx="7404100" cy="4597400"/>
            <a:chOff x="901700" y="1727200"/>
            <a:chExt cx="7164950" cy="4324684"/>
          </a:xfrm>
        </p:grpSpPr>
        <p:pic>
          <p:nvPicPr>
            <p:cNvPr id="56325" name="Picture 3"/>
            <p:cNvPicPr>
              <a:picLocks noChangeAspect="1" noChangeArrowheads="1"/>
            </p:cNvPicPr>
            <p:nvPr/>
          </p:nvPicPr>
          <p:blipFill>
            <a:blip r:embed="rId3" cstate="print"/>
            <a:srcRect l="1579" t="3545" r="2632" b="27599"/>
            <a:stretch>
              <a:fillRect/>
            </a:stretch>
          </p:blipFill>
          <p:spPr bwMode="auto">
            <a:xfrm>
              <a:off x="1246389" y="1732547"/>
              <a:ext cx="6810758" cy="3392906"/>
            </a:xfrm>
            <a:prstGeom prst="rect">
              <a:avLst/>
            </a:prstGeom>
            <a:noFill/>
            <a:ln w="9525">
              <a:noFill/>
              <a:miter lim="800000"/>
              <a:headEnd/>
              <a:tailEnd/>
            </a:ln>
          </p:spPr>
        </p:pic>
        <p:pic>
          <p:nvPicPr>
            <p:cNvPr id="56326" name="Picture 3"/>
            <p:cNvPicPr>
              <a:picLocks noChangeAspect="1" noChangeArrowheads="1"/>
            </p:cNvPicPr>
            <p:nvPr/>
          </p:nvPicPr>
          <p:blipFill>
            <a:blip r:embed="rId3" cstate="print"/>
            <a:srcRect l="8311" t="79675" r="14117" b="5135"/>
            <a:stretch>
              <a:fillRect/>
            </a:stretch>
          </p:blipFill>
          <p:spPr bwMode="auto">
            <a:xfrm>
              <a:off x="1255295" y="5127486"/>
              <a:ext cx="6811355" cy="924398"/>
            </a:xfrm>
            <a:prstGeom prst="rect">
              <a:avLst/>
            </a:prstGeom>
            <a:noFill/>
            <a:ln w="9525">
              <a:noFill/>
              <a:miter lim="800000"/>
              <a:headEnd/>
              <a:tailEnd/>
            </a:ln>
          </p:spPr>
        </p:pic>
        <p:sp>
          <p:nvSpPr>
            <p:cNvPr id="56327" name="TextBox 7"/>
            <p:cNvSpPr txBox="1">
              <a:spLocks noChangeArrowheads="1"/>
            </p:cNvSpPr>
            <p:nvPr/>
          </p:nvSpPr>
          <p:spPr bwMode="auto">
            <a:xfrm rot="-5400000">
              <a:off x="-1072634" y="3701534"/>
              <a:ext cx="4318000" cy="369332"/>
            </a:xfrm>
            <a:prstGeom prst="rect">
              <a:avLst/>
            </a:prstGeom>
            <a:solidFill>
              <a:schemeClr val="tx1"/>
            </a:solidFill>
            <a:ln w="9525">
              <a:solidFill>
                <a:schemeClr val="tx1">
                  <a:alpha val="0"/>
                </a:schemeClr>
              </a:solidFill>
              <a:miter lim="800000"/>
              <a:headEnd/>
              <a:tailEnd/>
            </a:ln>
          </p:spPr>
          <p:txBody>
            <a:bodyPr>
              <a:spAutoFit/>
            </a:bodyPr>
            <a:lstStyle/>
            <a:p>
              <a:pPr algn="ctr"/>
              <a:r>
                <a:rPr lang="en-US">
                  <a:solidFill>
                    <a:schemeClr val="bg1"/>
                  </a:solidFill>
                </a:rPr>
                <a:t>Constant 2000 US$ (billions)</a:t>
              </a:r>
            </a:p>
          </p:txBody>
        </p:sp>
      </p:grpSp>
      <p:sp>
        <p:nvSpPr>
          <p:cNvPr id="56324" name="TextBox 9"/>
          <p:cNvSpPr txBox="1">
            <a:spLocks noChangeArrowheads="1"/>
          </p:cNvSpPr>
          <p:nvPr/>
        </p:nvSpPr>
        <p:spPr bwMode="auto">
          <a:xfrm>
            <a:off x="304800" y="6273800"/>
            <a:ext cx="8382000" cy="584200"/>
          </a:xfrm>
          <a:prstGeom prst="rect">
            <a:avLst/>
          </a:prstGeom>
          <a:noFill/>
          <a:ln w="9525">
            <a:noFill/>
            <a:miter lim="800000"/>
            <a:headEnd/>
            <a:tailEnd/>
          </a:ln>
        </p:spPr>
        <p:txBody>
          <a:bodyPr>
            <a:spAutoFit/>
          </a:bodyPr>
          <a:lstStyle/>
          <a:p>
            <a:r>
              <a:rPr lang="en-US" sz="1600" dirty="0"/>
              <a:t>Source:  Anderson, K. </a:t>
            </a:r>
            <a:r>
              <a:rPr lang="en-US" sz="1600" dirty="0" smtClean="0"/>
              <a:t>(2009). </a:t>
            </a:r>
            <a:r>
              <a:rPr lang="en-US" sz="1600" i="1" dirty="0"/>
              <a:t>Distortions to Agricultural Incentives: A Global Perspective, 1955 to 2007</a:t>
            </a:r>
            <a:r>
              <a:rPr lang="en-US" sz="1600" dirty="0"/>
              <a:t>, London: Palgrave Macmillan and Washington DC: World Bank.</a:t>
            </a:r>
          </a:p>
        </p:txBody>
      </p:sp>
      <p:sp>
        <p:nvSpPr>
          <p:cNvPr id="8" name="Oval 7"/>
          <p:cNvSpPr/>
          <p:nvPr/>
        </p:nvSpPr>
        <p:spPr>
          <a:xfrm>
            <a:off x="5105400" y="3048000"/>
            <a:ext cx="2590800" cy="1628775"/>
          </a:xfrm>
          <a:prstGeom prst="ellipse">
            <a:avLst/>
          </a:prstGeom>
          <a:solidFill>
            <a:srgbClr val="FF0000">
              <a:alpha val="12000"/>
            </a:srgb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28570" y="3752850"/>
            <a:ext cx="1839029" cy="369332"/>
          </a:xfrm>
          <a:prstGeom prst="rect">
            <a:avLst/>
          </a:prstGeom>
          <a:noFill/>
        </p:spPr>
        <p:txBody>
          <a:bodyPr wrap="none" rtlCol="0">
            <a:spAutoFit/>
          </a:bodyPr>
          <a:lstStyle/>
          <a:p>
            <a:pPr algn="ctr"/>
            <a:r>
              <a:rPr lang="en-US" dirty="0" smtClean="0">
                <a:solidFill>
                  <a:srgbClr val="FF0000"/>
                </a:solidFill>
              </a:rPr>
              <a:t>Very interesting!</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52400" y="228600"/>
            <a:ext cx="8991600" cy="1143000"/>
          </a:xfrm>
        </p:spPr>
        <p:txBody>
          <a:bodyPr/>
          <a:lstStyle/>
          <a:p>
            <a:pPr eaLnBrk="1" hangingPunct="1"/>
            <a:r>
              <a:rPr lang="en-US" sz="3200" smtClean="0"/>
              <a:t>So…when we measure trade policies, </a:t>
            </a:r>
            <a:br>
              <a:rPr lang="en-US" sz="3200" smtClean="0"/>
            </a:br>
            <a:r>
              <a:rPr lang="en-US" sz="3200" smtClean="0"/>
              <a:t>we will use “free trade” as a benchmark</a:t>
            </a:r>
          </a:p>
        </p:txBody>
      </p:sp>
      <p:sp>
        <p:nvSpPr>
          <p:cNvPr id="14340" name="Rectangle 3"/>
          <p:cNvSpPr>
            <a:spLocks noGrp="1" noChangeArrowheads="1"/>
          </p:cNvSpPr>
          <p:nvPr>
            <p:ph type="body" idx="1"/>
          </p:nvPr>
        </p:nvSpPr>
        <p:spPr>
          <a:xfrm>
            <a:off x="0" y="1600200"/>
            <a:ext cx="9144000" cy="5105400"/>
          </a:xfrm>
        </p:spPr>
        <p:txBody>
          <a:bodyPr/>
          <a:lstStyle/>
          <a:p>
            <a:pPr eaLnBrk="1" hangingPunct="1">
              <a:spcBef>
                <a:spcPts val="0"/>
              </a:spcBef>
            </a:pPr>
            <a:r>
              <a:rPr lang="en-US" sz="2400" dirty="0" smtClean="0"/>
              <a:t>Deviations from free trade reduce national welfare, as long as</a:t>
            </a:r>
          </a:p>
          <a:p>
            <a:pPr lvl="1" eaLnBrk="1" hangingPunct="1">
              <a:spcBef>
                <a:spcPts val="0"/>
              </a:spcBef>
            </a:pPr>
            <a:r>
              <a:rPr lang="en-US" sz="2000" dirty="0" smtClean="0"/>
              <a:t>individual producers and consumers are optimizing, and</a:t>
            </a:r>
          </a:p>
          <a:p>
            <a:pPr lvl="1" eaLnBrk="1" hangingPunct="1">
              <a:spcBef>
                <a:spcPts val="0"/>
              </a:spcBef>
            </a:pPr>
            <a:r>
              <a:rPr lang="en-US" sz="2000" dirty="0" smtClean="0"/>
              <a:t>market outcomes are a perfectly competitive equilibrium between people, who thereby act as if they were one household.</a:t>
            </a:r>
            <a:br>
              <a:rPr lang="en-US" sz="2000" dirty="0" smtClean="0"/>
            </a:br>
            <a:endParaRPr lang="en-US" sz="2000" dirty="0" smtClean="0"/>
          </a:p>
          <a:p>
            <a:pPr eaLnBrk="1" hangingPunct="1">
              <a:spcBef>
                <a:spcPts val="0"/>
              </a:spcBef>
            </a:pPr>
            <a:r>
              <a:rPr lang="en-US" sz="2400" dirty="0" smtClean="0"/>
              <a:t>Remember, these are strong assumptions! </a:t>
            </a:r>
          </a:p>
          <a:p>
            <a:pPr lvl="1" eaLnBrk="1" hangingPunct="1">
              <a:spcBef>
                <a:spcPts val="0"/>
              </a:spcBef>
            </a:pPr>
            <a:r>
              <a:rPr lang="en-US" sz="2000" dirty="0" smtClean="0"/>
              <a:t>To the extent that buyers or sellers don’t trust each other, quantity goes toward zero -- unless remedied by trust in a brand or certification</a:t>
            </a:r>
          </a:p>
          <a:p>
            <a:pPr lvl="1" eaLnBrk="1" hangingPunct="1">
              <a:spcBef>
                <a:spcPts val="0"/>
              </a:spcBef>
            </a:pPr>
            <a:r>
              <a:rPr lang="en-US" sz="2000" dirty="0" smtClean="0"/>
              <a:t>To the extent that sellers are protected from competition by barriers to entry, they can restrict quantity to raise profits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14400" y="1143000"/>
            <a:ext cx="7283450" cy="5180013"/>
          </a:xfrm>
          <a:prstGeom prst="rect">
            <a:avLst/>
          </a:prstGeom>
          <a:solidFill>
            <a:schemeClr val="tx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7" name="Title 1"/>
          <p:cNvSpPr>
            <a:spLocks noGrp="1"/>
          </p:cNvSpPr>
          <p:nvPr>
            <p:ph type="title"/>
          </p:nvPr>
        </p:nvSpPr>
        <p:spPr>
          <a:xfrm>
            <a:off x="0" y="304800"/>
            <a:ext cx="9144000" cy="609600"/>
          </a:xfrm>
        </p:spPr>
        <p:txBody>
          <a:bodyPr/>
          <a:lstStyle/>
          <a:p>
            <a:pPr>
              <a:lnSpc>
                <a:spcPct val="80000"/>
              </a:lnSpc>
            </a:pPr>
            <a:r>
              <a:rPr lang="en-US" smtClean="0"/>
              <a:t>Non-agricultural distortions</a:t>
            </a:r>
            <a:br>
              <a:rPr lang="en-US" smtClean="0"/>
            </a:br>
            <a:r>
              <a:rPr lang="en-US" smtClean="0"/>
              <a:t>have also changed</a:t>
            </a:r>
          </a:p>
        </p:txBody>
      </p:sp>
      <p:pic>
        <p:nvPicPr>
          <p:cNvPr id="57348" name="Picture 2"/>
          <p:cNvPicPr>
            <a:picLocks noChangeAspect="1" noChangeArrowheads="1"/>
          </p:cNvPicPr>
          <p:nvPr/>
        </p:nvPicPr>
        <p:blipFill>
          <a:blip r:embed="rId3" cstate="print"/>
          <a:srcRect t="14618" b="19601"/>
          <a:stretch>
            <a:fillRect/>
          </a:stretch>
        </p:blipFill>
        <p:spPr bwMode="auto">
          <a:xfrm>
            <a:off x="1295400" y="1143000"/>
            <a:ext cx="6946900" cy="2743200"/>
          </a:xfrm>
          <a:prstGeom prst="rect">
            <a:avLst/>
          </a:prstGeom>
          <a:noFill/>
          <a:ln w="9525">
            <a:noFill/>
            <a:miter lim="800000"/>
            <a:headEnd/>
            <a:tailEnd/>
          </a:ln>
        </p:spPr>
      </p:pic>
      <p:sp>
        <p:nvSpPr>
          <p:cNvPr id="8" name="Rectangle 7"/>
          <p:cNvSpPr/>
          <p:nvPr/>
        </p:nvSpPr>
        <p:spPr>
          <a:xfrm>
            <a:off x="914400" y="1158875"/>
            <a:ext cx="457200" cy="5165725"/>
          </a:xfrm>
          <a:prstGeom prst="rect">
            <a:avLst/>
          </a:prstGeom>
          <a:solidFill>
            <a:schemeClr val="tx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0" name="TextBox 6"/>
          <p:cNvSpPr txBox="1">
            <a:spLocks noChangeArrowheads="1"/>
          </p:cNvSpPr>
          <p:nvPr/>
        </p:nvSpPr>
        <p:spPr bwMode="auto">
          <a:xfrm rot="-5400000">
            <a:off x="1061244" y="2367756"/>
            <a:ext cx="1143000" cy="369888"/>
          </a:xfrm>
          <a:prstGeom prst="rect">
            <a:avLst/>
          </a:prstGeom>
          <a:solidFill>
            <a:schemeClr val="tx1"/>
          </a:solidFill>
          <a:ln w="9525">
            <a:solidFill>
              <a:schemeClr val="tx1">
                <a:alpha val="0"/>
              </a:schemeClr>
            </a:solidFill>
            <a:miter lim="800000"/>
            <a:headEnd/>
            <a:tailEnd/>
          </a:ln>
        </p:spPr>
        <p:txBody>
          <a:bodyPr>
            <a:spAutoFit/>
          </a:bodyPr>
          <a:lstStyle/>
          <a:p>
            <a:r>
              <a:rPr lang="en-US">
                <a:solidFill>
                  <a:schemeClr val="bg1"/>
                </a:solidFill>
              </a:rPr>
              <a:t>Percent</a:t>
            </a:r>
          </a:p>
        </p:txBody>
      </p:sp>
      <p:sp>
        <p:nvSpPr>
          <p:cNvPr id="57351" name="TextBox 10"/>
          <p:cNvSpPr txBox="1">
            <a:spLocks noChangeArrowheads="1"/>
          </p:cNvSpPr>
          <p:nvPr/>
        </p:nvSpPr>
        <p:spPr bwMode="auto">
          <a:xfrm>
            <a:off x="3200400" y="1143000"/>
            <a:ext cx="3733800" cy="457200"/>
          </a:xfrm>
          <a:prstGeom prst="rect">
            <a:avLst/>
          </a:prstGeom>
          <a:noFill/>
          <a:ln w="9525">
            <a:noFill/>
            <a:miter lim="800000"/>
            <a:headEnd/>
            <a:tailEnd/>
          </a:ln>
        </p:spPr>
        <p:txBody>
          <a:bodyPr>
            <a:spAutoFit/>
          </a:bodyPr>
          <a:lstStyle/>
          <a:p>
            <a:r>
              <a:rPr lang="en-US" sz="2400">
                <a:solidFill>
                  <a:schemeClr val="bg1"/>
                </a:solidFill>
              </a:rPr>
              <a:t>Developing Countries</a:t>
            </a:r>
          </a:p>
        </p:txBody>
      </p:sp>
      <p:sp>
        <p:nvSpPr>
          <p:cNvPr id="13" name="Rectangle 12"/>
          <p:cNvSpPr/>
          <p:nvPr/>
        </p:nvSpPr>
        <p:spPr>
          <a:xfrm>
            <a:off x="5410200" y="4038600"/>
            <a:ext cx="2286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7"/>
          <p:cNvGrpSpPr>
            <a:grpSpLocks/>
          </p:cNvGrpSpPr>
          <p:nvPr/>
        </p:nvGrpSpPr>
        <p:grpSpPr bwMode="auto">
          <a:xfrm>
            <a:off x="1143000" y="3843338"/>
            <a:ext cx="7107238" cy="2489200"/>
            <a:chOff x="1143000" y="3843581"/>
            <a:chExt cx="7106652" cy="2489040"/>
          </a:xfrm>
        </p:grpSpPr>
        <p:pic>
          <p:nvPicPr>
            <p:cNvPr id="57359" name="Picture 3"/>
            <p:cNvPicPr>
              <a:picLocks noChangeAspect="1" noChangeArrowheads="1"/>
            </p:cNvPicPr>
            <p:nvPr/>
          </p:nvPicPr>
          <p:blipFill>
            <a:blip r:embed="rId4" cstate="print"/>
            <a:srcRect t="4002" b="31966"/>
            <a:stretch>
              <a:fillRect/>
            </a:stretch>
          </p:blipFill>
          <p:spPr bwMode="auto">
            <a:xfrm>
              <a:off x="1287977" y="3843581"/>
              <a:ext cx="6961675" cy="2489040"/>
            </a:xfrm>
            <a:prstGeom prst="rect">
              <a:avLst/>
            </a:prstGeom>
            <a:noFill/>
            <a:ln w="9525">
              <a:noFill/>
              <a:miter lim="800000"/>
              <a:headEnd/>
              <a:tailEnd/>
            </a:ln>
          </p:spPr>
        </p:pic>
        <p:sp>
          <p:nvSpPr>
            <p:cNvPr id="57360" name="TextBox 9"/>
            <p:cNvSpPr txBox="1">
              <a:spLocks noChangeArrowheads="1"/>
            </p:cNvSpPr>
            <p:nvPr/>
          </p:nvSpPr>
          <p:spPr bwMode="auto">
            <a:xfrm rot="-5400000">
              <a:off x="756166" y="5492234"/>
              <a:ext cx="1143000" cy="369332"/>
            </a:xfrm>
            <a:prstGeom prst="rect">
              <a:avLst/>
            </a:prstGeom>
            <a:solidFill>
              <a:schemeClr val="tx1"/>
            </a:solidFill>
            <a:ln w="9525">
              <a:solidFill>
                <a:schemeClr val="tx1">
                  <a:alpha val="0"/>
                </a:schemeClr>
              </a:solidFill>
              <a:miter lim="800000"/>
              <a:headEnd/>
              <a:tailEnd/>
            </a:ln>
          </p:spPr>
          <p:txBody>
            <a:bodyPr>
              <a:spAutoFit/>
            </a:bodyPr>
            <a:lstStyle/>
            <a:p>
              <a:r>
                <a:rPr lang="en-US">
                  <a:solidFill>
                    <a:schemeClr val="bg1"/>
                  </a:solidFill>
                </a:rPr>
                <a:t>Percent</a:t>
              </a:r>
            </a:p>
          </p:txBody>
        </p:sp>
        <p:sp>
          <p:nvSpPr>
            <p:cNvPr id="57361" name="TextBox 11"/>
            <p:cNvSpPr txBox="1">
              <a:spLocks noChangeArrowheads="1"/>
            </p:cNvSpPr>
            <p:nvPr/>
          </p:nvSpPr>
          <p:spPr bwMode="auto">
            <a:xfrm>
              <a:off x="3200400" y="4495800"/>
              <a:ext cx="3733800" cy="457200"/>
            </a:xfrm>
            <a:prstGeom prst="rect">
              <a:avLst/>
            </a:prstGeom>
            <a:noFill/>
            <a:ln w="9525">
              <a:noFill/>
              <a:miter lim="800000"/>
              <a:headEnd/>
              <a:tailEnd/>
            </a:ln>
          </p:spPr>
          <p:txBody>
            <a:bodyPr>
              <a:spAutoFit/>
            </a:bodyPr>
            <a:lstStyle/>
            <a:p>
              <a:r>
                <a:rPr lang="en-US" sz="2400">
                  <a:solidFill>
                    <a:schemeClr val="bg1"/>
                  </a:solidFill>
                </a:rPr>
                <a:t>High-Income Countries</a:t>
              </a:r>
            </a:p>
          </p:txBody>
        </p:sp>
      </p:grpSp>
      <p:pic>
        <p:nvPicPr>
          <p:cNvPr id="57354" name="Picture 3"/>
          <p:cNvPicPr>
            <a:picLocks noChangeAspect="1" noChangeArrowheads="1"/>
          </p:cNvPicPr>
          <p:nvPr/>
        </p:nvPicPr>
        <p:blipFill>
          <a:blip r:embed="rId4" cstate="print"/>
          <a:srcRect l="56250" t="4002" r="7613" b="73987"/>
          <a:stretch>
            <a:fillRect/>
          </a:stretch>
        </p:blipFill>
        <p:spPr bwMode="auto">
          <a:xfrm>
            <a:off x="5033963" y="3444875"/>
            <a:ext cx="3124200" cy="1143000"/>
          </a:xfrm>
          <a:prstGeom prst="rect">
            <a:avLst/>
          </a:prstGeom>
          <a:noFill/>
          <a:ln w="9525">
            <a:noFill/>
            <a:miter lim="800000"/>
            <a:headEnd/>
            <a:tailEnd/>
          </a:ln>
        </p:spPr>
      </p:pic>
      <p:sp>
        <p:nvSpPr>
          <p:cNvPr id="57355" name="TextBox 14"/>
          <p:cNvSpPr txBox="1">
            <a:spLocks noChangeArrowheads="1"/>
          </p:cNvSpPr>
          <p:nvPr/>
        </p:nvSpPr>
        <p:spPr bwMode="auto">
          <a:xfrm>
            <a:off x="304800" y="6324600"/>
            <a:ext cx="8382000" cy="584200"/>
          </a:xfrm>
          <a:prstGeom prst="rect">
            <a:avLst/>
          </a:prstGeom>
          <a:noFill/>
          <a:ln w="9525">
            <a:noFill/>
            <a:miter lim="800000"/>
            <a:headEnd/>
            <a:tailEnd/>
          </a:ln>
        </p:spPr>
        <p:txBody>
          <a:bodyPr>
            <a:spAutoFit/>
          </a:bodyPr>
          <a:lstStyle/>
          <a:p>
            <a:r>
              <a:rPr lang="en-US" sz="1600" dirty="0"/>
              <a:t>Source:  Anderson, K. </a:t>
            </a:r>
            <a:r>
              <a:rPr lang="en-US" sz="1600" dirty="0" smtClean="0"/>
              <a:t>(2009). </a:t>
            </a:r>
            <a:r>
              <a:rPr lang="en-US" sz="1600" i="1" dirty="0"/>
              <a:t>Distortions to Agricultural Incentives: A Global Perspective, 1955 to 2007</a:t>
            </a:r>
            <a:r>
              <a:rPr lang="en-US" sz="1600" dirty="0"/>
              <a:t>, London: Palgrave Macmillan and Washington DC: World Bank.</a:t>
            </a:r>
          </a:p>
        </p:txBody>
      </p:sp>
      <p:sp>
        <p:nvSpPr>
          <p:cNvPr id="19" name="TextBox 18"/>
          <p:cNvSpPr txBox="1">
            <a:spLocks noChangeArrowheads="1"/>
          </p:cNvSpPr>
          <p:nvPr/>
        </p:nvSpPr>
        <p:spPr bwMode="auto">
          <a:xfrm>
            <a:off x="5029200" y="1676400"/>
            <a:ext cx="3048000" cy="584200"/>
          </a:xfrm>
          <a:prstGeom prst="rect">
            <a:avLst/>
          </a:prstGeom>
          <a:noFill/>
          <a:ln w="9525">
            <a:noFill/>
            <a:miter lim="800000"/>
            <a:headEnd/>
            <a:tailEnd/>
          </a:ln>
        </p:spPr>
        <p:txBody>
          <a:bodyPr>
            <a:spAutoFit/>
          </a:bodyPr>
          <a:lstStyle/>
          <a:p>
            <a:pPr algn="r"/>
            <a:r>
              <a:rPr lang="en-US" sz="1600">
                <a:solidFill>
                  <a:srgbClr val="CC3300"/>
                </a:solidFill>
              </a:rPr>
              <a:t>Tariffs on non-ag. products have fallen quickly</a:t>
            </a:r>
          </a:p>
        </p:txBody>
      </p:sp>
      <p:sp>
        <p:nvSpPr>
          <p:cNvPr id="20" name="TextBox 19"/>
          <p:cNvSpPr txBox="1">
            <a:spLocks noChangeArrowheads="1"/>
          </p:cNvSpPr>
          <p:nvPr/>
        </p:nvSpPr>
        <p:spPr bwMode="auto">
          <a:xfrm>
            <a:off x="5181600" y="2971800"/>
            <a:ext cx="3048000" cy="584200"/>
          </a:xfrm>
          <a:prstGeom prst="rect">
            <a:avLst/>
          </a:prstGeom>
          <a:noFill/>
          <a:ln w="9525">
            <a:noFill/>
            <a:miter lim="800000"/>
            <a:headEnd/>
            <a:tailEnd/>
          </a:ln>
        </p:spPr>
        <p:txBody>
          <a:bodyPr>
            <a:spAutoFit/>
          </a:bodyPr>
          <a:lstStyle/>
          <a:p>
            <a:pPr algn="r"/>
            <a:r>
              <a:rPr lang="en-US" sz="1600">
                <a:solidFill>
                  <a:srgbClr val="CC3300"/>
                </a:solidFill>
              </a:rPr>
              <a:t>so </a:t>
            </a:r>
            <a:r>
              <a:rPr lang="en-US" sz="1600" i="1">
                <a:solidFill>
                  <a:srgbClr val="CC3300"/>
                </a:solidFill>
              </a:rPr>
              <a:t>relative</a:t>
            </a:r>
            <a:r>
              <a:rPr lang="en-US" sz="1600">
                <a:solidFill>
                  <a:srgbClr val="CC3300"/>
                </a:solidFill>
              </a:rPr>
              <a:t> assistance</a:t>
            </a:r>
          </a:p>
          <a:p>
            <a:pPr algn="r"/>
            <a:r>
              <a:rPr lang="en-US" sz="1600">
                <a:solidFill>
                  <a:srgbClr val="CC3300"/>
                </a:solidFill>
              </a:rPr>
              <a:t>to agriculture has benefited</a:t>
            </a:r>
          </a:p>
        </p:txBody>
      </p:sp>
      <p:sp>
        <p:nvSpPr>
          <p:cNvPr id="22" name="TextBox 21"/>
          <p:cNvSpPr txBox="1">
            <a:spLocks noChangeArrowheads="1"/>
          </p:cNvSpPr>
          <p:nvPr/>
        </p:nvSpPr>
        <p:spPr bwMode="auto">
          <a:xfrm>
            <a:off x="6858000" y="4648200"/>
            <a:ext cx="1295400" cy="584200"/>
          </a:xfrm>
          <a:prstGeom prst="rect">
            <a:avLst/>
          </a:prstGeom>
          <a:noFill/>
          <a:ln w="9525">
            <a:noFill/>
            <a:miter lim="800000"/>
            <a:headEnd/>
            <a:tailEnd/>
          </a:ln>
        </p:spPr>
        <p:txBody>
          <a:bodyPr>
            <a:spAutoFit/>
          </a:bodyPr>
          <a:lstStyle/>
          <a:p>
            <a:r>
              <a:rPr lang="en-US" sz="1600">
                <a:solidFill>
                  <a:srgbClr val="0070C0"/>
                </a:solidFill>
              </a:rPr>
              <a:t>Here, NRA≈RRA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96"/>
          <p:cNvGrpSpPr>
            <a:grpSpLocks/>
          </p:cNvGrpSpPr>
          <p:nvPr/>
        </p:nvGrpSpPr>
        <p:grpSpPr bwMode="auto">
          <a:xfrm>
            <a:off x="474663" y="3835400"/>
            <a:ext cx="8001000" cy="2501900"/>
            <a:chOff x="474012" y="3835831"/>
            <a:chExt cx="8001578" cy="2501074"/>
          </a:xfrm>
        </p:grpSpPr>
        <p:grpSp>
          <p:nvGrpSpPr>
            <p:cNvPr id="2068" name="Group 684"/>
            <p:cNvGrpSpPr>
              <a:grpSpLocks/>
            </p:cNvGrpSpPr>
            <p:nvPr/>
          </p:nvGrpSpPr>
          <p:grpSpPr bwMode="auto">
            <a:xfrm>
              <a:off x="474012" y="3835831"/>
              <a:ext cx="8001578" cy="2501074"/>
              <a:chOff x="474012" y="3835831"/>
              <a:chExt cx="8001578" cy="2501074"/>
            </a:xfrm>
          </p:grpSpPr>
          <p:pic>
            <p:nvPicPr>
              <p:cNvPr id="2070" name="Picture 541"/>
              <p:cNvPicPr>
                <a:picLocks noChangeAspect="1" noChangeArrowheads="1"/>
              </p:cNvPicPr>
              <p:nvPr/>
            </p:nvPicPr>
            <p:blipFill>
              <a:blip r:embed="rId3" cstate="print"/>
              <a:srcRect t="6398" b="32938"/>
              <a:stretch>
                <a:fillRect/>
              </a:stretch>
            </p:blipFill>
            <p:spPr bwMode="auto">
              <a:xfrm>
                <a:off x="640625" y="3838412"/>
                <a:ext cx="6942406" cy="2492645"/>
              </a:xfrm>
              <a:prstGeom prst="rect">
                <a:avLst/>
              </a:prstGeom>
              <a:noFill/>
              <a:ln w="9525">
                <a:noFill/>
                <a:miter lim="800000"/>
                <a:headEnd/>
                <a:tailEnd/>
              </a:ln>
            </p:spPr>
          </p:pic>
          <p:grpSp>
            <p:nvGrpSpPr>
              <p:cNvPr id="2071" name="Group 464"/>
              <p:cNvGrpSpPr>
                <a:grpSpLocks/>
              </p:cNvGrpSpPr>
              <p:nvPr/>
            </p:nvGrpSpPr>
            <p:grpSpPr bwMode="auto">
              <a:xfrm>
                <a:off x="474012" y="3835831"/>
                <a:ext cx="8001578" cy="2501074"/>
                <a:chOff x="474012" y="3835831"/>
                <a:chExt cx="8001578" cy="2501074"/>
              </a:xfrm>
            </p:grpSpPr>
            <p:sp>
              <p:nvSpPr>
                <p:cNvPr id="440" name="Rectangle 439"/>
                <p:cNvSpPr/>
                <p:nvPr/>
              </p:nvSpPr>
              <p:spPr>
                <a:xfrm>
                  <a:off x="7445228" y="3843766"/>
                  <a:ext cx="1030362" cy="2493139"/>
                </a:xfrm>
                <a:prstGeom prst="rect">
                  <a:avLst/>
                </a:prstGeom>
                <a:solidFill>
                  <a:schemeClr val="tx1"/>
                </a:solidFill>
                <a:ln w="12700">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3" name="TextBox 440"/>
                <p:cNvSpPr txBox="1">
                  <a:spLocks noChangeArrowheads="1"/>
                </p:cNvSpPr>
                <p:nvPr/>
              </p:nvSpPr>
              <p:spPr bwMode="auto">
                <a:xfrm>
                  <a:off x="7086600" y="4572000"/>
                  <a:ext cx="1141652" cy="307777"/>
                </a:xfrm>
                <a:prstGeom prst="rect">
                  <a:avLst/>
                </a:prstGeom>
                <a:noFill/>
                <a:ln w="9525">
                  <a:noFill/>
                  <a:miter lim="800000"/>
                  <a:headEnd/>
                  <a:tailEnd/>
                </a:ln>
              </p:spPr>
              <p:txBody>
                <a:bodyPr>
                  <a:spAutoFit/>
                </a:bodyPr>
                <a:lstStyle/>
                <a:p>
                  <a:r>
                    <a:rPr lang="en-US" sz="1400">
                      <a:solidFill>
                        <a:schemeClr val="bg1"/>
                      </a:solidFill>
                    </a:rPr>
                    <a:t>Importables </a:t>
                  </a:r>
                </a:p>
              </p:txBody>
            </p:sp>
            <p:sp>
              <p:nvSpPr>
                <p:cNvPr id="2074" name="TextBox 441"/>
                <p:cNvSpPr txBox="1">
                  <a:spLocks noChangeArrowheads="1"/>
                </p:cNvSpPr>
                <p:nvPr/>
              </p:nvSpPr>
              <p:spPr bwMode="auto">
                <a:xfrm>
                  <a:off x="7099299" y="5139932"/>
                  <a:ext cx="685800" cy="307777"/>
                </a:xfrm>
                <a:prstGeom prst="rect">
                  <a:avLst/>
                </a:prstGeom>
                <a:noFill/>
                <a:ln w="9525">
                  <a:noFill/>
                  <a:miter lim="800000"/>
                  <a:headEnd/>
                  <a:tailEnd/>
                </a:ln>
              </p:spPr>
              <p:txBody>
                <a:bodyPr>
                  <a:spAutoFit/>
                </a:bodyPr>
                <a:lstStyle/>
                <a:p>
                  <a:r>
                    <a:rPr lang="en-US" sz="1400">
                      <a:solidFill>
                        <a:schemeClr val="bg1"/>
                      </a:solidFill>
                    </a:rPr>
                    <a:t>Total</a:t>
                  </a:r>
                </a:p>
              </p:txBody>
            </p:sp>
            <p:sp>
              <p:nvSpPr>
                <p:cNvPr id="2075" name="TextBox 442"/>
                <p:cNvSpPr txBox="1">
                  <a:spLocks noChangeArrowheads="1"/>
                </p:cNvSpPr>
                <p:nvPr/>
              </p:nvSpPr>
              <p:spPr bwMode="auto">
                <a:xfrm>
                  <a:off x="7111943" y="5566067"/>
                  <a:ext cx="1143000" cy="307777"/>
                </a:xfrm>
                <a:prstGeom prst="rect">
                  <a:avLst/>
                </a:prstGeom>
                <a:noFill/>
                <a:ln w="9525">
                  <a:noFill/>
                  <a:miter lim="800000"/>
                  <a:headEnd/>
                  <a:tailEnd/>
                </a:ln>
              </p:spPr>
              <p:txBody>
                <a:bodyPr>
                  <a:spAutoFit/>
                </a:bodyPr>
                <a:lstStyle/>
                <a:p>
                  <a:r>
                    <a:rPr lang="en-US" sz="1400">
                      <a:solidFill>
                        <a:schemeClr val="bg1"/>
                      </a:solidFill>
                    </a:rPr>
                    <a:t>Exportables</a:t>
                  </a:r>
                </a:p>
              </p:txBody>
            </p:sp>
            <p:sp>
              <p:nvSpPr>
                <p:cNvPr id="2076" name="Rectangle 444"/>
                <p:cNvSpPr>
                  <a:spLocks noChangeArrowheads="1"/>
                </p:cNvSpPr>
                <p:nvPr/>
              </p:nvSpPr>
              <p:spPr bwMode="auto">
                <a:xfrm>
                  <a:off x="1384300" y="3886200"/>
                  <a:ext cx="4572000" cy="646331"/>
                </a:xfrm>
                <a:prstGeom prst="rect">
                  <a:avLst/>
                </a:prstGeom>
                <a:noFill/>
                <a:ln w="9525">
                  <a:noFill/>
                  <a:miter lim="800000"/>
                  <a:headEnd/>
                  <a:tailEnd/>
                </a:ln>
              </p:spPr>
              <p:txBody>
                <a:bodyPr>
                  <a:spAutoFit/>
                </a:bodyPr>
                <a:lstStyle/>
                <a:p>
                  <a:r>
                    <a:rPr lang="en-US">
                      <a:solidFill>
                        <a:schemeClr val="bg1"/>
                      </a:solidFill>
                    </a:rPr>
                    <a:t>High-income countries plus </a:t>
                  </a:r>
                </a:p>
                <a:p>
                  <a:r>
                    <a:rPr lang="en-US">
                      <a:solidFill>
                        <a:schemeClr val="bg1"/>
                      </a:solidFill>
                    </a:rPr>
                    <a:t>Europe’s transition economies</a:t>
                  </a:r>
                </a:p>
              </p:txBody>
            </p:sp>
            <p:sp>
              <p:nvSpPr>
                <p:cNvPr id="2077" name="TextBox 447"/>
                <p:cNvSpPr txBox="1">
                  <a:spLocks noChangeArrowheads="1"/>
                </p:cNvSpPr>
                <p:nvPr/>
              </p:nvSpPr>
              <p:spPr bwMode="auto">
                <a:xfrm rot="-5400000">
                  <a:off x="-588182" y="4898025"/>
                  <a:ext cx="2493720" cy="369332"/>
                </a:xfrm>
                <a:prstGeom prst="rect">
                  <a:avLst/>
                </a:prstGeom>
                <a:solidFill>
                  <a:schemeClr val="tx1"/>
                </a:solidFill>
                <a:ln w="9525">
                  <a:solidFill>
                    <a:schemeClr val="tx1">
                      <a:alpha val="0"/>
                    </a:schemeClr>
                  </a:solidFill>
                  <a:miter lim="800000"/>
                  <a:headEnd/>
                  <a:tailEnd/>
                </a:ln>
              </p:spPr>
              <p:txBody>
                <a:bodyPr>
                  <a:spAutoFit/>
                </a:bodyPr>
                <a:lstStyle/>
                <a:p>
                  <a:pPr algn="ctr"/>
                  <a:r>
                    <a:rPr lang="en-US">
                      <a:solidFill>
                        <a:schemeClr val="bg1"/>
                      </a:solidFill>
                    </a:rPr>
                    <a:t>Percent</a:t>
                  </a:r>
                </a:p>
              </p:txBody>
            </p:sp>
          </p:grpSp>
        </p:grpSp>
        <p:sp>
          <p:nvSpPr>
            <p:cNvPr id="2069" name="TextBox 695"/>
            <p:cNvSpPr txBox="1">
              <a:spLocks noChangeArrowheads="1"/>
            </p:cNvSpPr>
            <p:nvPr/>
          </p:nvSpPr>
          <p:spPr bwMode="auto">
            <a:xfrm>
              <a:off x="1050897" y="5767346"/>
              <a:ext cx="152400" cy="323165"/>
            </a:xfrm>
            <a:prstGeom prst="rect">
              <a:avLst/>
            </a:prstGeom>
            <a:noFill/>
            <a:ln w="9525">
              <a:noFill/>
              <a:miter lim="800000"/>
              <a:headEnd/>
              <a:tailEnd/>
            </a:ln>
          </p:spPr>
          <p:txBody>
            <a:bodyPr>
              <a:spAutoFit/>
            </a:bodyPr>
            <a:lstStyle/>
            <a:p>
              <a:r>
                <a:rPr lang="en-US" sz="1500">
                  <a:solidFill>
                    <a:schemeClr val="bg1"/>
                  </a:solidFill>
                  <a:latin typeface="Times New Roman" pitchFamily="18" charset="0"/>
                  <a:cs typeface="Times New Roman" pitchFamily="18" charset="0"/>
                </a:rPr>
                <a:t>0</a:t>
              </a:r>
            </a:p>
          </p:txBody>
        </p:sp>
      </p:grpSp>
      <p:sp>
        <p:nvSpPr>
          <p:cNvPr id="2052" name="Title 1"/>
          <p:cNvSpPr>
            <a:spLocks noGrp="1"/>
          </p:cNvSpPr>
          <p:nvPr>
            <p:ph type="title"/>
          </p:nvPr>
        </p:nvSpPr>
        <p:spPr>
          <a:xfrm>
            <a:off x="152400" y="274638"/>
            <a:ext cx="8686800" cy="1143000"/>
          </a:xfrm>
        </p:spPr>
        <p:txBody>
          <a:bodyPr/>
          <a:lstStyle/>
          <a:p>
            <a:pPr>
              <a:lnSpc>
                <a:spcPct val="80000"/>
              </a:lnSpc>
            </a:pPr>
            <a:r>
              <a:rPr lang="en-US" smtClean="0"/>
              <a:t>Reforms have reduced both </a:t>
            </a:r>
            <a:br>
              <a:rPr lang="en-US" smtClean="0"/>
            </a:br>
            <a:r>
              <a:rPr lang="en-US" smtClean="0"/>
              <a:t>anti-farm and anti-trade biases</a:t>
            </a:r>
          </a:p>
        </p:txBody>
      </p:sp>
      <p:grpSp>
        <p:nvGrpSpPr>
          <p:cNvPr id="2053" name="Group 693"/>
          <p:cNvGrpSpPr>
            <a:grpSpLocks/>
          </p:cNvGrpSpPr>
          <p:nvPr/>
        </p:nvGrpSpPr>
        <p:grpSpPr bwMode="auto">
          <a:xfrm>
            <a:off x="469900" y="1541463"/>
            <a:ext cx="8001000" cy="2276475"/>
            <a:chOff x="469900" y="1542080"/>
            <a:chExt cx="8001000" cy="2275941"/>
          </a:xfrm>
        </p:grpSpPr>
        <p:pic>
          <p:nvPicPr>
            <p:cNvPr id="2061" name="Picture 680" descr="temp.jpg"/>
            <p:cNvPicPr>
              <a:picLocks noChangeAspect="1"/>
            </p:cNvPicPr>
            <p:nvPr/>
          </p:nvPicPr>
          <p:blipFill>
            <a:blip r:embed="rId4" cstate="print"/>
            <a:srcRect t="18378" r="34167" b="51170"/>
            <a:stretch>
              <a:fillRect/>
            </a:stretch>
          </p:blipFill>
          <p:spPr bwMode="auto">
            <a:xfrm>
              <a:off x="666426" y="1549830"/>
              <a:ext cx="6828046" cy="2267919"/>
            </a:xfrm>
            <a:prstGeom prst="rect">
              <a:avLst/>
            </a:prstGeom>
            <a:noFill/>
            <a:ln w="9525">
              <a:noFill/>
              <a:miter lim="800000"/>
              <a:headEnd/>
              <a:tailEnd/>
            </a:ln>
          </p:spPr>
        </p:pic>
        <p:sp>
          <p:nvSpPr>
            <p:cNvPr id="439" name="Rectangle 438"/>
            <p:cNvSpPr/>
            <p:nvPr/>
          </p:nvSpPr>
          <p:spPr>
            <a:xfrm>
              <a:off x="7432675" y="1550015"/>
              <a:ext cx="1038225" cy="2268006"/>
            </a:xfrm>
            <a:prstGeom prst="rect">
              <a:avLst/>
            </a:prstGeom>
            <a:solidFill>
              <a:schemeClr val="tx1"/>
            </a:solidFill>
            <a:ln w="12700">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3" name="TextBox 431"/>
            <p:cNvSpPr txBox="1">
              <a:spLocks noChangeArrowheads="1"/>
            </p:cNvSpPr>
            <p:nvPr/>
          </p:nvSpPr>
          <p:spPr bwMode="auto">
            <a:xfrm>
              <a:off x="7162800" y="1752600"/>
              <a:ext cx="1206500" cy="307777"/>
            </a:xfrm>
            <a:prstGeom prst="rect">
              <a:avLst/>
            </a:prstGeom>
            <a:noFill/>
            <a:ln w="9525">
              <a:noFill/>
              <a:miter lim="800000"/>
              <a:headEnd/>
              <a:tailEnd/>
            </a:ln>
          </p:spPr>
          <p:txBody>
            <a:bodyPr>
              <a:spAutoFit/>
            </a:bodyPr>
            <a:lstStyle/>
            <a:p>
              <a:r>
                <a:rPr lang="en-US" sz="1400">
                  <a:solidFill>
                    <a:schemeClr val="bg1"/>
                  </a:solidFill>
                </a:rPr>
                <a:t>Importables </a:t>
              </a:r>
            </a:p>
          </p:txBody>
        </p:sp>
        <p:sp>
          <p:nvSpPr>
            <p:cNvPr id="2064" name="TextBox 432"/>
            <p:cNvSpPr txBox="1">
              <a:spLocks noChangeArrowheads="1"/>
            </p:cNvSpPr>
            <p:nvPr/>
          </p:nvSpPr>
          <p:spPr bwMode="auto">
            <a:xfrm>
              <a:off x="7162800" y="2209800"/>
              <a:ext cx="685800" cy="307777"/>
            </a:xfrm>
            <a:prstGeom prst="rect">
              <a:avLst/>
            </a:prstGeom>
            <a:noFill/>
            <a:ln w="9525">
              <a:noFill/>
              <a:miter lim="800000"/>
              <a:headEnd/>
              <a:tailEnd/>
            </a:ln>
          </p:spPr>
          <p:txBody>
            <a:bodyPr>
              <a:spAutoFit/>
            </a:bodyPr>
            <a:lstStyle/>
            <a:p>
              <a:r>
                <a:rPr lang="en-US" sz="1400">
                  <a:solidFill>
                    <a:schemeClr val="bg1"/>
                  </a:solidFill>
                </a:rPr>
                <a:t>Total</a:t>
              </a:r>
            </a:p>
          </p:txBody>
        </p:sp>
        <p:sp>
          <p:nvSpPr>
            <p:cNvPr id="2065" name="TextBox 433"/>
            <p:cNvSpPr txBox="1">
              <a:spLocks noChangeArrowheads="1"/>
            </p:cNvSpPr>
            <p:nvPr/>
          </p:nvSpPr>
          <p:spPr bwMode="auto">
            <a:xfrm>
              <a:off x="7162800" y="2438400"/>
              <a:ext cx="1143000" cy="307777"/>
            </a:xfrm>
            <a:prstGeom prst="rect">
              <a:avLst/>
            </a:prstGeom>
            <a:noFill/>
            <a:ln w="9525">
              <a:noFill/>
              <a:miter lim="800000"/>
              <a:headEnd/>
              <a:tailEnd/>
            </a:ln>
          </p:spPr>
          <p:txBody>
            <a:bodyPr>
              <a:spAutoFit/>
            </a:bodyPr>
            <a:lstStyle/>
            <a:p>
              <a:r>
                <a:rPr lang="en-US" sz="1400">
                  <a:solidFill>
                    <a:schemeClr val="bg1"/>
                  </a:solidFill>
                </a:rPr>
                <a:t>Exportables</a:t>
              </a:r>
            </a:p>
          </p:txBody>
        </p:sp>
        <p:sp>
          <p:nvSpPr>
            <p:cNvPr id="2066" name="Rectangle 443"/>
            <p:cNvSpPr>
              <a:spLocks noChangeArrowheads="1"/>
            </p:cNvSpPr>
            <p:nvPr/>
          </p:nvSpPr>
          <p:spPr bwMode="auto">
            <a:xfrm>
              <a:off x="1345554" y="1557580"/>
              <a:ext cx="2590800" cy="369332"/>
            </a:xfrm>
            <a:prstGeom prst="rect">
              <a:avLst/>
            </a:prstGeom>
            <a:noFill/>
            <a:ln w="9525">
              <a:noFill/>
              <a:miter lim="800000"/>
              <a:headEnd/>
              <a:tailEnd/>
            </a:ln>
          </p:spPr>
          <p:txBody>
            <a:bodyPr>
              <a:spAutoFit/>
            </a:bodyPr>
            <a:lstStyle/>
            <a:p>
              <a:r>
                <a:rPr lang="en-US">
                  <a:solidFill>
                    <a:schemeClr val="bg1"/>
                  </a:solidFill>
                </a:rPr>
                <a:t>Developing countries</a:t>
              </a:r>
            </a:p>
          </p:txBody>
        </p:sp>
        <p:sp>
          <p:nvSpPr>
            <p:cNvPr id="2067" name="TextBox 446"/>
            <p:cNvSpPr txBox="1">
              <a:spLocks noChangeArrowheads="1"/>
            </p:cNvSpPr>
            <p:nvPr/>
          </p:nvSpPr>
          <p:spPr bwMode="auto">
            <a:xfrm rot="-5400000">
              <a:off x="-479394" y="2491374"/>
              <a:ext cx="2267919" cy="369332"/>
            </a:xfrm>
            <a:prstGeom prst="rect">
              <a:avLst/>
            </a:prstGeom>
            <a:solidFill>
              <a:schemeClr val="tx1"/>
            </a:solidFill>
            <a:ln w="9525">
              <a:solidFill>
                <a:schemeClr val="tx1">
                  <a:alpha val="0"/>
                </a:schemeClr>
              </a:solidFill>
              <a:miter lim="800000"/>
              <a:headEnd/>
              <a:tailEnd/>
            </a:ln>
          </p:spPr>
          <p:txBody>
            <a:bodyPr>
              <a:spAutoFit/>
            </a:bodyPr>
            <a:lstStyle/>
            <a:p>
              <a:pPr algn="ctr"/>
              <a:r>
                <a:rPr lang="en-US">
                  <a:solidFill>
                    <a:schemeClr val="bg1"/>
                  </a:solidFill>
                </a:rPr>
                <a:t>Percent</a:t>
              </a:r>
            </a:p>
          </p:txBody>
        </p:sp>
      </p:grpSp>
      <p:sp>
        <p:nvSpPr>
          <p:cNvPr id="2054" name="TextBox 449"/>
          <p:cNvSpPr txBox="1">
            <a:spLocks noChangeArrowheads="1"/>
          </p:cNvSpPr>
          <p:nvPr/>
        </p:nvSpPr>
        <p:spPr bwMode="auto">
          <a:xfrm>
            <a:off x="304800" y="6324600"/>
            <a:ext cx="8382000" cy="584200"/>
          </a:xfrm>
          <a:prstGeom prst="rect">
            <a:avLst/>
          </a:prstGeom>
          <a:noFill/>
          <a:ln w="9525">
            <a:noFill/>
            <a:miter lim="800000"/>
            <a:headEnd/>
            <a:tailEnd/>
          </a:ln>
        </p:spPr>
        <p:txBody>
          <a:bodyPr>
            <a:spAutoFit/>
          </a:bodyPr>
          <a:lstStyle/>
          <a:p>
            <a:r>
              <a:rPr lang="en-US" sz="1600" dirty="0"/>
              <a:t>Source:  Anderson, K. </a:t>
            </a:r>
            <a:r>
              <a:rPr lang="en-US" sz="1600" dirty="0" smtClean="0"/>
              <a:t>(2009). </a:t>
            </a:r>
            <a:r>
              <a:rPr lang="en-US" sz="1600" i="1" dirty="0"/>
              <a:t>Distortions to Agricultural Incentives: A Global Perspective, 1955 to 2007</a:t>
            </a:r>
            <a:r>
              <a:rPr lang="en-US" sz="1600" dirty="0"/>
              <a:t>, London: Palgrave Macmillan and Washington DC: World Bank.</a:t>
            </a:r>
          </a:p>
        </p:txBody>
      </p:sp>
      <p:cxnSp>
        <p:nvCxnSpPr>
          <p:cNvPr id="451" name="Straight Arrow Connector 450"/>
          <p:cNvCxnSpPr/>
          <p:nvPr/>
        </p:nvCxnSpPr>
        <p:spPr>
          <a:xfrm rot="5400000">
            <a:off x="4951413" y="2514600"/>
            <a:ext cx="1220788" cy="1587"/>
          </a:xfrm>
          <a:prstGeom prst="straightConnector1">
            <a:avLst/>
          </a:prstGeom>
          <a:ln w="25400">
            <a:solidFill>
              <a:srgbClr val="CC3300">
                <a:alpha val="50000"/>
              </a:srgb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2" name="TextBox 451"/>
          <p:cNvSpPr txBox="1">
            <a:spLocks noChangeArrowheads="1"/>
          </p:cNvSpPr>
          <p:nvPr/>
        </p:nvSpPr>
        <p:spPr bwMode="auto">
          <a:xfrm>
            <a:off x="5486400" y="3124200"/>
            <a:ext cx="2514600" cy="338138"/>
          </a:xfrm>
          <a:prstGeom prst="rect">
            <a:avLst/>
          </a:prstGeom>
          <a:noFill/>
          <a:ln w="9525">
            <a:noFill/>
            <a:miter lim="800000"/>
            <a:headEnd/>
            <a:tailEnd/>
          </a:ln>
        </p:spPr>
        <p:txBody>
          <a:bodyPr>
            <a:spAutoFit/>
          </a:bodyPr>
          <a:lstStyle/>
          <a:p>
            <a:r>
              <a:rPr lang="en-US" sz="1600">
                <a:solidFill>
                  <a:srgbClr val="CC3300"/>
                </a:solidFill>
              </a:rPr>
              <a:t>This gap is anti-trade bias </a:t>
            </a:r>
          </a:p>
        </p:txBody>
      </p:sp>
      <p:cxnSp>
        <p:nvCxnSpPr>
          <p:cNvPr id="453" name="Straight Arrow Connector 452"/>
          <p:cNvCxnSpPr/>
          <p:nvPr/>
        </p:nvCxnSpPr>
        <p:spPr>
          <a:xfrm rot="10800000">
            <a:off x="4572000" y="3124200"/>
            <a:ext cx="1008063" cy="471488"/>
          </a:xfrm>
          <a:prstGeom prst="straightConnector1">
            <a:avLst/>
          </a:prstGeom>
          <a:ln w="25400">
            <a:solidFill>
              <a:srgbClr val="CC3300">
                <a:alpha val="50000"/>
              </a:srgb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4" name="TextBox 453"/>
          <p:cNvSpPr txBox="1">
            <a:spLocks noChangeArrowheads="1"/>
          </p:cNvSpPr>
          <p:nvPr/>
        </p:nvSpPr>
        <p:spPr bwMode="auto">
          <a:xfrm>
            <a:off x="5486400" y="3429000"/>
            <a:ext cx="2895600" cy="338138"/>
          </a:xfrm>
          <a:prstGeom prst="rect">
            <a:avLst/>
          </a:prstGeom>
          <a:noFill/>
          <a:ln w="9525">
            <a:noFill/>
            <a:miter lim="800000"/>
            <a:headEnd/>
            <a:tailEnd/>
          </a:ln>
        </p:spPr>
        <p:txBody>
          <a:bodyPr>
            <a:spAutoFit/>
          </a:bodyPr>
          <a:lstStyle/>
          <a:p>
            <a:r>
              <a:rPr lang="en-US" sz="1600" i="1">
                <a:solidFill>
                  <a:srgbClr val="CC3300"/>
                </a:solidFill>
              </a:rPr>
              <a:t>This level is anti-farm bias </a:t>
            </a:r>
          </a:p>
        </p:txBody>
      </p:sp>
      <p:sp>
        <p:nvSpPr>
          <p:cNvPr id="687" name="TextBox 686"/>
          <p:cNvSpPr txBox="1">
            <a:spLocks noChangeArrowheads="1"/>
          </p:cNvSpPr>
          <p:nvPr/>
        </p:nvSpPr>
        <p:spPr bwMode="auto">
          <a:xfrm>
            <a:off x="5791200" y="3886200"/>
            <a:ext cx="2590800" cy="534988"/>
          </a:xfrm>
          <a:prstGeom prst="rect">
            <a:avLst/>
          </a:prstGeom>
          <a:noFill/>
          <a:ln w="9525">
            <a:noFill/>
            <a:miter lim="800000"/>
            <a:headEnd/>
            <a:tailEnd/>
          </a:ln>
        </p:spPr>
        <p:txBody>
          <a:bodyPr>
            <a:spAutoFit/>
          </a:bodyPr>
          <a:lstStyle/>
          <a:p>
            <a:pPr>
              <a:lnSpc>
                <a:spcPct val="90000"/>
              </a:lnSpc>
            </a:pPr>
            <a:r>
              <a:rPr lang="en-US" sz="1600" i="1">
                <a:solidFill>
                  <a:srgbClr val="0070C0"/>
                </a:solidFill>
              </a:rPr>
              <a:t>High-income countries’ biases have also shrunk</a:t>
            </a:r>
          </a:p>
        </p:txBody>
      </p:sp>
      <p:sp>
        <p:nvSpPr>
          <p:cNvPr id="2060" name="TextBox 694"/>
          <p:cNvSpPr txBox="1">
            <a:spLocks noChangeArrowheads="1"/>
          </p:cNvSpPr>
          <p:nvPr/>
        </p:nvSpPr>
        <p:spPr bwMode="auto">
          <a:xfrm>
            <a:off x="1066800" y="2362200"/>
            <a:ext cx="152400" cy="323850"/>
          </a:xfrm>
          <a:prstGeom prst="rect">
            <a:avLst/>
          </a:prstGeom>
          <a:noFill/>
          <a:ln w="9525">
            <a:noFill/>
            <a:miter lim="800000"/>
            <a:headEnd/>
            <a:tailEnd/>
          </a:ln>
        </p:spPr>
        <p:txBody>
          <a:bodyPr>
            <a:spAutoFit/>
          </a:bodyPr>
          <a:lstStyle/>
          <a:p>
            <a:r>
              <a:rPr lang="en-US" sz="1500">
                <a:solidFill>
                  <a:schemeClr val="bg1"/>
                </a:solidFill>
                <a:latin typeface="Times New Roman" pitchFamily="18" charset="0"/>
                <a:cs typeface="Times New Roman" pitchFamily="18" charset="0"/>
              </a:rPr>
              <a:t>0</a:t>
            </a:r>
          </a:p>
        </p:txBody>
      </p:sp>
      <p:sp>
        <p:nvSpPr>
          <p:cNvPr id="2050" name="AutoShape 2"/>
          <p:cNvSpPr>
            <a:spLocks noChangeAspect="1" noChangeArrowheads="1"/>
          </p:cNvSpPr>
          <p:nvPr/>
        </p:nvSpPr>
        <p:spPr bwMode="auto">
          <a:xfrm>
            <a:off x="1295400" y="4359275"/>
            <a:ext cx="6781800" cy="2498725"/>
          </a:xfrm>
          <a:prstGeom prst="rect">
            <a:avLst/>
          </a:prstGeom>
          <a:no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0"/>
      <p:bldP spid="454" grpId="0"/>
      <p:bldP spid="68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457200"/>
            <a:ext cx="9144000" cy="1828800"/>
          </a:xfrm>
        </p:spPr>
        <p:txBody>
          <a:bodyPr/>
          <a:lstStyle/>
          <a:p>
            <a:pPr marL="169863" algn="l">
              <a:lnSpc>
                <a:spcPct val="85000"/>
              </a:lnSpc>
            </a:pPr>
            <a:r>
              <a:rPr lang="en-US" sz="2400" dirty="0" smtClean="0"/>
              <a:t>On average, Africa has had very large and sustained reforms since the 1990s</a:t>
            </a:r>
          </a:p>
        </p:txBody>
      </p:sp>
      <p:sp>
        <p:nvSpPr>
          <p:cNvPr id="58371" name="TextBox 4"/>
          <p:cNvSpPr txBox="1">
            <a:spLocks noChangeArrowheads="1"/>
          </p:cNvSpPr>
          <p:nvPr/>
        </p:nvSpPr>
        <p:spPr bwMode="auto">
          <a:xfrm>
            <a:off x="0" y="6396038"/>
            <a:ext cx="6858000" cy="461962"/>
          </a:xfrm>
          <a:prstGeom prst="rect">
            <a:avLst/>
          </a:prstGeom>
          <a:noFill/>
          <a:ln w="9525">
            <a:solidFill>
              <a:schemeClr val="tx1">
                <a:alpha val="0"/>
              </a:schemeClr>
            </a:solidFill>
            <a:miter lim="800000"/>
            <a:headEnd/>
            <a:tailEnd/>
          </a:ln>
        </p:spPr>
        <p:txBody>
          <a:bodyPr>
            <a:spAutoFit/>
          </a:bodyPr>
          <a:lstStyle/>
          <a:p>
            <a:r>
              <a:rPr lang="en-US" sz="1200" dirty="0"/>
              <a:t>Source:  K</a:t>
            </a:r>
            <a:r>
              <a:rPr lang="en-US" sz="1200" dirty="0" smtClean="0"/>
              <a:t>. Anderson </a:t>
            </a:r>
            <a:r>
              <a:rPr lang="en-US" sz="1200" dirty="0"/>
              <a:t>and W. Masters (</a:t>
            </a:r>
            <a:r>
              <a:rPr lang="en-US" sz="1200" dirty="0" err="1"/>
              <a:t>eds</a:t>
            </a:r>
            <a:r>
              <a:rPr lang="en-US" sz="1200" dirty="0"/>
              <a:t>), </a:t>
            </a:r>
            <a:r>
              <a:rPr lang="en-US" sz="1200" i="1" dirty="0"/>
              <a:t>Distortions to Agricultural Incentives in Africa</a:t>
            </a:r>
            <a:r>
              <a:rPr lang="en-US" sz="1200" dirty="0"/>
              <a:t>.  Washington, DC: The World Bank, 2009.</a:t>
            </a:r>
          </a:p>
        </p:txBody>
      </p:sp>
      <p:grpSp>
        <p:nvGrpSpPr>
          <p:cNvPr id="58372" name="Group 11"/>
          <p:cNvGrpSpPr>
            <a:grpSpLocks/>
          </p:cNvGrpSpPr>
          <p:nvPr/>
        </p:nvGrpSpPr>
        <p:grpSpPr bwMode="auto">
          <a:xfrm>
            <a:off x="76200" y="762000"/>
            <a:ext cx="8305800" cy="5607050"/>
            <a:chOff x="940527" y="1459611"/>
            <a:chExt cx="6845487" cy="4540633"/>
          </a:xfrm>
        </p:grpSpPr>
        <p:pic>
          <p:nvPicPr>
            <p:cNvPr id="58379" name="Picture 2"/>
            <p:cNvPicPr>
              <a:picLocks noChangeAspect="1" noChangeArrowheads="1"/>
            </p:cNvPicPr>
            <p:nvPr/>
          </p:nvPicPr>
          <p:blipFill>
            <a:blip r:embed="rId3" cstate="print"/>
            <a:srcRect b="6277"/>
            <a:stretch>
              <a:fillRect/>
            </a:stretch>
          </p:blipFill>
          <p:spPr bwMode="auto">
            <a:xfrm>
              <a:off x="940527" y="1459611"/>
              <a:ext cx="6845487" cy="4540633"/>
            </a:xfrm>
            <a:prstGeom prst="rect">
              <a:avLst/>
            </a:prstGeom>
            <a:noFill/>
            <a:ln w="9525">
              <a:noFill/>
              <a:miter lim="800000"/>
              <a:headEnd/>
              <a:tailEnd/>
            </a:ln>
          </p:spPr>
        </p:pic>
        <p:sp>
          <p:nvSpPr>
            <p:cNvPr id="58380" name="TextBox 8"/>
            <p:cNvSpPr txBox="1">
              <a:spLocks noChangeArrowheads="1"/>
            </p:cNvSpPr>
            <p:nvPr/>
          </p:nvSpPr>
          <p:spPr bwMode="auto">
            <a:xfrm>
              <a:off x="3302479" y="2907533"/>
              <a:ext cx="2590528" cy="369363"/>
            </a:xfrm>
            <a:prstGeom prst="rect">
              <a:avLst/>
            </a:prstGeom>
            <a:noFill/>
            <a:ln w="9525">
              <a:noFill/>
              <a:miter lim="800000"/>
              <a:headEnd/>
              <a:tailEnd/>
            </a:ln>
          </p:spPr>
          <p:txBody>
            <a:bodyPr>
              <a:spAutoFit/>
            </a:bodyPr>
            <a:lstStyle/>
            <a:p>
              <a:r>
                <a:rPr lang="en-US">
                  <a:solidFill>
                    <a:schemeClr val="bg1"/>
                  </a:solidFill>
                </a:rPr>
                <a:t>Importable products</a:t>
              </a:r>
            </a:p>
          </p:txBody>
        </p:sp>
        <p:sp>
          <p:nvSpPr>
            <p:cNvPr id="58381" name="TextBox 9"/>
            <p:cNvSpPr txBox="1">
              <a:spLocks noChangeArrowheads="1"/>
            </p:cNvSpPr>
            <p:nvPr/>
          </p:nvSpPr>
          <p:spPr bwMode="auto">
            <a:xfrm>
              <a:off x="3226287" y="4660281"/>
              <a:ext cx="2514336" cy="369363"/>
            </a:xfrm>
            <a:prstGeom prst="rect">
              <a:avLst/>
            </a:prstGeom>
            <a:noFill/>
            <a:ln w="9525">
              <a:noFill/>
              <a:miter lim="800000"/>
              <a:headEnd/>
              <a:tailEnd/>
            </a:ln>
          </p:spPr>
          <p:txBody>
            <a:bodyPr>
              <a:spAutoFit/>
            </a:bodyPr>
            <a:lstStyle/>
            <a:p>
              <a:r>
                <a:rPr lang="en-US">
                  <a:solidFill>
                    <a:schemeClr val="bg1"/>
                  </a:solidFill>
                </a:rPr>
                <a:t>Exportable products</a:t>
              </a:r>
            </a:p>
          </p:txBody>
        </p:sp>
        <p:sp>
          <p:nvSpPr>
            <p:cNvPr id="58382" name="TextBox 10"/>
            <p:cNvSpPr txBox="1">
              <a:spLocks noChangeArrowheads="1"/>
            </p:cNvSpPr>
            <p:nvPr/>
          </p:nvSpPr>
          <p:spPr bwMode="auto">
            <a:xfrm>
              <a:off x="3531055" y="3974423"/>
              <a:ext cx="1905000" cy="369332"/>
            </a:xfrm>
            <a:prstGeom prst="rect">
              <a:avLst/>
            </a:prstGeom>
            <a:noFill/>
            <a:ln w="9525">
              <a:noFill/>
              <a:miter lim="800000"/>
              <a:headEnd/>
              <a:tailEnd/>
            </a:ln>
          </p:spPr>
          <p:txBody>
            <a:bodyPr>
              <a:spAutoFit/>
            </a:bodyPr>
            <a:lstStyle/>
            <a:p>
              <a:r>
                <a:rPr lang="en-US">
                  <a:solidFill>
                    <a:schemeClr val="bg1"/>
                  </a:solidFill>
                </a:rPr>
                <a:t>All farm products</a:t>
              </a:r>
            </a:p>
          </p:txBody>
        </p:sp>
      </p:grpSp>
      <p:cxnSp>
        <p:nvCxnSpPr>
          <p:cNvPr id="12" name="Straight Arrow Connector 11"/>
          <p:cNvCxnSpPr/>
          <p:nvPr/>
        </p:nvCxnSpPr>
        <p:spPr>
          <a:xfrm>
            <a:off x="6781800" y="3432518"/>
            <a:ext cx="0" cy="641007"/>
          </a:xfrm>
          <a:prstGeom prst="straightConnector1">
            <a:avLst/>
          </a:prstGeom>
          <a:ln w="25400">
            <a:solidFill>
              <a:schemeClr val="accent1">
                <a:alpha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6599230" y="4197350"/>
            <a:ext cx="1600200" cy="682625"/>
          </a:xfrm>
          <a:prstGeom prst="rect">
            <a:avLst/>
          </a:prstGeom>
          <a:noFill/>
          <a:ln w="9525">
            <a:noFill/>
            <a:miter lim="800000"/>
            <a:headEnd/>
            <a:tailEnd/>
          </a:ln>
        </p:spPr>
        <p:txBody>
          <a:bodyPr>
            <a:spAutoFit/>
          </a:bodyPr>
          <a:lstStyle/>
          <a:p>
            <a:pPr>
              <a:lnSpc>
                <a:spcPct val="80000"/>
              </a:lnSpc>
            </a:pPr>
            <a:r>
              <a:rPr lang="en-US" sz="1600" dirty="0">
                <a:solidFill>
                  <a:schemeClr val="accent1"/>
                </a:solidFill>
              </a:rPr>
              <a:t>Smaller </a:t>
            </a:r>
          </a:p>
          <a:p>
            <a:pPr>
              <a:lnSpc>
                <a:spcPct val="80000"/>
              </a:lnSpc>
            </a:pPr>
            <a:r>
              <a:rPr lang="en-US" sz="1600" dirty="0">
                <a:solidFill>
                  <a:schemeClr val="accent1"/>
                </a:solidFill>
              </a:rPr>
              <a:t>anti-trade bias since 1990s</a:t>
            </a:r>
          </a:p>
        </p:txBody>
      </p:sp>
      <p:cxnSp>
        <p:nvCxnSpPr>
          <p:cNvPr id="16" name="Straight Arrow Connector 15"/>
          <p:cNvCxnSpPr/>
          <p:nvPr/>
        </p:nvCxnSpPr>
        <p:spPr>
          <a:xfrm flipV="1">
            <a:off x="5530736" y="3867444"/>
            <a:ext cx="184264" cy="1012531"/>
          </a:xfrm>
          <a:prstGeom prst="straightConnector1">
            <a:avLst/>
          </a:prstGeom>
          <a:ln w="25400">
            <a:solidFill>
              <a:schemeClr val="accent2">
                <a:alpha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181600" y="4953000"/>
            <a:ext cx="1447800" cy="485775"/>
          </a:xfrm>
          <a:prstGeom prst="rect">
            <a:avLst/>
          </a:prstGeom>
          <a:noFill/>
          <a:ln w="9525">
            <a:noFill/>
            <a:miter lim="800000"/>
            <a:headEnd/>
            <a:tailEnd/>
          </a:ln>
        </p:spPr>
        <p:txBody>
          <a:bodyPr>
            <a:spAutoFit/>
          </a:bodyPr>
          <a:lstStyle/>
          <a:p>
            <a:pPr>
              <a:lnSpc>
                <a:spcPct val="80000"/>
              </a:lnSpc>
            </a:pPr>
            <a:r>
              <a:rPr lang="en-US" sz="1600" i="1" dirty="0">
                <a:solidFill>
                  <a:schemeClr val="accent6"/>
                </a:solidFill>
              </a:rPr>
              <a:t>Smaller </a:t>
            </a:r>
          </a:p>
          <a:p>
            <a:pPr>
              <a:lnSpc>
                <a:spcPct val="80000"/>
              </a:lnSpc>
            </a:pPr>
            <a:r>
              <a:rPr lang="en-US" sz="1600" i="1" dirty="0">
                <a:solidFill>
                  <a:schemeClr val="accent6"/>
                </a:solidFill>
              </a:rPr>
              <a:t>anti-farm bias</a:t>
            </a:r>
          </a:p>
        </p:txBody>
      </p:sp>
      <p:pic>
        <p:nvPicPr>
          <p:cNvPr id="58378" name="Picture 19" descr="temp.jpg"/>
          <p:cNvPicPr>
            <a:picLocks noChangeAspect="1"/>
          </p:cNvPicPr>
          <p:nvPr/>
        </p:nvPicPr>
        <p:blipFill>
          <a:blip r:embed="rId4" cstate="print"/>
          <a:srcRect r="32500" b="14864"/>
          <a:stretch>
            <a:fillRect/>
          </a:stretch>
        </p:blipFill>
        <p:spPr bwMode="auto">
          <a:xfrm>
            <a:off x="6309771" y="1333500"/>
            <a:ext cx="2072229" cy="186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3"/>
          <p:cNvPicPr>
            <a:picLocks noChangeAspect="1" noChangeArrowheads="1"/>
          </p:cNvPicPr>
          <p:nvPr/>
        </p:nvPicPr>
        <p:blipFill>
          <a:blip r:embed="rId3" cstate="print"/>
          <a:srcRect/>
          <a:stretch>
            <a:fillRect/>
          </a:stretch>
        </p:blipFill>
        <p:spPr bwMode="auto">
          <a:xfrm>
            <a:off x="7543800" y="0"/>
            <a:ext cx="1676614" cy="1442082"/>
          </a:xfrm>
          <a:prstGeom prst="rect">
            <a:avLst/>
          </a:prstGeom>
          <a:noFill/>
          <a:ln w="9525">
            <a:noFill/>
            <a:miter lim="800000"/>
            <a:headEnd/>
            <a:tailEnd/>
          </a:ln>
        </p:spPr>
      </p:pic>
      <p:sp>
        <p:nvSpPr>
          <p:cNvPr id="59397" name="Title 1"/>
          <p:cNvSpPr>
            <a:spLocks noGrp="1"/>
          </p:cNvSpPr>
          <p:nvPr>
            <p:ph type="title"/>
          </p:nvPr>
        </p:nvSpPr>
        <p:spPr>
          <a:xfrm>
            <a:off x="0" y="0"/>
            <a:ext cx="7086600" cy="1828800"/>
          </a:xfrm>
        </p:spPr>
        <p:txBody>
          <a:bodyPr/>
          <a:lstStyle/>
          <a:p>
            <a:pPr marL="169863" algn="l">
              <a:lnSpc>
                <a:spcPct val="85000"/>
              </a:lnSpc>
            </a:pPr>
            <a:r>
              <a:rPr lang="en-US" sz="2400" dirty="0" smtClean="0"/>
              <a:t>Asia has large pro-farm shift; ending net support </a:t>
            </a:r>
            <a:br>
              <a:rPr lang="en-US" sz="2400" dirty="0" smtClean="0"/>
            </a:br>
            <a:r>
              <a:rPr lang="en-US" sz="2400" dirty="0" smtClean="0"/>
              <a:t>to ag</a:t>
            </a:r>
            <a:r>
              <a:rPr lang="en-US" sz="2400" dirty="0"/>
              <a:t> in 80s and net export taxes in </a:t>
            </a:r>
            <a:r>
              <a:rPr lang="en-US" sz="2400" dirty="0" smtClean="0"/>
              <a:t>90s.</a:t>
            </a:r>
          </a:p>
        </p:txBody>
      </p:sp>
      <p:sp>
        <p:nvSpPr>
          <p:cNvPr id="59394" name="TextBox 4"/>
          <p:cNvSpPr txBox="1">
            <a:spLocks noChangeArrowheads="1"/>
          </p:cNvSpPr>
          <p:nvPr/>
        </p:nvSpPr>
        <p:spPr bwMode="auto">
          <a:xfrm>
            <a:off x="0" y="6396038"/>
            <a:ext cx="6858000" cy="461962"/>
          </a:xfrm>
          <a:prstGeom prst="rect">
            <a:avLst/>
          </a:prstGeom>
          <a:noFill/>
          <a:ln w="9525">
            <a:solidFill>
              <a:schemeClr val="tx1">
                <a:alpha val="0"/>
              </a:schemeClr>
            </a:solidFill>
            <a:miter lim="800000"/>
            <a:headEnd/>
            <a:tailEnd/>
          </a:ln>
        </p:spPr>
        <p:txBody>
          <a:bodyPr>
            <a:spAutoFit/>
          </a:bodyPr>
          <a:lstStyle/>
          <a:p>
            <a:r>
              <a:rPr lang="en-US" sz="1200" dirty="0"/>
              <a:t>Source:  K</a:t>
            </a:r>
            <a:r>
              <a:rPr lang="en-US" sz="1200" dirty="0" smtClean="0"/>
              <a:t>. Anderson </a:t>
            </a:r>
            <a:r>
              <a:rPr lang="en-US" sz="1200" dirty="0"/>
              <a:t>and W. Martin (</a:t>
            </a:r>
            <a:r>
              <a:rPr lang="en-US" sz="1200" dirty="0" err="1"/>
              <a:t>eds</a:t>
            </a:r>
            <a:r>
              <a:rPr lang="en-US" sz="1200" dirty="0"/>
              <a:t>), </a:t>
            </a:r>
            <a:r>
              <a:rPr lang="en-US" sz="1200" i="1" dirty="0"/>
              <a:t>Distortions to Agricultural Incentives in Asia</a:t>
            </a:r>
            <a:r>
              <a:rPr lang="en-US" sz="1200" dirty="0"/>
              <a:t>.  Washington, DC: The World Bank, 2009.</a:t>
            </a:r>
          </a:p>
        </p:txBody>
      </p:sp>
      <p:grpSp>
        <p:nvGrpSpPr>
          <p:cNvPr id="59395" name="Group 9"/>
          <p:cNvGrpSpPr>
            <a:grpSpLocks/>
          </p:cNvGrpSpPr>
          <p:nvPr/>
        </p:nvGrpSpPr>
        <p:grpSpPr bwMode="auto">
          <a:xfrm>
            <a:off x="76200" y="1371600"/>
            <a:ext cx="9728419" cy="5029200"/>
            <a:chOff x="152400" y="1828800"/>
            <a:chExt cx="7296113" cy="4572000"/>
          </a:xfrm>
        </p:grpSpPr>
        <p:pic>
          <p:nvPicPr>
            <p:cNvPr id="59402" name="Picture 2"/>
            <p:cNvPicPr>
              <a:picLocks noChangeAspect="1" noChangeArrowheads="1"/>
            </p:cNvPicPr>
            <p:nvPr/>
          </p:nvPicPr>
          <p:blipFill>
            <a:blip r:embed="rId4" cstate="print"/>
            <a:srcRect/>
            <a:stretch>
              <a:fillRect/>
            </a:stretch>
          </p:blipFill>
          <p:spPr bwMode="auto">
            <a:xfrm>
              <a:off x="152400" y="1828800"/>
              <a:ext cx="6800663" cy="4572000"/>
            </a:xfrm>
            <a:prstGeom prst="rect">
              <a:avLst/>
            </a:prstGeom>
            <a:noFill/>
            <a:ln w="9525">
              <a:noFill/>
              <a:miter lim="800000"/>
              <a:headEnd/>
              <a:tailEnd/>
            </a:ln>
          </p:spPr>
        </p:pic>
        <p:sp>
          <p:nvSpPr>
            <p:cNvPr id="59403" name="TextBox 8"/>
            <p:cNvSpPr txBox="1">
              <a:spLocks noChangeArrowheads="1"/>
            </p:cNvSpPr>
            <p:nvPr/>
          </p:nvSpPr>
          <p:spPr bwMode="auto">
            <a:xfrm>
              <a:off x="4857455" y="2564428"/>
              <a:ext cx="2591058" cy="369332"/>
            </a:xfrm>
            <a:prstGeom prst="rect">
              <a:avLst/>
            </a:prstGeom>
            <a:noFill/>
            <a:ln w="9525">
              <a:noFill/>
              <a:miter lim="800000"/>
              <a:headEnd/>
              <a:tailEnd/>
            </a:ln>
          </p:spPr>
          <p:txBody>
            <a:bodyPr>
              <a:spAutoFit/>
            </a:bodyPr>
            <a:lstStyle/>
            <a:p>
              <a:r>
                <a:rPr lang="en-US" dirty="0">
                  <a:solidFill>
                    <a:schemeClr val="bg1"/>
                  </a:solidFill>
                </a:rPr>
                <a:t>Importable products</a:t>
              </a:r>
            </a:p>
          </p:txBody>
        </p:sp>
        <p:sp>
          <p:nvSpPr>
            <p:cNvPr id="59404" name="TextBox 9"/>
            <p:cNvSpPr txBox="1">
              <a:spLocks noChangeArrowheads="1"/>
            </p:cNvSpPr>
            <p:nvPr/>
          </p:nvSpPr>
          <p:spPr bwMode="auto">
            <a:xfrm>
              <a:off x="1837799" y="5101215"/>
              <a:ext cx="2514851" cy="369332"/>
            </a:xfrm>
            <a:prstGeom prst="rect">
              <a:avLst/>
            </a:prstGeom>
            <a:noFill/>
            <a:ln w="9525">
              <a:noFill/>
              <a:miter lim="800000"/>
              <a:headEnd/>
              <a:tailEnd/>
            </a:ln>
          </p:spPr>
          <p:txBody>
            <a:bodyPr>
              <a:spAutoFit/>
            </a:bodyPr>
            <a:lstStyle/>
            <a:p>
              <a:r>
                <a:rPr lang="en-US" dirty="0">
                  <a:solidFill>
                    <a:schemeClr val="bg1"/>
                  </a:solidFill>
                </a:rPr>
                <a:t>Exportable products</a:t>
              </a:r>
            </a:p>
          </p:txBody>
        </p:sp>
        <p:sp>
          <p:nvSpPr>
            <p:cNvPr id="59405" name="TextBox 10"/>
            <p:cNvSpPr txBox="1">
              <a:spLocks noChangeArrowheads="1"/>
            </p:cNvSpPr>
            <p:nvPr/>
          </p:nvSpPr>
          <p:spPr bwMode="auto">
            <a:xfrm>
              <a:off x="4247595" y="3384089"/>
              <a:ext cx="1905390" cy="369301"/>
            </a:xfrm>
            <a:prstGeom prst="rect">
              <a:avLst/>
            </a:prstGeom>
            <a:noFill/>
            <a:ln w="9525">
              <a:noFill/>
              <a:miter lim="800000"/>
              <a:headEnd/>
              <a:tailEnd/>
            </a:ln>
          </p:spPr>
          <p:txBody>
            <a:bodyPr>
              <a:spAutoFit/>
            </a:bodyPr>
            <a:lstStyle/>
            <a:p>
              <a:r>
                <a:rPr lang="en-US" dirty="0">
                  <a:solidFill>
                    <a:schemeClr val="bg1"/>
                  </a:solidFill>
                </a:rPr>
                <a:t>All farm products</a:t>
              </a:r>
            </a:p>
          </p:txBody>
        </p:sp>
      </p:grpSp>
      <p:cxnSp>
        <p:nvCxnSpPr>
          <p:cNvPr id="12" name="Straight Arrow Connector 11"/>
          <p:cNvCxnSpPr/>
          <p:nvPr/>
        </p:nvCxnSpPr>
        <p:spPr>
          <a:xfrm>
            <a:off x="7391400" y="4325143"/>
            <a:ext cx="685800" cy="932657"/>
          </a:xfrm>
          <a:prstGeom prst="straightConnector1">
            <a:avLst/>
          </a:prstGeom>
          <a:ln w="25400">
            <a:solidFill>
              <a:srgbClr val="C00000">
                <a:alpha val="50000"/>
              </a:srgb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1433098" y="2960132"/>
            <a:ext cx="3505200" cy="338138"/>
          </a:xfrm>
          <a:prstGeom prst="rect">
            <a:avLst/>
          </a:prstGeom>
          <a:noFill/>
          <a:ln w="9525">
            <a:noFill/>
            <a:miter lim="800000"/>
            <a:headEnd/>
            <a:tailEnd/>
          </a:ln>
        </p:spPr>
        <p:txBody>
          <a:bodyPr>
            <a:spAutoFit/>
          </a:bodyPr>
          <a:lstStyle/>
          <a:p>
            <a:r>
              <a:rPr lang="en-US" sz="1600" dirty="0">
                <a:solidFill>
                  <a:srgbClr val="C00000"/>
                </a:solidFill>
              </a:rPr>
              <a:t>No more anti-farm bias since 1980s </a:t>
            </a:r>
          </a:p>
        </p:txBody>
      </p:sp>
      <p:cxnSp>
        <p:nvCxnSpPr>
          <p:cNvPr id="14" name="Straight Arrow Connector 13"/>
          <p:cNvCxnSpPr/>
          <p:nvPr/>
        </p:nvCxnSpPr>
        <p:spPr>
          <a:xfrm>
            <a:off x="4800600" y="3199635"/>
            <a:ext cx="213898" cy="753106"/>
          </a:xfrm>
          <a:prstGeom prst="straightConnector1">
            <a:avLst/>
          </a:prstGeom>
          <a:ln w="25400">
            <a:solidFill>
              <a:srgbClr val="C00000">
                <a:alpha val="50000"/>
              </a:srgb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902941" y="5250271"/>
            <a:ext cx="4170819" cy="289310"/>
          </a:xfrm>
          <a:prstGeom prst="rect">
            <a:avLst/>
          </a:prstGeom>
          <a:solidFill>
            <a:schemeClr val="tx1"/>
          </a:solidFill>
          <a:ln w="9525">
            <a:noFill/>
            <a:miter lim="800000"/>
            <a:headEnd/>
            <a:tailEnd/>
          </a:ln>
        </p:spPr>
        <p:txBody>
          <a:bodyPr wrap="square">
            <a:spAutoFit/>
          </a:bodyPr>
          <a:lstStyle/>
          <a:p>
            <a:pPr>
              <a:lnSpc>
                <a:spcPct val="80000"/>
              </a:lnSpc>
            </a:pPr>
            <a:r>
              <a:rPr lang="en-US" sz="1600" i="1" dirty="0" smtClean="0">
                <a:solidFill>
                  <a:srgbClr val="C00000"/>
                </a:solidFill>
              </a:rPr>
              <a:t>Not much </a:t>
            </a:r>
            <a:r>
              <a:rPr lang="en-US" sz="1600" i="1" dirty="0">
                <a:solidFill>
                  <a:srgbClr val="C00000"/>
                </a:solidFill>
              </a:rPr>
              <a:t>net export taxation since 1990s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4"/>
          <p:cNvSpPr txBox="1">
            <a:spLocks noChangeArrowheads="1"/>
          </p:cNvSpPr>
          <p:nvPr/>
        </p:nvSpPr>
        <p:spPr bwMode="auto">
          <a:xfrm>
            <a:off x="0" y="6396038"/>
            <a:ext cx="6858000" cy="461962"/>
          </a:xfrm>
          <a:prstGeom prst="rect">
            <a:avLst/>
          </a:prstGeom>
          <a:noFill/>
          <a:ln w="9525">
            <a:solidFill>
              <a:schemeClr val="tx1">
                <a:alpha val="0"/>
              </a:schemeClr>
            </a:solidFill>
            <a:miter lim="800000"/>
            <a:headEnd/>
            <a:tailEnd/>
          </a:ln>
        </p:spPr>
        <p:txBody>
          <a:bodyPr>
            <a:spAutoFit/>
          </a:bodyPr>
          <a:lstStyle/>
          <a:p>
            <a:r>
              <a:rPr lang="en-US" sz="1200" dirty="0"/>
              <a:t>Source:  K</a:t>
            </a:r>
            <a:r>
              <a:rPr lang="en-US" sz="1200" dirty="0" smtClean="0"/>
              <a:t>. Anderson </a:t>
            </a:r>
            <a:r>
              <a:rPr lang="en-US" sz="1200" dirty="0"/>
              <a:t>and A. Valdes (</a:t>
            </a:r>
            <a:r>
              <a:rPr lang="en-US" sz="1200" dirty="0" err="1"/>
              <a:t>eds</a:t>
            </a:r>
            <a:r>
              <a:rPr lang="en-US" sz="1200" dirty="0"/>
              <a:t>), </a:t>
            </a:r>
            <a:r>
              <a:rPr lang="en-US" sz="1200" i="1" dirty="0"/>
              <a:t>Distortions to Agricultural Incentives in Latin America</a:t>
            </a:r>
            <a:r>
              <a:rPr lang="en-US" sz="1200" dirty="0"/>
              <a:t>.  Washington, DC: The World Bank, 2009.</a:t>
            </a:r>
          </a:p>
        </p:txBody>
      </p:sp>
      <p:grpSp>
        <p:nvGrpSpPr>
          <p:cNvPr id="60419" name="Group 9"/>
          <p:cNvGrpSpPr>
            <a:grpSpLocks/>
          </p:cNvGrpSpPr>
          <p:nvPr/>
        </p:nvGrpSpPr>
        <p:grpSpPr bwMode="auto">
          <a:xfrm>
            <a:off x="398306" y="1600200"/>
            <a:ext cx="8059894" cy="4751346"/>
            <a:chOff x="76200" y="1981200"/>
            <a:chExt cx="7342324" cy="4419600"/>
          </a:xfrm>
        </p:grpSpPr>
        <p:pic>
          <p:nvPicPr>
            <p:cNvPr id="60422" name="Picture 2"/>
            <p:cNvPicPr>
              <a:picLocks noChangeAspect="1" noChangeArrowheads="1"/>
            </p:cNvPicPr>
            <p:nvPr/>
          </p:nvPicPr>
          <p:blipFill>
            <a:blip r:embed="rId3" cstate="print"/>
            <a:srcRect/>
            <a:stretch>
              <a:fillRect/>
            </a:stretch>
          </p:blipFill>
          <p:spPr bwMode="auto">
            <a:xfrm>
              <a:off x="76200" y="1981200"/>
              <a:ext cx="7342324" cy="4419600"/>
            </a:xfrm>
            <a:prstGeom prst="rect">
              <a:avLst/>
            </a:prstGeom>
            <a:noFill/>
            <a:ln w="9525">
              <a:noFill/>
              <a:miter lim="800000"/>
              <a:headEnd/>
              <a:tailEnd/>
            </a:ln>
          </p:spPr>
        </p:pic>
        <p:sp>
          <p:nvSpPr>
            <p:cNvPr id="60423" name="TextBox 8"/>
            <p:cNvSpPr txBox="1">
              <a:spLocks noChangeArrowheads="1"/>
            </p:cNvSpPr>
            <p:nvPr/>
          </p:nvSpPr>
          <p:spPr bwMode="auto">
            <a:xfrm>
              <a:off x="4038600" y="3048000"/>
              <a:ext cx="2209800" cy="369332"/>
            </a:xfrm>
            <a:prstGeom prst="rect">
              <a:avLst/>
            </a:prstGeom>
            <a:noFill/>
            <a:ln w="9525">
              <a:noFill/>
              <a:miter lim="800000"/>
              <a:headEnd/>
              <a:tailEnd/>
            </a:ln>
          </p:spPr>
          <p:txBody>
            <a:bodyPr>
              <a:spAutoFit/>
            </a:bodyPr>
            <a:lstStyle/>
            <a:p>
              <a:r>
                <a:rPr lang="en-US" dirty="0">
                  <a:solidFill>
                    <a:schemeClr val="bg1"/>
                  </a:solidFill>
                </a:rPr>
                <a:t>Importable products</a:t>
              </a:r>
            </a:p>
          </p:txBody>
        </p:sp>
        <p:sp>
          <p:nvSpPr>
            <p:cNvPr id="60424" name="TextBox 9"/>
            <p:cNvSpPr txBox="1">
              <a:spLocks noChangeArrowheads="1"/>
            </p:cNvSpPr>
            <p:nvPr/>
          </p:nvSpPr>
          <p:spPr bwMode="auto">
            <a:xfrm>
              <a:off x="5029200" y="5334000"/>
              <a:ext cx="2362465" cy="369332"/>
            </a:xfrm>
            <a:prstGeom prst="rect">
              <a:avLst/>
            </a:prstGeom>
            <a:noFill/>
            <a:ln w="9525">
              <a:noFill/>
              <a:miter lim="800000"/>
              <a:headEnd/>
              <a:tailEnd/>
            </a:ln>
          </p:spPr>
          <p:txBody>
            <a:bodyPr>
              <a:spAutoFit/>
            </a:bodyPr>
            <a:lstStyle/>
            <a:p>
              <a:r>
                <a:rPr lang="en-US">
                  <a:solidFill>
                    <a:schemeClr val="bg1"/>
                  </a:solidFill>
                </a:rPr>
                <a:t>Exportable products</a:t>
              </a:r>
            </a:p>
          </p:txBody>
        </p:sp>
        <p:sp>
          <p:nvSpPr>
            <p:cNvPr id="60425" name="TextBox 10"/>
            <p:cNvSpPr txBox="1">
              <a:spLocks noChangeArrowheads="1"/>
            </p:cNvSpPr>
            <p:nvPr/>
          </p:nvSpPr>
          <p:spPr bwMode="auto">
            <a:xfrm>
              <a:off x="4800600" y="3962400"/>
              <a:ext cx="1905390" cy="369301"/>
            </a:xfrm>
            <a:prstGeom prst="rect">
              <a:avLst/>
            </a:prstGeom>
            <a:noFill/>
            <a:ln w="9525">
              <a:noFill/>
              <a:miter lim="800000"/>
              <a:headEnd/>
              <a:tailEnd/>
            </a:ln>
          </p:spPr>
          <p:txBody>
            <a:bodyPr>
              <a:spAutoFit/>
            </a:bodyPr>
            <a:lstStyle/>
            <a:p>
              <a:r>
                <a:rPr lang="en-US">
                  <a:solidFill>
                    <a:schemeClr val="bg1"/>
                  </a:solidFill>
                </a:rPr>
                <a:t>All farm products</a:t>
              </a:r>
            </a:p>
          </p:txBody>
        </p:sp>
      </p:grpSp>
      <p:sp>
        <p:nvSpPr>
          <p:cNvPr id="60421" name="Title 1"/>
          <p:cNvSpPr>
            <a:spLocks noGrp="1"/>
          </p:cNvSpPr>
          <p:nvPr>
            <p:ph type="title"/>
          </p:nvPr>
        </p:nvSpPr>
        <p:spPr>
          <a:xfrm>
            <a:off x="0" y="0"/>
            <a:ext cx="6858000" cy="1828800"/>
          </a:xfrm>
        </p:spPr>
        <p:txBody>
          <a:bodyPr/>
          <a:lstStyle/>
          <a:p>
            <a:pPr marL="169863" algn="l">
              <a:lnSpc>
                <a:spcPct val="85000"/>
              </a:lnSpc>
            </a:pPr>
            <a:r>
              <a:rPr lang="en-US" sz="2400" dirty="0" smtClean="0"/>
              <a:t>Latin America has had similar trends at a slower pace, supporting ag. since 1990s</a:t>
            </a:r>
          </a:p>
        </p:txBody>
      </p:sp>
      <p:pic>
        <p:nvPicPr>
          <p:cNvPr id="60420" name="Picture 3"/>
          <p:cNvPicPr>
            <a:picLocks noChangeAspect="1" noChangeArrowheads="1"/>
          </p:cNvPicPr>
          <p:nvPr/>
        </p:nvPicPr>
        <p:blipFill>
          <a:blip r:embed="rId4" cstate="print"/>
          <a:srcRect t="7310" r="6223"/>
          <a:stretch>
            <a:fillRect/>
          </a:stretch>
        </p:blipFill>
        <p:spPr bwMode="auto">
          <a:xfrm>
            <a:off x="7343716" y="0"/>
            <a:ext cx="181190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52400"/>
            <a:ext cx="9144000" cy="990600"/>
          </a:xfrm>
        </p:spPr>
        <p:txBody>
          <a:bodyPr/>
          <a:lstStyle/>
          <a:p>
            <a:pPr>
              <a:lnSpc>
                <a:spcPct val="80000"/>
              </a:lnSpc>
            </a:pPr>
            <a:r>
              <a:rPr lang="en-US" dirty="0" smtClean="0"/>
              <a:t>Reform paths vary within regions</a:t>
            </a:r>
            <a:br>
              <a:rPr lang="en-US" dirty="0" smtClean="0"/>
            </a:br>
            <a:r>
              <a:rPr lang="en-US" sz="2400" i="1" dirty="0" smtClean="0"/>
              <a:t>Examples in Africa</a:t>
            </a:r>
          </a:p>
        </p:txBody>
      </p:sp>
      <p:pic>
        <p:nvPicPr>
          <p:cNvPr id="61443" name="Picture 2"/>
          <p:cNvPicPr>
            <a:picLocks noChangeAspect="1" noChangeArrowheads="1"/>
          </p:cNvPicPr>
          <p:nvPr/>
        </p:nvPicPr>
        <p:blipFill>
          <a:blip r:embed="rId3" cstate="print"/>
          <a:srcRect/>
          <a:stretch>
            <a:fillRect/>
          </a:stretch>
        </p:blipFill>
        <p:spPr bwMode="auto">
          <a:xfrm>
            <a:off x="998538" y="1535113"/>
            <a:ext cx="3640137" cy="2651125"/>
          </a:xfrm>
          <a:prstGeom prst="rect">
            <a:avLst/>
          </a:prstGeom>
          <a:noFill/>
          <a:ln w="9525">
            <a:noFill/>
            <a:miter lim="800000"/>
            <a:headEnd/>
            <a:tailEnd/>
          </a:ln>
        </p:spPr>
      </p:pic>
      <p:pic>
        <p:nvPicPr>
          <p:cNvPr id="61444" name="Picture 3"/>
          <p:cNvPicPr>
            <a:picLocks noChangeAspect="1" noChangeArrowheads="1"/>
          </p:cNvPicPr>
          <p:nvPr/>
        </p:nvPicPr>
        <p:blipFill>
          <a:blip r:embed="rId4" cstate="print"/>
          <a:srcRect/>
          <a:stretch>
            <a:fillRect/>
          </a:stretch>
        </p:blipFill>
        <p:spPr bwMode="auto">
          <a:xfrm>
            <a:off x="4652963" y="1527175"/>
            <a:ext cx="3640137" cy="2679700"/>
          </a:xfrm>
          <a:prstGeom prst="rect">
            <a:avLst/>
          </a:prstGeom>
          <a:noFill/>
          <a:ln w="9525">
            <a:noFill/>
            <a:miter lim="800000"/>
            <a:headEnd/>
            <a:tailEnd/>
          </a:ln>
        </p:spPr>
      </p:pic>
      <p:pic>
        <p:nvPicPr>
          <p:cNvPr id="61445" name="Picture 4"/>
          <p:cNvPicPr>
            <a:picLocks noChangeAspect="1" noChangeArrowheads="1"/>
          </p:cNvPicPr>
          <p:nvPr/>
        </p:nvPicPr>
        <p:blipFill>
          <a:blip r:embed="rId5" cstate="print"/>
          <a:srcRect/>
          <a:stretch>
            <a:fillRect/>
          </a:stretch>
        </p:blipFill>
        <p:spPr bwMode="auto">
          <a:xfrm>
            <a:off x="1019175" y="4197350"/>
            <a:ext cx="3617913" cy="2649538"/>
          </a:xfrm>
          <a:prstGeom prst="rect">
            <a:avLst/>
          </a:prstGeom>
          <a:noFill/>
          <a:ln w="9525">
            <a:noFill/>
            <a:miter lim="800000"/>
            <a:headEnd/>
            <a:tailEnd/>
          </a:ln>
        </p:spPr>
      </p:pic>
      <p:pic>
        <p:nvPicPr>
          <p:cNvPr id="61446" name="Picture 6"/>
          <p:cNvPicPr>
            <a:picLocks noChangeAspect="1" noChangeArrowheads="1"/>
          </p:cNvPicPr>
          <p:nvPr/>
        </p:nvPicPr>
        <p:blipFill>
          <a:blip r:embed="rId6" cstate="print"/>
          <a:srcRect/>
          <a:stretch>
            <a:fillRect/>
          </a:stretch>
        </p:blipFill>
        <p:spPr bwMode="auto">
          <a:xfrm>
            <a:off x="4648200" y="4200525"/>
            <a:ext cx="3609975" cy="2657475"/>
          </a:xfrm>
          <a:prstGeom prst="rect">
            <a:avLst/>
          </a:prstGeom>
          <a:noFill/>
          <a:ln w="9525">
            <a:noFill/>
            <a:miter lim="800000"/>
            <a:headEnd/>
            <a:tailEnd/>
          </a:ln>
        </p:spPr>
      </p:pic>
      <p:sp>
        <p:nvSpPr>
          <p:cNvPr id="61447" name="TextBox 6"/>
          <p:cNvSpPr txBox="1">
            <a:spLocks noChangeArrowheads="1"/>
          </p:cNvSpPr>
          <p:nvPr/>
        </p:nvSpPr>
        <p:spPr bwMode="auto">
          <a:xfrm>
            <a:off x="108530" y="1113631"/>
            <a:ext cx="9035469" cy="369332"/>
          </a:xfrm>
          <a:prstGeom prst="rect">
            <a:avLst/>
          </a:prstGeom>
          <a:noFill/>
          <a:ln w="9525">
            <a:noFill/>
            <a:miter lim="800000"/>
            <a:headEnd/>
            <a:tailEnd/>
          </a:ln>
        </p:spPr>
        <p:txBody>
          <a:bodyPr wrap="square">
            <a:spAutoFit/>
          </a:bodyPr>
          <a:lstStyle/>
          <a:p>
            <a:r>
              <a:rPr lang="en-US" dirty="0" smtClean="0"/>
              <a:t>NRAs </a:t>
            </a:r>
            <a:r>
              <a:rPr lang="en-US" dirty="0"/>
              <a:t>for </a:t>
            </a:r>
            <a:r>
              <a:rPr lang="en-US" dirty="0" smtClean="0"/>
              <a:t>tradable </a:t>
            </a:r>
            <a:r>
              <a:rPr lang="en-US" dirty="0"/>
              <a:t>farm </a:t>
            </a:r>
            <a:r>
              <a:rPr lang="en-US" dirty="0" smtClean="0"/>
              <a:t>products (1955-2004): each dot is a country/year; line is country</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990600" y="1524000"/>
            <a:ext cx="3648075" cy="2649538"/>
          </a:xfrm>
          <a:prstGeom prst="rect">
            <a:avLst/>
          </a:prstGeom>
          <a:noFill/>
          <a:ln w="9525">
            <a:noFill/>
            <a:miter lim="800000"/>
            <a:headEnd/>
            <a:tailEnd/>
          </a:ln>
        </p:spPr>
      </p:pic>
      <p:pic>
        <p:nvPicPr>
          <p:cNvPr id="62467" name="Picture 3"/>
          <p:cNvPicPr>
            <a:picLocks noChangeAspect="1" noChangeArrowheads="1"/>
          </p:cNvPicPr>
          <p:nvPr/>
        </p:nvPicPr>
        <p:blipFill>
          <a:blip r:embed="rId4" cstate="print"/>
          <a:srcRect/>
          <a:stretch>
            <a:fillRect/>
          </a:stretch>
        </p:blipFill>
        <p:spPr bwMode="auto">
          <a:xfrm>
            <a:off x="4648200" y="1524000"/>
            <a:ext cx="3670300" cy="2649538"/>
          </a:xfrm>
          <a:prstGeom prst="rect">
            <a:avLst/>
          </a:prstGeom>
          <a:noFill/>
          <a:ln w="9525">
            <a:noFill/>
            <a:miter lim="800000"/>
            <a:headEnd/>
            <a:tailEnd/>
          </a:ln>
        </p:spPr>
      </p:pic>
      <p:pic>
        <p:nvPicPr>
          <p:cNvPr id="62468" name="Picture 4"/>
          <p:cNvPicPr>
            <a:picLocks noChangeAspect="1" noChangeArrowheads="1"/>
          </p:cNvPicPr>
          <p:nvPr/>
        </p:nvPicPr>
        <p:blipFill>
          <a:blip r:embed="rId5" cstate="print"/>
          <a:srcRect/>
          <a:stretch>
            <a:fillRect/>
          </a:stretch>
        </p:blipFill>
        <p:spPr bwMode="auto">
          <a:xfrm>
            <a:off x="990600" y="4208463"/>
            <a:ext cx="3648075" cy="2649537"/>
          </a:xfrm>
          <a:prstGeom prst="rect">
            <a:avLst/>
          </a:prstGeom>
          <a:noFill/>
          <a:ln w="9525">
            <a:noFill/>
            <a:miter lim="800000"/>
            <a:headEnd/>
            <a:tailEnd/>
          </a:ln>
        </p:spPr>
      </p:pic>
      <p:pic>
        <p:nvPicPr>
          <p:cNvPr id="62469" name="Picture 5"/>
          <p:cNvPicPr>
            <a:picLocks noChangeAspect="1" noChangeArrowheads="1"/>
          </p:cNvPicPr>
          <p:nvPr/>
        </p:nvPicPr>
        <p:blipFill>
          <a:blip r:embed="rId6" cstate="print"/>
          <a:srcRect/>
          <a:stretch>
            <a:fillRect/>
          </a:stretch>
        </p:blipFill>
        <p:spPr bwMode="auto">
          <a:xfrm>
            <a:off x="4648200" y="4208463"/>
            <a:ext cx="3648075" cy="2619375"/>
          </a:xfrm>
          <a:prstGeom prst="rect">
            <a:avLst/>
          </a:prstGeom>
          <a:noFill/>
          <a:ln w="9525">
            <a:noFill/>
            <a:miter lim="800000"/>
            <a:headEnd/>
            <a:tailEnd/>
          </a:ln>
        </p:spPr>
      </p:pic>
      <p:sp>
        <p:nvSpPr>
          <p:cNvPr id="62470" name="Title 6"/>
          <p:cNvSpPr>
            <a:spLocks noGrp="1"/>
          </p:cNvSpPr>
          <p:nvPr>
            <p:ph type="title"/>
          </p:nvPr>
        </p:nvSpPr>
        <p:spPr>
          <a:xfrm>
            <a:off x="457200" y="152400"/>
            <a:ext cx="8229600" cy="990600"/>
          </a:xfrm>
        </p:spPr>
        <p:txBody>
          <a:bodyPr/>
          <a:lstStyle/>
          <a:p>
            <a:pPr>
              <a:lnSpc>
                <a:spcPct val="80000"/>
              </a:lnSpc>
            </a:pPr>
            <a:r>
              <a:rPr lang="en-US" dirty="0" smtClean="0"/>
              <a:t>Reform paths vary within regions</a:t>
            </a:r>
            <a:br>
              <a:rPr lang="en-US" dirty="0" smtClean="0"/>
            </a:br>
            <a:r>
              <a:rPr lang="en-US" sz="2400" i="1" dirty="0" smtClean="0"/>
              <a:t>Examples in Asia</a:t>
            </a:r>
            <a:endParaRPr lang="en-US" sz="2400" dirty="0" smtClean="0"/>
          </a:p>
        </p:txBody>
      </p:sp>
      <p:sp>
        <p:nvSpPr>
          <p:cNvPr id="9" name="TextBox 6"/>
          <p:cNvSpPr txBox="1">
            <a:spLocks noChangeArrowheads="1"/>
          </p:cNvSpPr>
          <p:nvPr/>
        </p:nvSpPr>
        <p:spPr bwMode="auto">
          <a:xfrm>
            <a:off x="0" y="1113631"/>
            <a:ext cx="9143999" cy="369332"/>
          </a:xfrm>
          <a:prstGeom prst="rect">
            <a:avLst/>
          </a:prstGeom>
          <a:noFill/>
          <a:ln w="9525">
            <a:noFill/>
            <a:miter lim="800000"/>
            <a:headEnd/>
            <a:tailEnd/>
          </a:ln>
        </p:spPr>
        <p:txBody>
          <a:bodyPr wrap="square">
            <a:spAutoFit/>
          </a:bodyPr>
          <a:lstStyle/>
          <a:p>
            <a:pPr algn="ctr"/>
            <a:r>
              <a:rPr lang="en-US" dirty="0" smtClean="0"/>
              <a:t>NRAs </a:t>
            </a:r>
            <a:r>
              <a:rPr lang="en-US" dirty="0"/>
              <a:t>for </a:t>
            </a:r>
            <a:r>
              <a:rPr lang="en-US" dirty="0" smtClean="0"/>
              <a:t>tradable </a:t>
            </a:r>
            <a:r>
              <a:rPr lang="en-US" dirty="0"/>
              <a:t>farm </a:t>
            </a:r>
            <a:r>
              <a:rPr lang="en-US" dirty="0" smtClean="0"/>
              <a:t>products (1955-2004): each dot is a country/year; line is country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152400"/>
            <a:ext cx="9144000" cy="990600"/>
          </a:xfrm>
        </p:spPr>
        <p:txBody>
          <a:bodyPr/>
          <a:lstStyle/>
          <a:p>
            <a:pPr>
              <a:lnSpc>
                <a:spcPct val="80000"/>
              </a:lnSpc>
            </a:pPr>
            <a:r>
              <a:rPr lang="en-US" dirty="0" smtClean="0"/>
              <a:t>Reform paths vary within regions</a:t>
            </a:r>
            <a:br>
              <a:rPr lang="en-US" dirty="0" smtClean="0"/>
            </a:br>
            <a:r>
              <a:rPr lang="en-US" sz="2400" i="1" dirty="0" smtClean="0"/>
              <a:t>Examples in Latin America</a:t>
            </a:r>
            <a:endParaRPr lang="en-US" sz="2400" dirty="0" smtClean="0"/>
          </a:p>
        </p:txBody>
      </p:sp>
      <p:pic>
        <p:nvPicPr>
          <p:cNvPr id="63491" name="Picture 2"/>
          <p:cNvPicPr>
            <a:picLocks noChangeAspect="1" noChangeArrowheads="1"/>
          </p:cNvPicPr>
          <p:nvPr/>
        </p:nvPicPr>
        <p:blipFill>
          <a:blip r:embed="rId3" cstate="print"/>
          <a:srcRect/>
          <a:stretch>
            <a:fillRect/>
          </a:stretch>
        </p:blipFill>
        <p:spPr bwMode="auto">
          <a:xfrm>
            <a:off x="990600" y="1524000"/>
            <a:ext cx="3625850" cy="2649538"/>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4648200" y="1524000"/>
            <a:ext cx="3617913" cy="2649538"/>
          </a:xfrm>
          <a:prstGeom prst="rect">
            <a:avLst/>
          </a:prstGeom>
          <a:noFill/>
          <a:ln w="9525">
            <a:noFill/>
            <a:miter lim="800000"/>
            <a:headEnd/>
            <a:tailEnd/>
          </a:ln>
        </p:spPr>
      </p:pic>
      <p:pic>
        <p:nvPicPr>
          <p:cNvPr id="63493" name="Picture 5"/>
          <p:cNvPicPr>
            <a:picLocks noChangeAspect="1" noChangeArrowheads="1"/>
          </p:cNvPicPr>
          <p:nvPr/>
        </p:nvPicPr>
        <p:blipFill>
          <a:blip r:embed="rId5" cstate="print"/>
          <a:srcRect/>
          <a:stretch>
            <a:fillRect/>
          </a:stretch>
        </p:blipFill>
        <p:spPr bwMode="auto">
          <a:xfrm>
            <a:off x="990600" y="4208463"/>
            <a:ext cx="3602038" cy="2649537"/>
          </a:xfrm>
          <a:prstGeom prst="rect">
            <a:avLst/>
          </a:prstGeom>
          <a:noFill/>
          <a:ln w="9525">
            <a:noFill/>
            <a:miter lim="800000"/>
            <a:headEnd/>
            <a:tailEnd/>
          </a:ln>
        </p:spPr>
      </p:pic>
      <p:pic>
        <p:nvPicPr>
          <p:cNvPr id="63494" name="Picture 6"/>
          <p:cNvPicPr>
            <a:picLocks noChangeAspect="1" noChangeArrowheads="1"/>
          </p:cNvPicPr>
          <p:nvPr/>
        </p:nvPicPr>
        <p:blipFill>
          <a:blip r:embed="rId6" cstate="print"/>
          <a:srcRect/>
          <a:stretch>
            <a:fillRect/>
          </a:stretch>
        </p:blipFill>
        <p:spPr bwMode="auto">
          <a:xfrm>
            <a:off x="4648200" y="4208463"/>
            <a:ext cx="3602038" cy="2649537"/>
          </a:xfrm>
          <a:prstGeom prst="rect">
            <a:avLst/>
          </a:prstGeom>
          <a:noFill/>
          <a:ln w="9525">
            <a:noFill/>
            <a:miter lim="800000"/>
            <a:headEnd/>
            <a:tailEnd/>
          </a:ln>
        </p:spPr>
      </p:pic>
      <p:sp>
        <p:nvSpPr>
          <p:cNvPr id="9" name="TextBox 6"/>
          <p:cNvSpPr txBox="1">
            <a:spLocks noChangeArrowheads="1"/>
          </p:cNvSpPr>
          <p:nvPr/>
        </p:nvSpPr>
        <p:spPr bwMode="auto">
          <a:xfrm>
            <a:off x="0" y="1113631"/>
            <a:ext cx="9143999" cy="369332"/>
          </a:xfrm>
          <a:prstGeom prst="rect">
            <a:avLst/>
          </a:prstGeom>
          <a:noFill/>
          <a:ln w="9525">
            <a:noFill/>
            <a:miter lim="800000"/>
            <a:headEnd/>
            <a:tailEnd/>
          </a:ln>
        </p:spPr>
        <p:txBody>
          <a:bodyPr wrap="square">
            <a:spAutoFit/>
          </a:bodyPr>
          <a:lstStyle/>
          <a:p>
            <a:pPr algn="ctr"/>
            <a:r>
              <a:rPr lang="en-US" dirty="0" smtClean="0"/>
              <a:t>NRAs </a:t>
            </a:r>
            <a:r>
              <a:rPr lang="en-US" dirty="0"/>
              <a:t>for </a:t>
            </a:r>
            <a:r>
              <a:rPr lang="en-US" dirty="0" smtClean="0"/>
              <a:t>tradable </a:t>
            </a:r>
            <a:r>
              <a:rPr lang="en-US" dirty="0"/>
              <a:t>farm </a:t>
            </a:r>
            <a:r>
              <a:rPr lang="en-US" dirty="0" smtClean="0"/>
              <a:t>products (1955-2004): each dot is a country/year; line is country</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990600"/>
          </a:xfrm>
        </p:spPr>
        <p:txBody>
          <a:bodyPr/>
          <a:lstStyle/>
          <a:p>
            <a:pPr>
              <a:lnSpc>
                <a:spcPct val="80000"/>
              </a:lnSpc>
            </a:pPr>
            <a:r>
              <a:rPr lang="en-US" dirty="0" smtClean="0"/>
              <a:t>Reform paths vary within regions</a:t>
            </a:r>
            <a:br>
              <a:rPr lang="en-US" dirty="0" smtClean="0"/>
            </a:br>
            <a:r>
              <a:rPr lang="en-US" sz="2400" i="1" dirty="0" smtClean="0"/>
              <a:t>Examples among High-Income Countries</a:t>
            </a:r>
            <a:endParaRPr lang="en-US" sz="2400" dirty="0" smtClean="0"/>
          </a:p>
        </p:txBody>
      </p:sp>
      <p:pic>
        <p:nvPicPr>
          <p:cNvPr id="64515" name="Picture 2"/>
          <p:cNvPicPr>
            <a:picLocks noChangeAspect="1" noChangeArrowheads="1"/>
          </p:cNvPicPr>
          <p:nvPr/>
        </p:nvPicPr>
        <p:blipFill>
          <a:blip r:embed="rId3" cstate="print"/>
          <a:srcRect/>
          <a:stretch>
            <a:fillRect/>
          </a:stretch>
        </p:blipFill>
        <p:spPr bwMode="auto">
          <a:xfrm>
            <a:off x="1000125" y="1543050"/>
            <a:ext cx="3663950" cy="2649538"/>
          </a:xfrm>
          <a:prstGeom prst="rect">
            <a:avLst/>
          </a:prstGeom>
          <a:noFill/>
          <a:ln w="9525">
            <a:noFill/>
            <a:miter lim="800000"/>
            <a:headEnd/>
            <a:tailEnd/>
          </a:ln>
        </p:spPr>
      </p:pic>
      <p:pic>
        <p:nvPicPr>
          <p:cNvPr id="64516" name="Picture 3"/>
          <p:cNvPicPr>
            <a:picLocks noChangeAspect="1" noChangeArrowheads="1"/>
          </p:cNvPicPr>
          <p:nvPr/>
        </p:nvPicPr>
        <p:blipFill>
          <a:blip r:embed="rId4" cstate="print"/>
          <a:srcRect/>
          <a:stretch>
            <a:fillRect/>
          </a:stretch>
        </p:blipFill>
        <p:spPr bwMode="auto">
          <a:xfrm>
            <a:off x="4676775" y="1543050"/>
            <a:ext cx="3663950" cy="2633663"/>
          </a:xfrm>
          <a:prstGeom prst="rect">
            <a:avLst/>
          </a:prstGeom>
          <a:noFill/>
          <a:ln w="9525">
            <a:noFill/>
            <a:miter lim="800000"/>
            <a:headEnd/>
            <a:tailEnd/>
          </a:ln>
        </p:spPr>
      </p:pic>
      <p:pic>
        <p:nvPicPr>
          <p:cNvPr id="64517" name="Picture 4"/>
          <p:cNvPicPr>
            <a:picLocks noChangeAspect="1" noChangeArrowheads="1"/>
          </p:cNvPicPr>
          <p:nvPr/>
        </p:nvPicPr>
        <p:blipFill>
          <a:blip r:embed="rId5" cstate="print"/>
          <a:srcRect/>
          <a:stretch>
            <a:fillRect/>
          </a:stretch>
        </p:blipFill>
        <p:spPr bwMode="auto">
          <a:xfrm>
            <a:off x="1019175" y="4227513"/>
            <a:ext cx="3617913" cy="2649537"/>
          </a:xfrm>
          <a:prstGeom prst="rect">
            <a:avLst/>
          </a:prstGeom>
          <a:noFill/>
          <a:ln w="9525">
            <a:noFill/>
            <a:miter lim="800000"/>
            <a:headEnd/>
            <a:tailEnd/>
          </a:ln>
        </p:spPr>
      </p:pic>
      <p:pic>
        <p:nvPicPr>
          <p:cNvPr id="64518" name="Picture 5"/>
          <p:cNvPicPr>
            <a:picLocks noChangeAspect="1" noChangeArrowheads="1"/>
          </p:cNvPicPr>
          <p:nvPr/>
        </p:nvPicPr>
        <p:blipFill>
          <a:blip r:embed="rId6" cstate="print"/>
          <a:srcRect/>
          <a:stretch>
            <a:fillRect/>
          </a:stretch>
        </p:blipFill>
        <p:spPr bwMode="auto">
          <a:xfrm>
            <a:off x="4676775" y="4227513"/>
            <a:ext cx="3632200" cy="2649537"/>
          </a:xfrm>
          <a:prstGeom prst="rect">
            <a:avLst/>
          </a:prstGeom>
          <a:noFill/>
          <a:ln w="9525">
            <a:noFill/>
            <a:miter lim="800000"/>
            <a:headEnd/>
            <a:tailEnd/>
          </a:ln>
        </p:spPr>
      </p:pic>
      <p:sp>
        <p:nvSpPr>
          <p:cNvPr id="8" name="TextBox 6"/>
          <p:cNvSpPr txBox="1">
            <a:spLocks noChangeArrowheads="1"/>
          </p:cNvSpPr>
          <p:nvPr/>
        </p:nvSpPr>
        <p:spPr bwMode="auto">
          <a:xfrm>
            <a:off x="0" y="1113631"/>
            <a:ext cx="9143999" cy="369332"/>
          </a:xfrm>
          <a:prstGeom prst="rect">
            <a:avLst/>
          </a:prstGeom>
          <a:noFill/>
          <a:ln w="9525">
            <a:noFill/>
            <a:miter lim="800000"/>
            <a:headEnd/>
            <a:tailEnd/>
          </a:ln>
        </p:spPr>
        <p:txBody>
          <a:bodyPr wrap="square">
            <a:spAutoFit/>
          </a:bodyPr>
          <a:lstStyle/>
          <a:p>
            <a:pPr algn="ctr"/>
            <a:r>
              <a:rPr lang="en-US" dirty="0" smtClean="0"/>
              <a:t>NRAs </a:t>
            </a:r>
            <a:r>
              <a:rPr lang="en-US" dirty="0"/>
              <a:t>for </a:t>
            </a:r>
            <a:r>
              <a:rPr lang="en-US" dirty="0" smtClean="0"/>
              <a:t>tradable </a:t>
            </a:r>
            <a:r>
              <a:rPr lang="en-US" dirty="0"/>
              <a:t>farm </a:t>
            </a:r>
            <a:r>
              <a:rPr lang="en-US" dirty="0" smtClean="0"/>
              <a:t>products (1955-2004): each dot is a country/year; line is country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cstate="print"/>
          <a:srcRect t="4877" b="5724"/>
          <a:stretch>
            <a:fillRect/>
          </a:stretch>
        </p:blipFill>
        <p:spPr bwMode="auto">
          <a:xfrm>
            <a:off x="1447800" y="1828800"/>
            <a:ext cx="6373813" cy="4191000"/>
          </a:xfrm>
          <a:prstGeom prst="rect">
            <a:avLst/>
          </a:prstGeom>
          <a:noFill/>
          <a:ln w="9525">
            <a:noFill/>
            <a:miter lim="800000"/>
            <a:headEnd/>
            <a:tailEnd/>
          </a:ln>
        </p:spPr>
      </p:pic>
      <p:sp>
        <p:nvSpPr>
          <p:cNvPr id="65539" name="Rectangle 7"/>
          <p:cNvSpPr>
            <a:spLocks noChangeArrowheads="1"/>
          </p:cNvSpPr>
          <p:nvPr/>
        </p:nvSpPr>
        <p:spPr bwMode="auto">
          <a:xfrm>
            <a:off x="838200" y="1447800"/>
            <a:ext cx="7588250" cy="369888"/>
          </a:xfrm>
          <a:prstGeom prst="rect">
            <a:avLst/>
          </a:prstGeom>
          <a:noFill/>
          <a:ln w="9525">
            <a:noFill/>
            <a:miter lim="800000"/>
            <a:headEnd/>
            <a:tailEnd/>
          </a:ln>
        </p:spPr>
        <p:txBody>
          <a:bodyPr wrap="none" anchor="ctr">
            <a:spAutoFit/>
          </a:bodyPr>
          <a:lstStyle/>
          <a:p>
            <a:pPr algn="ctr"/>
            <a:r>
              <a:rPr lang="en-US" altLang="ja-JP">
                <a:latin typeface="Times New Roman" pitchFamily="18" charset="0"/>
                <a:ea typeface="MS PGothic" pitchFamily="34" charset="-128"/>
              </a:rPr>
              <a:t>National average NRAs by real income per capita, with 95% confidence bands</a:t>
            </a:r>
          </a:p>
        </p:txBody>
      </p:sp>
      <p:sp>
        <p:nvSpPr>
          <p:cNvPr id="65540" name="TextBox 7"/>
          <p:cNvSpPr txBox="1">
            <a:spLocks noChangeArrowheads="1"/>
          </p:cNvSpPr>
          <p:nvPr/>
        </p:nvSpPr>
        <p:spPr bwMode="auto">
          <a:xfrm>
            <a:off x="685800" y="6027738"/>
            <a:ext cx="8153400" cy="830262"/>
          </a:xfrm>
          <a:prstGeom prst="rect">
            <a:avLst/>
          </a:prstGeom>
          <a:noFill/>
          <a:ln w="9525">
            <a:noFill/>
            <a:miter lim="800000"/>
            <a:headEnd/>
            <a:tailEnd/>
          </a:ln>
        </p:spPr>
        <p:txBody>
          <a:bodyPr>
            <a:spAutoFit/>
          </a:bodyPr>
          <a:lstStyle/>
          <a:p>
            <a:r>
              <a:rPr lang="en-US" sz="1600" i="1" dirty="0">
                <a:latin typeface="Arial Narrow" pitchFamily="34" charset="0"/>
                <a:cs typeface="Times New Roman" pitchFamily="18" charset="0"/>
              </a:rPr>
              <a:t>Source:  </a:t>
            </a:r>
            <a:r>
              <a:rPr lang="en-US" sz="1600" i="1" dirty="0" smtClean="0">
                <a:latin typeface="Arial Narrow" pitchFamily="34" charset="0"/>
                <a:cs typeface="Times New Roman" pitchFamily="18" charset="0"/>
              </a:rPr>
              <a:t>C</a:t>
            </a:r>
            <a:r>
              <a:rPr lang="en-US" sz="1600" dirty="0" smtClean="0">
                <a:latin typeface="Arial Narrow" pitchFamily="34" charset="0"/>
                <a:cs typeface="Times New Roman" pitchFamily="18" charset="0"/>
              </a:rPr>
              <a:t>alculations </a:t>
            </a:r>
            <a:r>
              <a:rPr lang="en-US" sz="1600" dirty="0">
                <a:latin typeface="Arial Narrow" pitchFamily="34" charset="0"/>
                <a:cs typeface="Times New Roman" pitchFamily="18" charset="0"/>
              </a:rPr>
              <a:t>from data available at </a:t>
            </a:r>
            <a:r>
              <a:rPr lang="en-US" sz="1600" u="sng" dirty="0">
                <a:latin typeface="Arial Narrow" pitchFamily="34" charset="0"/>
                <a:cs typeface="Times New Roman" pitchFamily="18" charset="0"/>
              </a:rPr>
              <a:t>www.worldbank.org/agdistortions</a:t>
            </a:r>
            <a:r>
              <a:rPr lang="en-US" sz="1600" dirty="0">
                <a:latin typeface="Arial Narrow" pitchFamily="34" charset="0"/>
                <a:cs typeface="Times New Roman" pitchFamily="18" charset="0"/>
              </a:rPr>
              <a:t>.  Each line shows data from 66 countries in each year from </a:t>
            </a:r>
            <a:r>
              <a:rPr lang="en-US" altLang="ja-JP" sz="1600" dirty="0">
                <a:latin typeface="Arial Narrow" pitchFamily="34" charset="0"/>
                <a:ea typeface="MS PGothic" pitchFamily="34" charset="-128"/>
              </a:rPr>
              <a:t>1961 to 2005 (n=2520), s</a:t>
            </a:r>
            <a:r>
              <a:rPr lang="en-US" sz="1600" dirty="0">
                <a:latin typeface="Arial Narrow" pitchFamily="34" charset="0"/>
                <a:cs typeface="Times New Roman" pitchFamily="18" charset="0"/>
              </a:rPr>
              <a:t>moothed with confidence intervals using </a:t>
            </a:r>
            <a:r>
              <a:rPr lang="en-US" sz="1600" dirty="0" err="1">
                <a:latin typeface="Arial Narrow" pitchFamily="34" charset="0"/>
                <a:cs typeface="Times New Roman" pitchFamily="18" charset="0"/>
              </a:rPr>
              <a:t>Stata’s</a:t>
            </a:r>
            <a:r>
              <a:rPr lang="en-US" sz="1600" dirty="0">
                <a:latin typeface="Arial Narrow" pitchFamily="34" charset="0"/>
                <a:cs typeface="Times New Roman" pitchFamily="18" charset="0"/>
              </a:rPr>
              <a:t> </a:t>
            </a:r>
            <a:r>
              <a:rPr lang="en-US" sz="1600" i="1" dirty="0" err="1">
                <a:latin typeface="Arial Narrow" pitchFamily="34" charset="0"/>
                <a:cs typeface="Times New Roman" pitchFamily="18" charset="0"/>
              </a:rPr>
              <a:t>lpolyci</a:t>
            </a:r>
            <a:r>
              <a:rPr lang="en-US" sz="1600" dirty="0">
                <a:latin typeface="Arial Narrow" pitchFamily="34" charset="0"/>
                <a:cs typeface="Times New Roman" pitchFamily="18" charset="0"/>
              </a:rPr>
              <a:t> at bandwidth 1 and degree 4.  Income per capita is expressed in US$ at 2000 PPP prices.</a:t>
            </a:r>
          </a:p>
        </p:txBody>
      </p:sp>
      <p:cxnSp>
        <p:nvCxnSpPr>
          <p:cNvPr id="6" name="Straight Connector 5"/>
          <p:cNvCxnSpPr/>
          <p:nvPr/>
        </p:nvCxnSpPr>
        <p:spPr>
          <a:xfrm flipV="1">
            <a:off x="2133600" y="3730625"/>
            <a:ext cx="5511800" cy="3175"/>
          </a:xfrm>
          <a:prstGeom prst="line">
            <a:avLst/>
          </a:prstGeom>
          <a:ln w="38100">
            <a:solidFill>
              <a:srgbClr val="00B050">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9" name="TextBox 2"/>
          <p:cNvSpPr txBox="1"/>
          <p:nvPr/>
        </p:nvSpPr>
        <p:spPr>
          <a:xfrm>
            <a:off x="6705600" y="5394325"/>
            <a:ext cx="685800" cy="228600"/>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900" dirty="0" smtClean="0">
                <a:solidFill>
                  <a:schemeClr val="bg1"/>
                </a:solidFill>
                <a:cs typeface="Arial" pitchFamily="34" charset="0"/>
              </a:rPr>
              <a:t>(≈$22,000/yr)</a:t>
            </a:r>
            <a:endParaRPr lang="en-US" sz="900" dirty="0">
              <a:solidFill>
                <a:schemeClr val="bg1"/>
              </a:solidFill>
              <a:cs typeface="Arial" pitchFamily="34" charset="0"/>
            </a:endParaRPr>
          </a:p>
        </p:txBody>
      </p:sp>
      <p:sp>
        <p:nvSpPr>
          <p:cNvPr id="13" name="TextBox 2"/>
          <p:cNvSpPr txBox="1"/>
          <p:nvPr/>
        </p:nvSpPr>
        <p:spPr>
          <a:xfrm>
            <a:off x="1905000" y="5394325"/>
            <a:ext cx="685800" cy="228600"/>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900" dirty="0" smtClean="0">
                <a:solidFill>
                  <a:schemeClr val="bg1"/>
                </a:solidFill>
                <a:cs typeface="Arial" pitchFamily="34" charset="0"/>
              </a:rPr>
              <a:t>(≈$400/yr)</a:t>
            </a:r>
            <a:endParaRPr lang="en-US" sz="900" dirty="0">
              <a:solidFill>
                <a:schemeClr val="bg1"/>
              </a:solidFill>
              <a:cs typeface="Arial" pitchFamily="34" charset="0"/>
            </a:endParaRPr>
          </a:p>
        </p:txBody>
      </p:sp>
      <p:sp>
        <p:nvSpPr>
          <p:cNvPr id="14" name="TextBox 2"/>
          <p:cNvSpPr txBox="1"/>
          <p:nvPr/>
        </p:nvSpPr>
        <p:spPr>
          <a:xfrm>
            <a:off x="5638800" y="5394325"/>
            <a:ext cx="685800" cy="228600"/>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900" dirty="0" smtClean="0">
                <a:solidFill>
                  <a:schemeClr val="bg1"/>
                </a:solidFill>
                <a:cs typeface="Arial" pitchFamily="34" charset="0"/>
              </a:rPr>
              <a:t>(≈$3,000/yr)</a:t>
            </a:r>
            <a:endParaRPr lang="en-US" sz="900" dirty="0">
              <a:solidFill>
                <a:schemeClr val="bg1"/>
              </a:solidFill>
              <a:cs typeface="Arial" pitchFamily="34" charset="0"/>
            </a:endParaRPr>
          </a:p>
        </p:txBody>
      </p:sp>
      <p:sp>
        <p:nvSpPr>
          <p:cNvPr id="12302" name="TextBox 12"/>
          <p:cNvSpPr txBox="1">
            <a:spLocks noChangeArrowheads="1"/>
          </p:cNvSpPr>
          <p:nvPr/>
        </p:nvSpPr>
        <p:spPr bwMode="auto">
          <a:xfrm>
            <a:off x="2514600" y="4267200"/>
            <a:ext cx="2286000" cy="534988"/>
          </a:xfrm>
          <a:prstGeom prst="rect">
            <a:avLst/>
          </a:prstGeom>
          <a:noFill/>
          <a:ln w="9525">
            <a:noFill/>
            <a:miter lim="800000"/>
            <a:headEnd/>
            <a:tailEnd/>
          </a:ln>
        </p:spPr>
        <p:txBody>
          <a:bodyPr>
            <a:spAutoFit/>
          </a:bodyPr>
          <a:lstStyle/>
          <a:p>
            <a:pPr algn="r">
              <a:lnSpc>
                <a:spcPct val="80000"/>
              </a:lnSpc>
            </a:pPr>
            <a:r>
              <a:rPr lang="en-US">
                <a:solidFill>
                  <a:srgbClr val="CC3300"/>
                </a:solidFill>
              </a:rPr>
              <a:t>Anti-farm bias ends at about $5,000/yr</a:t>
            </a:r>
          </a:p>
        </p:txBody>
      </p:sp>
      <p:cxnSp>
        <p:nvCxnSpPr>
          <p:cNvPr id="22" name="Straight Arrow Connector 21"/>
          <p:cNvCxnSpPr/>
          <p:nvPr/>
        </p:nvCxnSpPr>
        <p:spPr>
          <a:xfrm rot="5400000" flipH="1" flipV="1">
            <a:off x="6363494" y="3771106"/>
            <a:ext cx="1143000" cy="1588"/>
          </a:xfrm>
          <a:prstGeom prst="straightConnector1">
            <a:avLst/>
          </a:prstGeom>
          <a:ln w="15875">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5410200" y="4267200"/>
            <a:ext cx="2286000" cy="609600"/>
          </a:xfrm>
          <a:prstGeom prst="rect">
            <a:avLst/>
          </a:prstGeom>
          <a:noFill/>
          <a:ln w="9525">
            <a:noFill/>
            <a:miter lim="800000"/>
            <a:headEnd/>
            <a:tailEnd/>
          </a:ln>
        </p:spPr>
        <p:txBody>
          <a:bodyPr anchor="ctr"/>
          <a:lstStyle/>
          <a:p>
            <a:pPr eaLnBrk="0" hangingPunct="0">
              <a:lnSpc>
                <a:spcPct val="75000"/>
              </a:lnSpc>
              <a:defRPr/>
            </a:pPr>
            <a:r>
              <a:rPr lang="en-US" i="1" dirty="0">
                <a:solidFill>
                  <a:srgbClr val="CC3300"/>
                </a:solidFill>
                <a:cs typeface="+mn-cs"/>
              </a:rPr>
              <a:t>Anti-trade bias ends above $12,000/yr</a:t>
            </a:r>
            <a:endParaRPr lang="en-US" i="1" kern="0" dirty="0">
              <a:solidFill>
                <a:srgbClr val="CC3300"/>
              </a:solidFill>
              <a:latin typeface="+mj-lt"/>
              <a:ea typeface="+mj-ea"/>
              <a:cs typeface="+mj-cs"/>
            </a:endParaRPr>
          </a:p>
        </p:txBody>
      </p:sp>
      <p:sp>
        <p:nvSpPr>
          <p:cNvPr id="65548" name="Title 16"/>
          <p:cNvSpPr>
            <a:spLocks noGrp="1"/>
          </p:cNvSpPr>
          <p:nvPr>
            <p:ph type="title"/>
          </p:nvPr>
        </p:nvSpPr>
        <p:spPr>
          <a:xfrm>
            <a:off x="0" y="152400"/>
            <a:ext cx="9144000" cy="827088"/>
          </a:xfrm>
        </p:spPr>
        <p:txBody>
          <a:bodyPr/>
          <a:lstStyle/>
          <a:p>
            <a:pPr>
              <a:lnSpc>
                <a:spcPct val="75000"/>
              </a:lnSpc>
            </a:pPr>
            <a:r>
              <a:rPr lang="en-US" sz="3200" smtClean="0"/>
              <a:t>To explain and predict policy change, </a:t>
            </a:r>
            <a:br>
              <a:rPr lang="en-US" sz="3200" smtClean="0"/>
            </a:br>
            <a:r>
              <a:rPr lang="en-US" sz="3200" smtClean="0"/>
              <a:t>we’ll need to merge regions and test hypotheses</a:t>
            </a:r>
          </a:p>
        </p:txBody>
      </p:sp>
      <p:cxnSp>
        <p:nvCxnSpPr>
          <p:cNvPr id="18" name="Straight Arrow Connector 17"/>
          <p:cNvCxnSpPr>
            <a:stCxn id="12302" idx="0"/>
          </p:cNvCxnSpPr>
          <p:nvPr/>
        </p:nvCxnSpPr>
        <p:spPr>
          <a:xfrm rot="5400000" flipH="1" flipV="1">
            <a:off x="3429001" y="4038600"/>
            <a:ext cx="457200" cy="3175"/>
          </a:xfrm>
          <a:prstGeom prst="straightConnector1">
            <a:avLst/>
          </a:prstGeom>
          <a:ln w="15875">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a:off x="0" y="1066800"/>
            <a:ext cx="9144000" cy="457200"/>
          </a:xfrm>
          <a:prstGeom prst="rect">
            <a:avLst/>
          </a:prstGeom>
          <a:noFill/>
          <a:ln w="9525">
            <a:noFill/>
            <a:miter lim="800000"/>
            <a:headEnd/>
            <a:tailEnd/>
          </a:ln>
        </p:spPr>
        <p:txBody>
          <a:bodyPr anchor="ctr"/>
          <a:lstStyle/>
          <a:p>
            <a:pPr algn="ctr" eaLnBrk="0" hangingPunct="0">
              <a:lnSpc>
                <a:spcPct val="80000"/>
              </a:lnSpc>
              <a:defRPr/>
            </a:pPr>
            <a:r>
              <a:rPr lang="en-US" sz="2800" i="1" kern="0" dirty="0">
                <a:solidFill>
                  <a:schemeClr val="tx2"/>
                </a:solidFill>
                <a:latin typeface="+mj-lt"/>
                <a:ea typeface="+mj-ea"/>
                <a:cs typeface="+mj-cs"/>
              </a:rPr>
              <a:t>A key variable will be per-capita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991600" cy="1600200"/>
          </a:xfrm>
        </p:spPr>
        <p:txBody>
          <a:bodyPr/>
          <a:lstStyle/>
          <a:p>
            <a:pPr algn="l" eaLnBrk="1" hangingPunct="1"/>
            <a:r>
              <a:rPr lang="en-US" dirty="0" smtClean="0"/>
              <a:t>A Review of Thinking:</a:t>
            </a:r>
            <a:br>
              <a:rPr lang="en-US" dirty="0" smtClean="0"/>
            </a:br>
            <a:r>
              <a:rPr lang="en-US" sz="2400" dirty="0" smtClean="0"/>
              <a:t>Classical political economy from 1776 through the 1880s</a:t>
            </a:r>
            <a:br>
              <a:rPr lang="en-US" sz="2400" dirty="0" smtClean="0"/>
            </a:br>
            <a:r>
              <a:rPr lang="en-US" sz="2400" dirty="0" smtClean="0"/>
              <a:t>(the first arguments for free trade as a benchmark)</a:t>
            </a:r>
          </a:p>
        </p:txBody>
      </p:sp>
      <p:sp>
        <p:nvSpPr>
          <p:cNvPr id="264195" name="Rectangle 3"/>
          <p:cNvSpPr>
            <a:spLocks noGrp="1" noChangeArrowheads="1"/>
          </p:cNvSpPr>
          <p:nvPr>
            <p:ph type="body" idx="1"/>
          </p:nvPr>
        </p:nvSpPr>
        <p:spPr>
          <a:xfrm>
            <a:off x="152400" y="2057400"/>
            <a:ext cx="8991600" cy="4572000"/>
          </a:xfrm>
        </p:spPr>
        <p:txBody>
          <a:bodyPr/>
          <a:lstStyle/>
          <a:p>
            <a:pPr eaLnBrk="1" hangingPunct="1">
              <a:lnSpc>
                <a:spcPct val="80000"/>
              </a:lnSpc>
            </a:pPr>
            <a:r>
              <a:rPr lang="en-US" sz="2400" dirty="0" smtClean="0"/>
              <a:t>Adam Smith (1776): </a:t>
            </a:r>
          </a:p>
          <a:p>
            <a:pPr lvl="1" eaLnBrk="1" hangingPunct="1">
              <a:lnSpc>
                <a:spcPct val="80000"/>
              </a:lnSpc>
            </a:pPr>
            <a:r>
              <a:rPr lang="en-US" sz="1600" dirty="0" smtClean="0"/>
              <a:t>wealth depends on the </a:t>
            </a:r>
            <a:r>
              <a:rPr lang="en-US" sz="1600" i="1" dirty="0" smtClean="0"/>
              <a:t>extent of the market</a:t>
            </a:r>
            <a:br>
              <a:rPr lang="en-US" sz="1600" i="1" dirty="0" smtClean="0"/>
            </a:br>
            <a:endParaRPr lang="en-US" sz="1600" dirty="0" smtClean="0"/>
          </a:p>
          <a:p>
            <a:pPr lvl="2" eaLnBrk="1" hangingPunct="1">
              <a:lnSpc>
                <a:spcPct val="80000"/>
              </a:lnSpc>
              <a:buFontTx/>
              <a:buNone/>
            </a:pPr>
            <a:r>
              <a:rPr lang="en-US" sz="1600" dirty="0" smtClean="0"/>
              <a:t>==&gt; </a:t>
            </a:r>
            <a:r>
              <a:rPr lang="en-US" sz="1600" b="1" dirty="0" smtClean="0">
                <a:solidFill>
                  <a:schemeClr val="tx2"/>
                </a:solidFill>
              </a:rPr>
              <a:t>a country cannot get rich by restricting its trade!</a:t>
            </a:r>
            <a:br>
              <a:rPr lang="en-US" sz="1600" b="1" dirty="0" smtClean="0">
                <a:solidFill>
                  <a:schemeClr val="tx2"/>
                </a:solidFill>
              </a:rPr>
            </a:br>
            <a:endParaRPr lang="en-US" sz="1600" dirty="0" smtClean="0"/>
          </a:p>
          <a:p>
            <a:pPr eaLnBrk="1" hangingPunct="1">
              <a:lnSpc>
                <a:spcPct val="80000"/>
              </a:lnSpc>
            </a:pPr>
            <a:r>
              <a:rPr lang="en-US" sz="2400" dirty="0" smtClean="0"/>
              <a:t>David Ricardo (1817): </a:t>
            </a:r>
          </a:p>
          <a:p>
            <a:pPr lvl="1" eaLnBrk="1" hangingPunct="1">
              <a:lnSpc>
                <a:spcPct val="80000"/>
              </a:lnSpc>
            </a:pPr>
            <a:r>
              <a:rPr lang="en-US" sz="1600" dirty="0" smtClean="0"/>
              <a:t>the pattern of trade depends only on </a:t>
            </a:r>
            <a:r>
              <a:rPr lang="en-US" sz="1600" i="1" dirty="0" smtClean="0"/>
              <a:t>relative costs</a:t>
            </a:r>
            <a:r>
              <a:rPr lang="en-US" sz="1600" dirty="0" smtClean="0"/>
              <a:t> within the country, </a:t>
            </a:r>
            <a:br>
              <a:rPr lang="en-US" sz="1600" dirty="0" smtClean="0"/>
            </a:br>
            <a:r>
              <a:rPr lang="en-US" sz="1600" dirty="0" smtClean="0"/>
              <a:t>rather than absolute costs across countries</a:t>
            </a:r>
            <a:br>
              <a:rPr lang="en-US" sz="1600" dirty="0" smtClean="0"/>
            </a:br>
            <a:endParaRPr lang="en-US" sz="1600" dirty="0" smtClean="0"/>
          </a:p>
          <a:p>
            <a:pPr lvl="2" eaLnBrk="1" hangingPunct="1">
              <a:lnSpc>
                <a:spcPct val="80000"/>
              </a:lnSpc>
              <a:buFontTx/>
              <a:buNone/>
            </a:pPr>
            <a:r>
              <a:rPr lang="en-US" sz="1600" dirty="0" smtClean="0"/>
              <a:t>==&gt; </a:t>
            </a:r>
            <a:r>
              <a:rPr lang="en-US" sz="1600" b="1" dirty="0" smtClean="0">
                <a:solidFill>
                  <a:schemeClr val="tx2"/>
                </a:solidFill>
              </a:rPr>
              <a:t>a country cannot get rich by restricting its trade!!</a:t>
            </a:r>
            <a:br>
              <a:rPr lang="en-US" sz="1600" b="1" dirty="0" smtClean="0">
                <a:solidFill>
                  <a:schemeClr val="tx2"/>
                </a:solidFill>
              </a:rPr>
            </a:br>
            <a:endParaRPr lang="en-US" sz="1600" dirty="0" smtClean="0"/>
          </a:p>
          <a:p>
            <a:pPr eaLnBrk="1" hangingPunct="1">
              <a:lnSpc>
                <a:spcPct val="80000"/>
              </a:lnSpc>
            </a:pPr>
            <a:r>
              <a:rPr lang="en-US" sz="2400" dirty="0" smtClean="0"/>
              <a:t>John Stuart Mill (1873):</a:t>
            </a:r>
          </a:p>
          <a:p>
            <a:pPr lvl="1" eaLnBrk="1" hangingPunct="1">
              <a:lnSpc>
                <a:spcPct val="80000"/>
              </a:lnSpc>
            </a:pPr>
            <a:r>
              <a:rPr lang="en-US" sz="1600" dirty="0" smtClean="0"/>
              <a:t>there may be </a:t>
            </a:r>
            <a:r>
              <a:rPr lang="en-US" sz="1600" i="1" dirty="0" smtClean="0"/>
              <a:t>infant industries</a:t>
            </a:r>
            <a:endParaRPr lang="en-US" sz="1600" dirty="0" smtClean="0"/>
          </a:p>
          <a:p>
            <a:pPr lvl="2" eaLnBrk="1" hangingPunct="1">
              <a:lnSpc>
                <a:spcPct val="80000"/>
              </a:lnSpc>
              <a:buFontTx/>
              <a:buNone/>
            </a:pPr>
            <a:r>
              <a:rPr lang="en-US" sz="1600" dirty="0" smtClean="0"/>
              <a:t>==&gt; a country </a:t>
            </a:r>
            <a:r>
              <a:rPr lang="en-US" sz="1600" i="1" dirty="0" smtClean="0"/>
              <a:t>might </a:t>
            </a:r>
            <a:r>
              <a:rPr lang="en-US" sz="1600" dirty="0" smtClean="0"/>
              <a:t>be able to get rich by restricting its trade</a:t>
            </a:r>
            <a:br>
              <a:rPr lang="en-US" sz="1600" dirty="0" smtClean="0"/>
            </a:br>
            <a:endParaRPr lang="en-US" sz="1600" dirty="0" smtClean="0"/>
          </a:p>
          <a:p>
            <a:pPr lvl="1" eaLnBrk="1" hangingPunct="1">
              <a:lnSpc>
                <a:spcPct val="80000"/>
              </a:lnSpc>
            </a:pPr>
            <a:r>
              <a:rPr lang="en-US" sz="1600" dirty="0" smtClean="0"/>
              <a:t>but successful lobbyists tend to represent established interests</a:t>
            </a:r>
            <a:br>
              <a:rPr lang="en-US" sz="1600" dirty="0" smtClean="0"/>
            </a:br>
            <a:endParaRPr lang="en-US" sz="1600" dirty="0" smtClean="0"/>
          </a:p>
          <a:p>
            <a:pPr eaLnBrk="1" hangingPunct="1">
              <a:lnSpc>
                <a:spcPct val="80000"/>
              </a:lnSpc>
              <a:buFontTx/>
              <a:buNone/>
            </a:pPr>
            <a:r>
              <a:rPr lang="en-US" sz="1600" dirty="0" smtClean="0"/>
              <a:t>		==&gt; </a:t>
            </a:r>
            <a:r>
              <a:rPr lang="en-US" sz="1600" b="1" dirty="0" smtClean="0">
                <a:solidFill>
                  <a:schemeClr val="tx2"/>
                </a:solidFill>
              </a:rPr>
              <a:t>a country cannot get rich by restricting its trade!!!</a:t>
            </a: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4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4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4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4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4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4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41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41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4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4"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304800" y="685800"/>
            <a:ext cx="8305800" cy="5334000"/>
          </a:xfrm>
        </p:spPr>
        <p:txBody>
          <a:bodyPr/>
          <a:lstStyle/>
          <a:p>
            <a:r>
              <a:rPr lang="en-AU" sz="2800" dirty="0" smtClean="0"/>
              <a:t/>
            </a:r>
            <a:br>
              <a:rPr lang="en-AU" sz="2800" dirty="0" smtClean="0"/>
            </a:br>
            <a:r>
              <a:rPr lang="en-AU" sz="2800" dirty="0"/>
              <a:t/>
            </a:r>
            <a:br>
              <a:rPr lang="en-AU" sz="2800" dirty="0"/>
            </a:br>
            <a:r>
              <a:rPr lang="en-AU" sz="2800" dirty="0" smtClean="0"/>
              <a:t>Oct 9</a:t>
            </a:r>
            <a:br>
              <a:rPr lang="en-AU" sz="2800" dirty="0" smtClean="0"/>
            </a:br>
            <a:r>
              <a:rPr lang="en-AU" sz="2800" dirty="0" smtClean="0"/>
              <a:t>No class</a:t>
            </a:r>
            <a:br>
              <a:rPr lang="en-AU" sz="2800" dirty="0" smtClean="0"/>
            </a:br>
            <a:r>
              <a:rPr lang="en-AU" sz="2800" dirty="0" smtClean="0"/>
              <a:t>Fall Break</a:t>
            </a:r>
            <a:br>
              <a:rPr lang="en-AU" sz="2800" dirty="0" smtClean="0"/>
            </a:br>
            <a:r>
              <a:rPr lang="en-AU" sz="2800" dirty="0"/>
              <a:t/>
            </a:r>
            <a:br>
              <a:rPr lang="en-AU" sz="2800" dirty="0"/>
            </a:br>
            <a:r>
              <a:rPr lang="en-AU" sz="2800" dirty="0" smtClean="0"/>
              <a:t/>
            </a:r>
            <a:br>
              <a:rPr lang="en-AU" sz="2800" dirty="0" smtClean="0"/>
            </a:br>
            <a:r>
              <a:rPr lang="en-AU" sz="2800" dirty="0" smtClean="0"/>
              <a:t>Next class</a:t>
            </a:r>
            <a:br>
              <a:rPr lang="en-AU" sz="2800" dirty="0" smtClean="0"/>
            </a:br>
            <a:r>
              <a:rPr lang="en-AU" sz="2800" dirty="0" smtClean="0"/>
              <a:t>Oct 11</a:t>
            </a:r>
            <a:br>
              <a:rPr lang="en-AU" sz="2800" dirty="0" smtClean="0"/>
            </a:br>
            <a:r>
              <a:rPr lang="en-AU" sz="2800" dirty="0" smtClean="0"/>
              <a:t>Exam</a:t>
            </a:r>
            <a:br>
              <a:rPr lang="en-AU" sz="2800" dirty="0" smtClean="0"/>
            </a:br>
            <a:r>
              <a:rPr lang="en-AU" sz="2800" dirty="0" smtClean="0"/>
              <a:t/>
            </a:r>
            <a:br>
              <a:rPr lang="en-AU" sz="2800" dirty="0" smtClean="0"/>
            </a:br>
            <a:endParaRPr lang="en-AU"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43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76200" y="2133600"/>
            <a:ext cx="9144000" cy="3962400"/>
          </a:xfrm>
        </p:spPr>
        <p:txBody>
          <a:bodyPr/>
          <a:lstStyle/>
          <a:p>
            <a:pPr eaLnBrk="1" hangingPunct="1">
              <a:spcBef>
                <a:spcPts val="0"/>
              </a:spcBef>
            </a:pPr>
            <a:r>
              <a:rPr lang="en-US" sz="2400" dirty="0" err="1" smtClean="0"/>
              <a:t>Heckscher</a:t>
            </a:r>
            <a:r>
              <a:rPr lang="en-US" sz="2400" dirty="0" smtClean="0"/>
              <a:t> (1919) and Ohlin (1933)</a:t>
            </a:r>
          </a:p>
          <a:p>
            <a:pPr lvl="1" eaLnBrk="1" hangingPunct="1">
              <a:spcBef>
                <a:spcPts val="0"/>
              </a:spcBef>
            </a:pPr>
            <a:r>
              <a:rPr lang="en-US" sz="1800" dirty="0" smtClean="0"/>
              <a:t>Even with similar technology, relative costs would vary with </a:t>
            </a:r>
            <a:br>
              <a:rPr lang="en-US" sz="1800" dirty="0" smtClean="0"/>
            </a:br>
            <a:r>
              <a:rPr lang="en-US" sz="1800" dirty="0" smtClean="0"/>
              <a:t>differences in factor abundance...</a:t>
            </a:r>
          </a:p>
          <a:p>
            <a:pPr eaLnBrk="1" hangingPunct="1">
              <a:spcBef>
                <a:spcPts val="0"/>
              </a:spcBef>
            </a:pPr>
            <a:r>
              <a:rPr lang="en-US" sz="2400" dirty="0" smtClean="0"/>
              <a:t>Viner (1937)</a:t>
            </a:r>
          </a:p>
          <a:p>
            <a:pPr lvl="1" eaLnBrk="1" hangingPunct="1">
              <a:spcBef>
                <a:spcPts val="0"/>
              </a:spcBef>
            </a:pPr>
            <a:r>
              <a:rPr lang="en-US" sz="1800" dirty="0" smtClean="0"/>
              <a:t>…and differences in industry-specific resources...</a:t>
            </a:r>
          </a:p>
          <a:p>
            <a:pPr eaLnBrk="1" hangingPunct="1">
              <a:spcBef>
                <a:spcPts val="0"/>
              </a:spcBef>
            </a:pPr>
            <a:r>
              <a:rPr lang="en-US" sz="2400" dirty="0" smtClean="0"/>
              <a:t>Samuelson (1962)</a:t>
            </a:r>
          </a:p>
          <a:p>
            <a:pPr lvl="1" eaLnBrk="1" hangingPunct="1">
              <a:spcBef>
                <a:spcPts val="0"/>
              </a:spcBef>
            </a:pPr>
            <a:r>
              <a:rPr lang="en-US" sz="1600" dirty="0" smtClean="0"/>
              <a:t>… and differences in country-specific patterns of demand…</a:t>
            </a:r>
          </a:p>
          <a:p>
            <a:pPr eaLnBrk="1" hangingPunct="1">
              <a:spcBef>
                <a:spcPts val="0"/>
              </a:spcBef>
            </a:pPr>
            <a:r>
              <a:rPr lang="en-US" sz="2400" dirty="0" smtClean="0"/>
              <a:t>Salter (1959) and Swan (1960)</a:t>
            </a:r>
          </a:p>
          <a:p>
            <a:pPr lvl="1" eaLnBrk="1" hangingPunct="1">
              <a:spcBef>
                <a:spcPts val="0"/>
              </a:spcBef>
            </a:pPr>
            <a:r>
              <a:rPr lang="en-US" sz="1600" dirty="0" smtClean="0"/>
              <a:t>… and differences in the exchange rate &amp; trade balance.</a:t>
            </a:r>
            <a:br>
              <a:rPr lang="en-US" sz="1600" dirty="0" smtClean="0"/>
            </a:br>
            <a:endParaRPr lang="en-US" sz="1600" dirty="0" smtClean="0"/>
          </a:p>
          <a:p>
            <a:pPr eaLnBrk="1" hangingPunct="1">
              <a:spcBef>
                <a:spcPts val="0"/>
              </a:spcBef>
            </a:pPr>
            <a:r>
              <a:rPr lang="en-US" sz="1800" dirty="0" smtClean="0"/>
              <a:t>==&gt; </a:t>
            </a:r>
            <a:r>
              <a:rPr lang="en-US" sz="1800" b="1" dirty="0" smtClean="0">
                <a:solidFill>
                  <a:schemeClr val="tx2"/>
                </a:solidFill>
              </a:rPr>
              <a:t>changes in all these things can change a country’s pattern of trade, without any policy change.</a:t>
            </a:r>
            <a:endParaRPr lang="en-US" sz="1800" dirty="0" smtClean="0"/>
          </a:p>
        </p:txBody>
      </p:sp>
      <p:sp>
        <p:nvSpPr>
          <p:cNvPr id="4" name="Rectangle 2"/>
          <p:cNvSpPr txBox="1">
            <a:spLocks noChangeArrowheads="1"/>
          </p:cNvSpPr>
          <p:nvPr/>
        </p:nvSpPr>
        <p:spPr bwMode="auto">
          <a:xfrm>
            <a:off x="228600" y="7925"/>
            <a:ext cx="89916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charset="0"/>
              </a:defRPr>
            </a:lvl2pPr>
            <a:lvl3pPr algn="ctr" rtl="0" eaLnBrk="0" fontAlgn="base" hangingPunct="0">
              <a:spcBef>
                <a:spcPct val="0"/>
              </a:spcBef>
              <a:spcAft>
                <a:spcPct val="0"/>
              </a:spcAft>
              <a:defRPr sz="3600">
                <a:solidFill>
                  <a:srgbClr val="FFFF00"/>
                </a:solidFill>
                <a:latin typeface="Arial" charset="0"/>
              </a:defRPr>
            </a:lvl3pPr>
            <a:lvl4pPr algn="ctr" rtl="0" eaLnBrk="0" fontAlgn="base" hangingPunct="0">
              <a:spcBef>
                <a:spcPct val="0"/>
              </a:spcBef>
              <a:spcAft>
                <a:spcPct val="0"/>
              </a:spcAft>
              <a:defRPr sz="3600">
                <a:solidFill>
                  <a:srgbClr val="FFFF00"/>
                </a:solidFill>
                <a:latin typeface="Arial" charset="0"/>
              </a:defRPr>
            </a:lvl4pPr>
            <a:lvl5pPr algn="ctr" rtl="0" eaLnBrk="0" fontAlgn="base" hangingPunct="0">
              <a:spcBef>
                <a:spcPct val="0"/>
              </a:spcBef>
              <a:spcAft>
                <a:spcPct val="0"/>
              </a:spcAft>
              <a:defRPr sz="3600">
                <a:solidFill>
                  <a:srgbClr val="FFFF00"/>
                </a:solidFill>
                <a:latin typeface="Arial" charset="0"/>
              </a:defRPr>
            </a:lvl5pPr>
            <a:lvl6pPr marL="457200" algn="ctr" rtl="0" fontAlgn="base">
              <a:spcBef>
                <a:spcPct val="0"/>
              </a:spcBef>
              <a:spcAft>
                <a:spcPct val="0"/>
              </a:spcAft>
              <a:defRPr sz="3600">
                <a:solidFill>
                  <a:srgbClr val="FFFF00"/>
                </a:solidFill>
                <a:latin typeface="Arial" charset="0"/>
              </a:defRPr>
            </a:lvl6pPr>
            <a:lvl7pPr marL="914400" algn="ctr" rtl="0" fontAlgn="base">
              <a:spcBef>
                <a:spcPct val="0"/>
              </a:spcBef>
              <a:spcAft>
                <a:spcPct val="0"/>
              </a:spcAft>
              <a:defRPr sz="3600">
                <a:solidFill>
                  <a:srgbClr val="FFFF00"/>
                </a:solidFill>
                <a:latin typeface="Arial" charset="0"/>
              </a:defRPr>
            </a:lvl7pPr>
            <a:lvl8pPr marL="1371600" algn="ctr" rtl="0" fontAlgn="base">
              <a:spcBef>
                <a:spcPct val="0"/>
              </a:spcBef>
              <a:spcAft>
                <a:spcPct val="0"/>
              </a:spcAft>
              <a:defRPr sz="3600">
                <a:solidFill>
                  <a:srgbClr val="FFFF00"/>
                </a:solidFill>
                <a:latin typeface="Arial" charset="0"/>
              </a:defRPr>
            </a:lvl8pPr>
            <a:lvl9pPr marL="1828800" algn="ctr" rtl="0" fontAlgn="base">
              <a:spcBef>
                <a:spcPct val="0"/>
              </a:spcBef>
              <a:spcAft>
                <a:spcPct val="0"/>
              </a:spcAft>
              <a:defRPr sz="3600">
                <a:solidFill>
                  <a:srgbClr val="FFFF00"/>
                </a:solidFill>
                <a:latin typeface="Arial" charset="0"/>
              </a:defRPr>
            </a:lvl9pPr>
          </a:lstStyle>
          <a:p>
            <a:pPr algn="l" eaLnBrk="1" hangingPunct="1"/>
            <a:r>
              <a:rPr lang="en-US" kern="0" dirty="0" smtClean="0"/>
              <a:t>A Review of Thinking:</a:t>
            </a:r>
            <a:br>
              <a:rPr lang="en-US" kern="0" dirty="0" smtClean="0"/>
            </a:br>
            <a:r>
              <a:rPr lang="en-US" sz="2400" dirty="0"/>
              <a:t>Neoclassical trade theory </a:t>
            </a:r>
            <a:r>
              <a:rPr lang="en-US" sz="2400" dirty="0" smtClean="0"/>
              <a:t>in the early 20</a:t>
            </a:r>
            <a:r>
              <a:rPr lang="en-US" sz="2400" baseline="30000" dirty="0" smtClean="0"/>
              <a:t>th</a:t>
            </a:r>
            <a:r>
              <a:rPr lang="en-US" sz="2400" dirty="0" smtClean="0"/>
              <a:t> century</a:t>
            </a:r>
            <a:r>
              <a:rPr lang="en-US" sz="2400" dirty="0"/>
              <a:t/>
            </a:r>
            <a:br>
              <a:rPr lang="en-US" sz="2400" dirty="0"/>
            </a:br>
            <a:r>
              <a:rPr lang="en-US" sz="2400" dirty="0" smtClean="0"/>
              <a:t>(more </a:t>
            </a:r>
            <a:r>
              <a:rPr lang="en-US" sz="2400" dirty="0"/>
              <a:t>detailed explanations of free trade </a:t>
            </a:r>
            <a:r>
              <a:rPr lang="en-US" sz="2400" dirty="0" smtClean="0"/>
              <a:t>as a benchmark)</a:t>
            </a:r>
            <a:endParaRPr lang="en-US" sz="24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6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6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6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662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6624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662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3" autoUpdateAnimBg="0"/>
    </p:bld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4049</Words>
  <Application>Microsoft Office PowerPoint</Application>
  <PresentationFormat>On-screen Show (4:3)</PresentationFormat>
  <Paragraphs>878</Paragraphs>
  <Slides>81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MS PGothic</vt:lpstr>
      <vt:lpstr>Arial</vt:lpstr>
      <vt:lpstr>Arial Narrow</vt:lpstr>
      <vt:lpstr>Baskerville Old Face</vt:lpstr>
      <vt:lpstr>Symbol</vt:lpstr>
      <vt:lpstr>Times New Roman</vt:lpstr>
      <vt:lpstr>Default Design</vt:lpstr>
      <vt:lpstr>AGEC 640 – Ag Development &amp; Policy Measuring Policies  Sept 25 – Oct 4, 2018</vt:lpstr>
      <vt:lpstr>Readings</vt:lpstr>
      <vt:lpstr>PowerPoint Presentation</vt:lpstr>
      <vt:lpstr>PowerPoint Presentation</vt:lpstr>
      <vt:lpstr>PowerPoint Presentation</vt:lpstr>
      <vt:lpstr>The logic is the same for trade taxes and for trade quotas</vt:lpstr>
      <vt:lpstr>So…when we measure trade policies,  we will use “free trade” as a benchmark</vt:lpstr>
      <vt:lpstr>A Review of Thinking: Classical political economy from 1776 through the 1880s (the first arguments for free trade as a benchmark)</vt:lpstr>
      <vt:lpstr>PowerPoint Presentation</vt:lpstr>
      <vt:lpstr>Post-war challenges to optimality of free trade</vt:lpstr>
      <vt:lpstr>Perennial arguments against free trade…</vt:lpstr>
      <vt:lpstr>The “exports are good” argument:  is more trade better?</vt:lpstr>
      <vt:lpstr>The “level playing field” argument: do  foreigners’ interventions justify our interventions?</vt:lpstr>
      <vt:lpstr>The “level playing field” argument: do  foreigners’ interventions justify our interventions?</vt:lpstr>
      <vt:lpstr>The “free trade later” argument: When does infant industry protection pay off?</vt:lpstr>
      <vt:lpstr>The “free trade later” argument: When does infant industry protection pay off?</vt:lpstr>
      <vt:lpstr>The “free trade later” argument: When does infant industry protection pay off?</vt:lpstr>
      <vt:lpstr>The “free trade later” argument: When does infant industry protection pay off?</vt:lpstr>
      <vt:lpstr>The “free trade is for others” argument: Do S and D curves tell the whole story?</vt:lpstr>
      <vt:lpstr>The “free trade is for others” argument: Do S and D curves tell the whole story?</vt:lpstr>
      <vt:lpstr>The “free trade is for others” argument: Do S and D curves tell the whole story?</vt:lpstr>
      <vt:lpstr>The “free trade is for others” argument: Do S and D curves tell the whole story?</vt:lpstr>
      <vt:lpstr>The “market power” argument:  Can large countries influence their trade prices?</vt:lpstr>
      <vt:lpstr>The “market power” argument: Can large countries influence their trade prices?</vt:lpstr>
      <vt:lpstr>In sum…</vt:lpstr>
      <vt:lpstr>Measuring policies: some conclusions </vt:lpstr>
      <vt:lpstr>9/27/18 Starts here</vt:lpstr>
      <vt:lpstr>Review, from previous week…  we saw a variety of trade policies</vt:lpstr>
      <vt:lpstr>Policies that tax production affect a market like this:</vt:lpstr>
      <vt:lpstr>Policies that subsidize production work like this:</vt:lpstr>
      <vt:lpstr>Comparing Policies Across Markets</vt:lpstr>
      <vt:lpstr>Measures of “Protection” or “Assistance” focus only on price comparisons</vt:lpstr>
      <vt:lpstr>Nominal Protection </vt:lpstr>
      <vt:lpstr>Using nominal protection </vt:lpstr>
      <vt:lpstr>Using nominal protection </vt:lpstr>
      <vt:lpstr>Average nominal rates of protection by income group (2001)</vt:lpstr>
      <vt:lpstr>How nominal protection is calculated  can vary widely!</vt:lpstr>
      <vt:lpstr>How do changes in nominal protection relate to  changes in producer and consumer surplus?</vt:lpstr>
      <vt:lpstr>From nominal to effective protection</vt:lpstr>
      <vt:lpstr>Effective rate of protection (ERP)</vt:lpstr>
      <vt:lpstr>PowerPoint Presentation</vt:lpstr>
      <vt:lpstr>10/02/18 Starts here</vt:lpstr>
      <vt:lpstr>Effective and nominal protection  can be very different!</vt:lpstr>
      <vt:lpstr>Using effective protection</vt:lpstr>
      <vt:lpstr>Effective protection and input substitution</vt:lpstr>
      <vt:lpstr>Measures of “Protection” or “Assistance” focus only on price comparisons</vt:lpstr>
      <vt:lpstr>PowerPoint Presentation</vt:lpstr>
      <vt:lpstr>PowerPoint Presentation</vt:lpstr>
      <vt:lpstr>Using effective protection</vt:lpstr>
      <vt:lpstr>Philippine rice, revisited</vt:lpstr>
      <vt:lpstr>Philippine rice, revisited</vt:lpstr>
      <vt:lpstr>Philippine rice, revisited</vt:lpstr>
      <vt:lpstr>PowerPoint Presentation</vt:lpstr>
      <vt:lpstr>Remember:  Effective and nominal protection  can be very different!</vt:lpstr>
      <vt:lpstr>From effective protection to  Aggregate Measures of Support</vt:lpstr>
      <vt:lpstr>Properties of alternative PSE ratios</vt:lpstr>
      <vt:lpstr>Another kind of aggregate measure:  Domestic Resource Costs</vt:lpstr>
      <vt:lpstr>Policy measurement: some conclusions</vt:lpstr>
      <vt:lpstr>10/04/18 Starts here</vt:lpstr>
      <vt:lpstr>PowerPoint Presentation</vt:lpstr>
      <vt:lpstr>Comparison of policy measures over time</vt:lpstr>
      <vt:lpstr>Comparison of PSEs across countries</vt:lpstr>
      <vt:lpstr>Composition of PSEs by policy instrument</vt:lpstr>
      <vt:lpstr>EU and US PSEs by policy instrument</vt:lpstr>
      <vt:lpstr>Bottom line on type of support</vt:lpstr>
      <vt:lpstr>EU and US PSEs by commodity</vt:lpstr>
      <vt:lpstr>Trend in producer support</vt:lpstr>
      <vt:lpstr>For further reading:</vt:lpstr>
      <vt:lpstr>The evidence?  Distortions have worsened and improved</vt:lpstr>
      <vt:lpstr>Non-agricultural distortions have also changed</vt:lpstr>
      <vt:lpstr>Reforms have reduced both  anti-farm and anti-trade biases</vt:lpstr>
      <vt:lpstr>On average, Africa has had very large and sustained reforms since the 1990s</vt:lpstr>
      <vt:lpstr>Asia has large pro-farm shift; ending net support  to ag in 80s and net export taxes in 90s.</vt:lpstr>
      <vt:lpstr>Latin America has had similar trends at a slower pace, supporting ag. since 1990s</vt:lpstr>
      <vt:lpstr>Reform paths vary within regions Examples in Africa</vt:lpstr>
      <vt:lpstr>Reform paths vary within regions Examples in Asia</vt:lpstr>
      <vt:lpstr>Reform paths vary within regions Examples in Latin America</vt:lpstr>
      <vt:lpstr>Reform paths vary within regions Examples among High-Income Countries</vt:lpstr>
      <vt:lpstr>To explain and predict policy change,  we’ll need to merge regions and test hypotheses</vt:lpstr>
      <vt:lpstr>  Oct 9 No class Fall Break   Next class Oct 11 Exam  </vt:lpstr>
      <vt:lpstr>PowerPoint Presentation</vt:lpstr>
    </vt:vector>
  </TitlesOfParts>
  <Company>agricutural economics- 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AGEC 640 – Ag Development &amp; Policy Weeks 9 &amp;10: Measuring Policies</dc:title>
  <dc:subject>AGEC 640</dc:subject>
  <dc:creator>Shively, Gerald E.</dc:creator>
  <cp:lastModifiedBy>Shively, Gerald E.</cp:lastModifiedBy>
  <cp:revision>208</cp:revision>
  <dcterms:created xsi:type="dcterms:W3CDTF">2002-10-01T03:11:38Z</dcterms:created>
  <dcterms:modified xsi:type="dcterms:W3CDTF">2018-10-04T15:35:27Z</dcterms:modified>
</cp:coreProperties>
</file>